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4" r:id="rId4"/>
    <p:sldId id="262" r:id="rId5"/>
    <p:sldId id="268" r:id="rId6"/>
    <p:sldId id="266"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showGuides="1">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337795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1319036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860441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2922047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F64092-E4E7-4FC5-BE4B-CC10ABDD6DC7}" type="datetimeFigureOut">
              <a:rPr lang="en-US" smtClean="0"/>
              <a:t>01/11/2025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2166583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9F64092-E4E7-4FC5-BE4B-CC10ABDD6DC7}" type="datetimeFigureOut">
              <a:rPr lang="en-US" smtClean="0"/>
              <a:t>01/11/2025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110467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F64092-E4E7-4FC5-BE4B-CC10ABDD6DC7}" type="datetimeFigureOut">
              <a:rPr lang="en-US" smtClean="0"/>
              <a:t>01/11/2025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3924842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F64092-E4E7-4FC5-BE4B-CC10ABDD6DC7}" type="datetimeFigureOut">
              <a:rPr lang="en-US" smtClean="0"/>
              <a:t>01/11/2025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3801196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F64092-E4E7-4FC5-BE4B-CC10ABDD6DC7}" type="datetimeFigureOut">
              <a:rPr lang="en-US" smtClean="0"/>
              <a:t>01/11/2025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503683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F64092-E4E7-4FC5-BE4B-CC10ABDD6DC7}" type="datetimeFigureOut">
              <a:rPr lang="en-US" smtClean="0"/>
              <a:t>01/11/2025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44698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F64092-E4E7-4FC5-BE4B-CC10ABDD6DC7}" type="datetimeFigureOut">
              <a:rPr lang="en-US" smtClean="0"/>
              <a:t>01/11/2025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0D990A-F9A7-41E2-B7A3-ABF799DA2EC8}" type="slidenum">
              <a:rPr lang="en-US" smtClean="0"/>
              <a:t>‹#›</a:t>
            </a:fld>
            <a:endParaRPr lang="en-US"/>
          </a:p>
        </p:txBody>
      </p:sp>
    </p:spTree>
    <p:extLst>
      <p:ext uri="{BB962C8B-B14F-4D97-AF65-F5344CB8AC3E}">
        <p14:creationId xmlns:p14="http://schemas.microsoft.com/office/powerpoint/2010/main" val="708782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F64092-E4E7-4FC5-BE4B-CC10ABDD6DC7}" type="datetimeFigureOut">
              <a:rPr lang="en-US" smtClean="0"/>
              <a:t>01/11/2025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D990A-F9A7-41E2-B7A3-ABF799DA2EC8}" type="slidenum">
              <a:rPr lang="en-US" smtClean="0"/>
              <a:t>‹#›</a:t>
            </a:fld>
            <a:endParaRPr lang="en-US"/>
          </a:p>
        </p:txBody>
      </p:sp>
    </p:spTree>
    <p:extLst>
      <p:ext uri="{BB962C8B-B14F-4D97-AF65-F5344CB8AC3E}">
        <p14:creationId xmlns:p14="http://schemas.microsoft.com/office/powerpoint/2010/main" val="1284473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161"/>
            <a:ext cx="12192000" cy="6868161"/>
          </a:xfrm>
          <a:prstGeom prst="rect">
            <a:avLst/>
          </a:prstGeom>
        </p:spPr>
      </p:pic>
      <p:sp>
        <p:nvSpPr>
          <p:cNvPr id="7" name="Rectangle 6"/>
          <p:cNvSpPr/>
          <p:nvPr/>
        </p:nvSpPr>
        <p:spPr>
          <a:xfrm>
            <a:off x="3685673" y="222069"/>
            <a:ext cx="6096000" cy="707886"/>
          </a:xfrm>
          <a:prstGeom prst="rect">
            <a:avLst/>
          </a:prstGeom>
        </p:spPr>
        <p:txBody>
          <a:bodyPr>
            <a:spAutoFit/>
          </a:bodyPr>
          <a:lstStyle/>
          <a:p>
            <a:pPr algn="ctr"/>
            <a:endParaRPr lang="vi-VN" sz="2000" b="1" dirty="0">
              <a:solidFill>
                <a:srgbClr val="0070C0"/>
              </a:solidFill>
              <a:latin typeface="Times New Roman" panose="02020603050405020304" pitchFamily="18" charset="0"/>
              <a:cs typeface="Times New Roman" panose="02020603050405020304" pitchFamily="18" charset="0"/>
            </a:endParaRPr>
          </a:p>
          <a:p>
            <a:pPr algn="ctr"/>
            <a:r>
              <a:rPr lang="vi-VN" sz="2000" b="1" dirty="0">
                <a:solidFill>
                  <a:srgbClr val="0070C0"/>
                </a:solidFill>
                <a:latin typeface="Times New Roman" panose="02020603050405020304" pitchFamily="18" charset="0"/>
                <a:cs typeface="Times New Roman" panose="02020603050405020304" pitchFamily="18" charset="0"/>
              </a:rPr>
              <a:t>TRƯỜNG MẦM NON BẮC BIÊN</a:t>
            </a:r>
            <a:endParaRPr lang="en-US" sz="2000" b="1" dirty="0">
              <a:solidFill>
                <a:srgbClr val="0070C0"/>
              </a:solidFill>
              <a:latin typeface="Times New Roman" panose="02020603050405020304" pitchFamily="18" charset="0"/>
              <a:cs typeface="Times New Roman" panose="02020603050405020304" pitchFamily="18" charset="0"/>
            </a:endParaRPr>
          </a:p>
        </p:txBody>
      </p:sp>
      <p:sp>
        <p:nvSpPr>
          <p:cNvPr id="10" name="TextBox 9"/>
          <p:cNvSpPr txBox="1"/>
          <p:nvPr/>
        </p:nvSpPr>
        <p:spPr>
          <a:xfrm>
            <a:off x="4241989" y="3109147"/>
            <a:ext cx="5727032" cy="1569660"/>
          </a:xfrm>
          <a:prstGeom prst="rect">
            <a:avLst/>
          </a:prstGeom>
          <a:noFill/>
        </p:spPr>
        <p:txBody>
          <a:bodyPr wrap="square" rtlCol="0">
            <a:spAutoFit/>
          </a:bodyPr>
          <a:lstStyle/>
          <a:p>
            <a:r>
              <a:rPr lang="en-US" sz="2400" b="1" dirty="0" err="1">
                <a:solidFill>
                  <a:srgbClr val="7030A0"/>
                </a:solidFill>
                <a:latin typeface="Times New Roman" panose="02020603050405020304" pitchFamily="18" charset="0"/>
                <a:cs typeface="Times New Roman" panose="02020603050405020304" pitchFamily="18" charset="0"/>
              </a:rPr>
              <a:t>LĨNH</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VỰC</a:t>
            </a:r>
            <a:r>
              <a:rPr lang="en-US" sz="2400" b="1" dirty="0">
                <a:solidFill>
                  <a:srgbClr val="7030A0"/>
                </a:solidFill>
                <a:latin typeface="Times New Roman" panose="02020603050405020304" pitchFamily="18" charset="0"/>
                <a:cs typeface="Times New Roman" panose="02020603050405020304" pitchFamily="18" charset="0"/>
              </a:rPr>
              <a:t> </a:t>
            </a:r>
            <a:r>
              <a:rPr lang="vi-VN" sz="2400" b="1" dirty="0">
                <a:solidFill>
                  <a:srgbClr val="7030A0"/>
                </a:solidFill>
                <a:latin typeface="Times New Roman" panose="02020603050405020304" pitchFamily="18" charset="0"/>
                <a:cs typeface="Times New Roman" panose="02020603050405020304" pitchFamily="18" charset="0"/>
              </a:rPr>
              <a:t>PHÁT TRIỂN NGÔN NGỮ</a:t>
            </a:r>
          </a:p>
          <a:p>
            <a:r>
              <a:rPr lang="vi-VN" sz="2400" b="1" dirty="0">
                <a:solidFill>
                  <a:srgbClr val="7030A0"/>
                </a:solidFill>
                <a:latin typeface="Times New Roman" panose="02020603050405020304" pitchFamily="18" charset="0"/>
                <a:cs typeface="Times New Roman" panose="02020603050405020304" pitchFamily="18" charset="0"/>
              </a:rPr>
              <a:t>ĐỀ TÀI: THƠ </a:t>
            </a:r>
            <a:r>
              <a:rPr lang="vi-VN" sz="2400" b="1" dirty="0" smtClean="0">
                <a:solidFill>
                  <a:srgbClr val="7030A0"/>
                </a:solidFill>
                <a:latin typeface="Times New Roman" panose="02020603050405020304" pitchFamily="18" charset="0"/>
                <a:cs typeface="Times New Roman" panose="02020603050405020304" pitchFamily="18" charset="0"/>
              </a:rPr>
              <a:t>“Bé làm bao nhiêu nghề”</a:t>
            </a:r>
            <a:endParaRPr lang="vi-VN" sz="2400" b="1" dirty="0">
              <a:solidFill>
                <a:srgbClr val="7030A0"/>
              </a:solidFill>
              <a:latin typeface="Times New Roman" panose="02020603050405020304" pitchFamily="18" charset="0"/>
              <a:cs typeface="Times New Roman" panose="02020603050405020304" pitchFamily="18" charset="0"/>
            </a:endParaRPr>
          </a:p>
          <a:p>
            <a:r>
              <a:rPr lang="vi-VN" sz="2400" b="1" dirty="0">
                <a:solidFill>
                  <a:srgbClr val="7030A0"/>
                </a:solidFill>
                <a:latin typeface="Times New Roman" panose="02020603050405020304" pitchFamily="18" charset="0"/>
                <a:cs typeface="Times New Roman" panose="02020603050405020304" pitchFamily="18" charset="0"/>
              </a:rPr>
              <a:t>Lứa tuổi: </a:t>
            </a:r>
            <a:r>
              <a:rPr lang="en-US" sz="2400" b="1" dirty="0" err="1">
                <a:solidFill>
                  <a:srgbClr val="7030A0"/>
                </a:solidFill>
                <a:latin typeface="Times New Roman" panose="02020603050405020304" pitchFamily="18" charset="0"/>
                <a:cs typeface="Times New Roman" panose="02020603050405020304" pitchFamily="18" charset="0"/>
              </a:rPr>
              <a:t>Mẫu</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a:solidFill>
                  <a:srgbClr val="7030A0"/>
                </a:solidFill>
                <a:latin typeface="Times New Roman" panose="02020603050405020304" pitchFamily="18" charset="0"/>
                <a:cs typeface="Times New Roman" panose="02020603050405020304" pitchFamily="18" charset="0"/>
              </a:rPr>
              <a:t>giáo</a:t>
            </a:r>
            <a:r>
              <a:rPr lang="en-US" sz="2400" b="1" dirty="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bé</a:t>
            </a:r>
            <a:endParaRPr lang="en-US" sz="2400" b="1" dirty="0" smtClean="0">
              <a:solidFill>
                <a:srgbClr val="7030A0"/>
              </a:solidFill>
              <a:latin typeface="Times New Roman" panose="02020603050405020304" pitchFamily="18" charset="0"/>
              <a:cs typeface="Times New Roman" panose="02020603050405020304" pitchFamily="18" charset="0"/>
            </a:endParaRPr>
          </a:p>
          <a:p>
            <a:r>
              <a:rPr lang="en-US" sz="2400" b="1" dirty="0" err="1" smtClean="0">
                <a:solidFill>
                  <a:srgbClr val="7030A0"/>
                </a:solidFill>
                <a:latin typeface="Times New Roman" panose="02020603050405020304" pitchFamily="18" charset="0"/>
                <a:cs typeface="Times New Roman" panose="02020603050405020304" pitchFamily="18" charset="0"/>
              </a:rPr>
              <a:t>Giáo</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viên</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Lương</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Vân</a:t>
            </a:r>
            <a:r>
              <a:rPr lang="en-US" sz="2400" b="1" dirty="0" smtClean="0">
                <a:solidFill>
                  <a:srgbClr val="7030A0"/>
                </a:solidFill>
                <a:latin typeface="Times New Roman" panose="02020603050405020304" pitchFamily="18" charset="0"/>
                <a:cs typeface="Times New Roman" panose="02020603050405020304" pitchFamily="18" charset="0"/>
              </a:rPr>
              <a:t> </a:t>
            </a:r>
            <a:r>
              <a:rPr lang="en-US" sz="2400" b="1" dirty="0" err="1" smtClean="0">
                <a:solidFill>
                  <a:srgbClr val="7030A0"/>
                </a:solidFill>
                <a:latin typeface="Times New Roman" panose="02020603050405020304" pitchFamily="18" charset="0"/>
                <a:cs typeface="Times New Roman" panose="02020603050405020304" pitchFamily="18" charset="0"/>
              </a:rPr>
              <a:t>Anh</a:t>
            </a:r>
            <a:endParaRPr lang="en-US" sz="2400" b="1" dirty="0">
              <a:solidFill>
                <a:srgbClr val="7030A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33424" y="929955"/>
            <a:ext cx="1800498" cy="1800498"/>
          </a:xfrm>
          <a:prstGeom prst="rect">
            <a:avLst/>
          </a:prstGeom>
        </p:spPr>
      </p:pic>
    </p:spTree>
    <p:extLst>
      <p:ext uri="{BB962C8B-B14F-4D97-AF65-F5344CB8AC3E}">
        <p14:creationId xmlns:p14="http://schemas.microsoft.com/office/powerpoint/2010/main" val="1061114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189"/>
            <a:ext cx="12318273" cy="6922808"/>
          </a:xfrm>
          <a:prstGeom prst="rect">
            <a:avLst/>
          </a:prstGeom>
        </p:spPr>
      </p:pic>
      <p:sp>
        <p:nvSpPr>
          <p:cNvPr id="5" name="TextBox 4"/>
          <p:cNvSpPr txBox="1"/>
          <p:nvPr/>
        </p:nvSpPr>
        <p:spPr>
          <a:xfrm>
            <a:off x="718457" y="209006"/>
            <a:ext cx="7027817" cy="1015663"/>
          </a:xfrm>
          <a:prstGeom prst="rect">
            <a:avLst/>
          </a:prstGeom>
          <a:noFill/>
        </p:spPr>
        <p:txBody>
          <a:bodyPr wrap="square" rtlCol="0">
            <a:spAutoFit/>
          </a:bodyPr>
          <a:lstStyle/>
          <a:p>
            <a:r>
              <a:rPr lang="en-US" sz="2000" b="1" dirty="0" smtClean="0">
                <a:latin typeface="+mj-lt"/>
              </a:rPr>
              <a:t>* </a:t>
            </a:r>
            <a:r>
              <a:rPr lang="vi-VN" sz="2000" b="1" dirty="0" smtClean="0">
                <a:latin typeface="+mj-lt"/>
              </a:rPr>
              <a:t>Ổn </a:t>
            </a:r>
            <a:r>
              <a:rPr lang="vi-VN" sz="2000" b="1" dirty="0">
                <a:latin typeface="+mj-lt"/>
              </a:rPr>
              <a:t>định, gây hứng </a:t>
            </a:r>
            <a:r>
              <a:rPr lang="vi-VN" sz="2000" b="1" dirty="0" smtClean="0">
                <a:latin typeface="+mj-lt"/>
              </a:rPr>
              <a:t>thú</a:t>
            </a:r>
            <a:endParaRPr lang="en-US" sz="2000" b="1" dirty="0" smtClean="0">
              <a:latin typeface="+mj-lt"/>
            </a:endParaRPr>
          </a:p>
          <a:p>
            <a:r>
              <a:rPr lang="en-US" dirty="0"/>
              <a:t> </a:t>
            </a:r>
            <a:r>
              <a:rPr lang="vi-VN" dirty="0" smtClean="0"/>
              <a:t>- </a:t>
            </a:r>
            <a:r>
              <a:rPr lang="en-US" sz="2000" dirty="0" err="1" smtClean="0">
                <a:latin typeface="Times New Roman" panose="02020603050405020304" pitchFamily="18" charset="0"/>
                <a:cs typeface="Times New Roman" panose="02020603050405020304" pitchFamily="18" charset="0"/>
              </a:rPr>
              <a:t>Cô</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Cháu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chú</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nhân</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Trò</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chủ</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đề</a:t>
            </a:r>
            <a:r>
              <a:rPr lang="vi-VN" sz="2000" dirty="0" smtClean="0">
                <a:latin typeface="Times New Roman" panose="02020603050405020304" pitchFamily="18" charset="0"/>
                <a:cs typeface="Times New Roman" panose="02020603050405020304" pitchFamily="18" charset="0"/>
              </a:rPr>
              <a:t> dẫn dắt vào bài</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9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083143" cy="6858000"/>
          </a:xfrm>
          <a:prstGeom prst="rect">
            <a:avLst/>
          </a:prstGeom>
        </p:spPr>
      </p:pic>
      <p:sp>
        <p:nvSpPr>
          <p:cNvPr id="7" name="Rectangle 1"/>
          <p:cNvSpPr>
            <a:spLocks noChangeArrowheads="1"/>
          </p:cNvSpPr>
          <p:nvPr/>
        </p:nvSpPr>
        <p:spPr bwMode="auto">
          <a:xfrm>
            <a:off x="3300201" y="2006877"/>
            <a:ext cx="720918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 name="TextBox 7"/>
          <p:cNvSpPr txBox="1"/>
          <p:nvPr/>
        </p:nvSpPr>
        <p:spPr>
          <a:xfrm>
            <a:off x="4049486" y="1476103"/>
            <a:ext cx="4323805" cy="4524315"/>
          </a:xfrm>
          <a:prstGeom prst="rect">
            <a:avLst/>
          </a:prstGeom>
          <a:noFill/>
        </p:spPr>
        <p:txBody>
          <a:bodyPr wrap="square" rtlCol="0">
            <a:spAutoFit/>
          </a:bodyPr>
          <a:lstStyle/>
          <a:p>
            <a:r>
              <a:rPr lang="vi-VN" b="1" dirty="0" smtClean="0"/>
              <a:t>BÉ </a:t>
            </a:r>
            <a:r>
              <a:rPr lang="vi-VN" b="1" dirty="0"/>
              <a:t>LÀM BAO NHIÊU NGHỀ</a:t>
            </a:r>
            <a:r>
              <a:rPr lang="vi-VN" dirty="0"/>
              <a:t> </a:t>
            </a:r>
            <a:br>
              <a:rPr lang="vi-VN" dirty="0"/>
            </a:br>
            <a:r>
              <a:rPr lang="vi-VN" dirty="0"/>
              <a:t>Bé chơi làm thợ nề</a:t>
            </a:r>
            <a:br>
              <a:rPr lang="vi-VN" dirty="0"/>
            </a:br>
            <a:r>
              <a:rPr lang="vi-VN" dirty="0"/>
              <a:t>Xây nên bao nhà cửa.</a:t>
            </a:r>
            <a:br>
              <a:rPr lang="vi-VN" dirty="0"/>
            </a:br>
            <a:r>
              <a:rPr lang="vi-VN" dirty="0"/>
              <a:t>Bé chơi làm thợ mỏ</a:t>
            </a:r>
            <a:br>
              <a:rPr lang="vi-VN" dirty="0"/>
            </a:br>
            <a:r>
              <a:rPr lang="vi-VN" dirty="0"/>
              <a:t>Đào lên thật nhiều than.</a:t>
            </a:r>
            <a:br>
              <a:rPr lang="vi-VN" dirty="0"/>
            </a:br>
            <a:r>
              <a:rPr lang="vi-VN" dirty="0"/>
              <a:t>Bé  chơi làm thợ hàn</a:t>
            </a:r>
            <a:br>
              <a:rPr lang="vi-VN" dirty="0"/>
            </a:br>
            <a:r>
              <a:rPr lang="vi-VN" dirty="0"/>
              <a:t>Nối nhịp cầu đất nước.</a:t>
            </a:r>
            <a:br>
              <a:rPr lang="vi-VN" dirty="0"/>
            </a:br>
            <a:r>
              <a:rPr lang="vi-VN" dirty="0"/>
              <a:t>Bé chơi làm thầy thuốc</a:t>
            </a:r>
            <a:br>
              <a:rPr lang="vi-VN" dirty="0"/>
            </a:br>
            <a:r>
              <a:rPr lang="vi-VN" dirty="0"/>
              <a:t>Chữa bệnh cho mọi người.    </a:t>
            </a:r>
            <a:br>
              <a:rPr lang="vi-VN" dirty="0"/>
            </a:br>
            <a:r>
              <a:rPr lang="vi-VN" dirty="0"/>
              <a:t>Bé chơi làm cô nuôi</a:t>
            </a:r>
            <a:br>
              <a:rPr lang="vi-VN" dirty="0"/>
            </a:br>
            <a:r>
              <a:rPr lang="vi-VN" dirty="0"/>
              <a:t>Xúc cơm cho cháu bé.</a:t>
            </a:r>
            <a:br>
              <a:rPr lang="vi-VN" dirty="0"/>
            </a:br>
            <a:r>
              <a:rPr lang="vi-VN" dirty="0"/>
              <a:t>Một ngày ở nhà trẻ</a:t>
            </a:r>
            <a:br>
              <a:rPr lang="vi-VN" dirty="0"/>
            </a:br>
            <a:r>
              <a:rPr lang="vi-VN" dirty="0"/>
              <a:t>Bé “ làm” bao nhiêu nghề</a:t>
            </a:r>
            <a:br>
              <a:rPr lang="vi-VN" dirty="0"/>
            </a:br>
            <a:r>
              <a:rPr lang="vi-VN" dirty="0"/>
              <a:t>Chiều mẹ đến đón về</a:t>
            </a:r>
            <a:br>
              <a:rPr lang="vi-VN" dirty="0"/>
            </a:br>
            <a:r>
              <a:rPr lang="vi-VN" dirty="0"/>
              <a:t>Bé lại là… cái Cún.</a:t>
            </a:r>
            <a:br>
              <a:rPr lang="vi-VN" dirty="0"/>
            </a:br>
            <a:r>
              <a:rPr lang="vi-VN" dirty="0"/>
              <a:t>          </a:t>
            </a:r>
            <a:r>
              <a:rPr lang="vi-VN" dirty="0" smtClean="0"/>
              <a:t>                         Tác </a:t>
            </a:r>
            <a:r>
              <a:rPr lang="vi-VN" dirty="0"/>
              <a:t>giả:</a:t>
            </a:r>
            <a:r>
              <a:rPr lang="vi-VN" b="1" i="1" dirty="0"/>
              <a:t> Yến Thảo</a:t>
            </a:r>
            <a:endParaRPr lang="en-US" sz="24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2769326" y="472052"/>
            <a:ext cx="2560320" cy="738664"/>
          </a:xfrm>
          <a:prstGeom prst="rect">
            <a:avLst/>
          </a:prstGeom>
          <a:noFill/>
        </p:spPr>
        <p:txBody>
          <a:bodyPr wrap="square" rtlCol="0">
            <a:spAutoFit/>
          </a:bodyPr>
          <a:lstStyle/>
          <a:p>
            <a:r>
              <a:rPr lang="vi-VN" sz="2400" b="1" dirty="0">
                <a:latin typeface="Times New Roman" panose="02020603050405020304" pitchFamily="18" charset="0"/>
                <a:cs typeface="Times New Roman" panose="02020603050405020304" pitchFamily="18" charset="0"/>
              </a:rPr>
              <a:t>Cô đọc lần 1: </a:t>
            </a:r>
            <a:endParaRPr lang="en-US" sz="2400" b="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14700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01579" y="144379"/>
            <a:ext cx="3212432" cy="400110"/>
          </a:xfrm>
          <a:prstGeom prst="rect">
            <a:avLst/>
          </a:prstGeom>
          <a:noFill/>
        </p:spPr>
        <p:txBody>
          <a:bodyPr wrap="square" rtlCol="0">
            <a:spAutoFit/>
          </a:bodyPr>
          <a:lstStyle/>
          <a:p>
            <a:r>
              <a:rPr lang="vi-VN" sz="2000" b="1" dirty="0" smtClean="0">
                <a:latin typeface="+mj-lt"/>
              </a:rPr>
              <a:t>Cô đọc thơ lần 2:</a:t>
            </a:r>
            <a:endParaRPr lang="en-US" sz="2000" b="1" dirty="0">
              <a:latin typeface="+mj-lt"/>
            </a:endParaRPr>
          </a:p>
        </p:txBody>
      </p:sp>
      <p:sp>
        <p:nvSpPr>
          <p:cNvPr id="11" name="Rectangle 10"/>
          <p:cNvSpPr/>
          <p:nvPr/>
        </p:nvSpPr>
        <p:spPr>
          <a:xfrm>
            <a:off x="6675121" y="653143"/>
            <a:ext cx="5329646" cy="63616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000" b="1" dirty="0"/>
              <a:t>BÉ LÀM BAO NHIÊU </a:t>
            </a:r>
            <a:r>
              <a:rPr lang="vi-VN" sz="2000" b="1" dirty="0" smtClean="0"/>
              <a:t>NGHỀ</a:t>
            </a:r>
          </a:p>
          <a:p>
            <a:pPr algn="ctr"/>
            <a:r>
              <a:rPr lang="vi-VN" sz="2000" dirty="0"/>
              <a:t> </a:t>
            </a:r>
            <a:br>
              <a:rPr lang="vi-VN" sz="2000" dirty="0"/>
            </a:br>
            <a:r>
              <a:rPr lang="vi-VN" sz="2000" dirty="0"/>
              <a:t>Bé chơi làm thợ nề</a:t>
            </a:r>
            <a:br>
              <a:rPr lang="vi-VN" sz="2000" dirty="0"/>
            </a:br>
            <a:r>
              <a:rPr lang="vi-VN" sz="2000" dirty="0"/>
              <a:t>Xây nên bao nhà cửa.</a:t>
            </a:r>
            <a:br>
              <a:rPr lang="vi-VN" sz="2000" dirty="0"/>
            </a:br>
            <a:r>
              <a:rPr lang="vi-VN" sz="2000" dirty="0"/>
              <a:t>Bé chơi làm thợ mỏ</a:t>
            </a:r>
            <a:br>
              <a:rPr lang="vi-VN" sz="2000" dirty="0"/>
            </a:br>
            <a:r>
              <a:rPr lang="vi-VN" sz="2000" dirty="0"/>
              <a:t>Đào lên thật nhiều than.</a:t>
            </a:r>
            <a:br>
              <a:rPr lang="vi-VN" sz="2000" dirty="0"/>
            </a:br>
            <a:r>
              <a:rPr lang="vi-VN" sz="2000" dirty="0"/>
              <a:t>Bé  chơi làm thợ hàn</a:t>
            </a:r>
            <a:br>
              <a:rPr lang="vi-VN" sz="2000" dirty="0"/>
            </a:br>
            <a:r>
              <a:rPr lang="vi-VN" sz="2000" dirty="0"/>
              <a:t>Nối nhịp cầu đất nước.</a:t>
            </a:r>
            <a:br>
              <a:rPr lang="vi-VN" sz="2000" dirty="0"/>
            </a:br>
            <a:r>
              <a:rPr lang="vi-VN" sz="2000" dirty="0"/>
              <a:t>Bé chơi làm thầy thuốc</a:t>
            </a:r>
            <a:br>
              <a:rPr lang="vi-VN" sz="2000" dirty="0"/>
            </a:br>
            <a:r>
              <a:rPr lang="vi-VN" sz="2000" dirty="0"/>
              <a:t>Chữa bệnh cho mọi người.    </a:t>
            </a:r>
            <a:br>
              <a:rPr lang="vi-VN" sz="2000" dirty="0"/>
            </a:br>
            <a:r>
              <a:rPr lang="vi-VN" sz="2000" dirty="0"/>
              <a:t>Bé chơi làm cô nuôi</a:t>
            </a:r>
            <a:br>
              <a:rPr lang="vi-VN" sz="2000" dirty="0"/>
            </a:br>
            <a:r>
              <a:rPr lang="vi-VN" sz="2000" dirty="0"/>
              <a:t>Xúc cơm cho cháu bé.</a:t>
            </a:r>
            <a:br>
              <a:rPr lang="vi-VN" sz="2000" dirty="0"/>
            </a:br>
            <a:r>
              <a:rPr lang="vi-VN" sz="2000" dirty="0"/>
              <a:t>Một ngày ở nhà trẻ</a:t>
            </a:r>
            <a:br>
              <a:rPr lang="vi-VN" sz="2000" dirty="0"/>
            </a:br>
            <a:r>
              <a:rPr lang="vi-VN" sz="2000" dirty="0"/>
              <a:t>Bé “ làm” bao nhiêu nghề</a:t>
            </a:r>
            <a:br>
              <a:rPr lang="vi-VN" sz="2000" dirty="0"/>
            </a:br>
            <a:r>
              <a:rPr lang="vi-VN" sz="2000" dirty="0"/>
              <a:t>Chiều mẹ đến đón về</a:t>
            </a:r>
            <a:br>
              <a:rPr lang="vi-VN" sz="2000" dirty="0"/>
            </a:br>
            <a:r>
              <a:rPr lang="vi-VN" sz="2000" dirty="0"/>
              <a:t>Bé lại là… cái Cún.</a:t>
            </a:r>
            <a:br>
              <a:rPr lang="vi-VN" sz="2000" dirty="0"/>
            </a:br>
            <a:endParaRPr lang="en-US" sz="2000" dirty="0">
              <a:solidFill>
                <a:srgbClr val="FFFF00"/>
              </a:solidFill>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53143"/>
            <a:ext cx="6534150" cy="6204857"/>
          </a:xfrm>
          <a:prstGeom prst="rect">
            <a:avLst/>
          </a:prstGeom>
        </p:spPr>
      </p:pic>
    </p:spTree>
    <p:extLst>
      <p:ext uri="{BB962C8B-B14F-4D97-AF65-F5344CB8AC3E}">
        <p14:creationId xmlns:p14="http://schemas.microsoft.com/office/powerpoint/2010/main" val="16888081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189"/>
            <a:ext cx="12318273" cy="6922808"/>
          </a:xfrm>
          <a:prstGeom prst="rect">
            <a:avLst/>
          </a:prstGeom>
        </p:spPr>
      </p:pic>
      <p:sp>
        <p:nvSpPr>
          <p:cNvPr id="5" name="TextBox 4"/>
          <p:cNvSpPr txBox="1"/>
          <p:nvPr/>
        </p:nvSpPr>
        <p:spPr>
          <a:xfrm>
            <a:off x="4519749" y="0"/>
            <a:ext cx="7027817" cy="6986528"/>
          </a:xfrm>
          <a:prstGeom prst="rect">
            <a:avLst/>
          </a:prstGeom>
          <a:noFill/>
        </p:spPr>
        <p:txBody>
          <a:bodyPr wrap="square" rtlCol="0">
            <a:spAutoFit/>
          </a:bodyPr>
          <a:lstStyle/>
          <a:p>
            <a:r>
              <a:rPr lang="vi-VN" sz="1600" b="1" dirty="0"/>
              <a:t>Đàm thoại:</a:t>
            </a:r>
          </a:p>
          <a:p>
            <a:r>
              <a:rPr lang="vi-VN" sz="1600" dirty="0"/>
              <a:t>Cô vừa đọc cho chúng mình nghe bài thơ gì?</a:t>
            </a:r>
          </a:p>
          <a:p>
            <a:r>
              <a:rPr lang="vi-VN" sz="1600" dirty="0"/>
              <a:t>- Bài thơ nói về điều gì?</a:t>
            </a:r>
          </a:p>
          <a:p>
            <a:r>
              <a:rPr lang="vi-VN" sz="1600" dirty="0"/>
              <a:t>- Khi ở lớp bạn nhỏ đã chơi đóng vai những nghề gì?</a:t>
            </a:r>
          </a:p>
          <a:p>
            <a:r>
              <a:rPr lang="vi-VN" sz="1600" dirty="0"/>
              <a:t>- Nghề thợ nề các con có biết là nghề gì không?</a:t>
            </a:r>
          </a:p>
          <a:p>
            <a:r>
              <a:rPr lang="vi-VN" sz="1600" dirty="0"/>
              <a:t>Cô giải thích nghề “thợ nề” hay còn gọi là thợ xây</a:t>
            </a:r>
          </a:p>
          <a:p>
            <a:r>
              <a:rPr lang="vi-VN" sz="1600" dirty="0"/>
              <a:t>- Ngoài nghề thợ nề bạn nhỏ còn được đóng vai làm nghề gì nữa?</a:t>
            </a:r>
          </a:p>
          <a:p>
            <a:r>
              <a:rPr lang="vi-VN" sz="1600" dirty="0"/>
              <a:t>- Bạn nào cho cô biết nghề thợ mỏ là làm gì?</a:t>
            </a:r>
          </a:p>
          <a:p>
            <a:r>
              <a:rPr lang="vi-VN" sz="1600" dirty="0"/>
              <a:t>=&gt; Nghề thợ mỏ là nghề khai thác than trong lòng đất</a:t>
            </a:r>
          </a:p>
          <a:p>
            <a:r>
              <a:rPr lang="vi-VN" sz="1600" dirty="0"/>
              <a:t>- Ngoài những nghề các bạn vừa kể, trong bài thơ bé còn chơi đóng vai làm nghề gì?</a:t>
            </a:r>
          </a:p>
          <a:p>
            <a:r>
              <a:rPr lang="vi-VN" sz="1600" dirty="0"/>
              <a:t>- Nghề thợ hàn thì làm những việc gì?</a:t>
            </a:r>
          </a:p>
          <a:p>
            <a:r>
              <a:rPr lang="vi-VN" sz="1600" dirty="0"/>
              <a:t>=&gt; Nghề thợ hàn là là một nghề chuyên sử dụng thiết bị chuyên dụng để gắn kết các mảnh, khối kim loại với nhau. Và trong bài thơ bé cũng được chơi đóng vai làm thợ hàn.</a:t>
            </a:r>
          </a:p>
          <a:p>
            <a:r>
              <a:rPr lang="vi-VN" sz="1600" dirty="0" smtClean="0"/>
              <a:t>- </a:t>
            </a:r>
            <a:r>
              <a:rPr lang="vi-VN" sz="1600" dirty="0"/>
              <a:t>Bạn nhỏ chơi đóng vai nghề gì nữa nhỉ? Công việc của nghề đó là gì?</a:t>
            </a:r>
          </a:p>
          <a:p>
            <a:r>
              <a:rPr lang="vi-VN" sz="1600" dirty="0"/>
              <a:t>=&gt; Đó là nghề thầy thuốc hay còn gọi là nghề bác sĩ khám chữa bệnh cho mọi người.</a:t>
            </a:r>
          </a:p>
          <a:p>
            <a:r>
              <a:rPr lang="vi-VN" sz="1600" dirty="0"/>
              <a:t>- Khi chơi làm cô nuôi bé làm công việc gì nhỉ?</a:t>
            </a:r>
          </a:p>
          <a:p>
            <a:r>
              <a:rPr lang="vi-VN" sz="1600" dirty="0"/>
              <a:t>=&gt; Bé được bón cơm cho các bé khi đóng vai làm cô nuôi</a:t>
            </a:r>
          </a:p>
          <a:p>
            <a:r>
              <a:rPr lang="vi-VN" sz="1600" dirty="0" smtClean="0"/>
              <a:t>Một </a:t>
            </a:r>
            <a:r>
              <a:rPr lang="vi-VN" sz="1600" dirty="0"/>
              <a:t>ngày ở nhà trẻ bé được chơi đóng vai rất nhiều nghề của người lớn.</a:t>
            </a:r>
          </a:p>
          <a:p>
            <a:r>
              <a:rPr lang="vi-VN" sz="1600" dirty="0"/>
              <a:t>- Khi về nhà bé lại là ai?</a:t>
            </a:r>
          </a:p>
          <a:p>
            <a:r>
              <a:rPr lang="vi-VN" sz="1600" dirty="0"/>
              <a:t>=&gt; Buổi chiều khi mẹ đón về thì bé lại là cái Cún đáng yêu của bố mẹ. Cái Cún chính là tên gọi thân mật của bố mẹ gọi bạn nhỏ trong bài thơ đấy.</a:t>
            </a:r>
          </a:p>
          <a:p>
            <a:r>
              <a:rPr lang="vi-VN" sz="1600" dirty="0" smtClean="0"/>
              <a:t>-</a:t>
            </a:r>
            <a:r>
              <a:rPr lang="vi-VN" sz="1600" dirty="0"/>
              <a:t>  Bài thơ đã thể hiện bé có thể đóng vai vào rất nhiều nghề khác nhau để giúp ích cho xã hội. Vậy các con ước mơ sẽ làm nghề gì? Và để thực hiện ước mơ các con cần làm gì?</a:t>
            </a:r>
          </a:p>
          <a:p>
            <a:endParaRPr lang="en-US" sz="1600" dirty="0"/>
          </a:p>
        </p:txBody>
      </p:sp>
    </p:spTree>
    <p:extLst>
      <p:ext uri="{BB962C8B-B14F-4D97-AF65-F5344CB8AC3E}">
        <p14:creationId xmlns:p14="http://schemas.microsoft.com/office/powerpoint/2010/main" val="367507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840"/>
            <a:ext cx="12192000" cy="6865839"/>
          </a:xfrm>
          <a:prstGeom prst="rect">
            <a:avLst/>
          </a:prstGeom>
        </p:spPr>
      </p:pic>
      <p:sp>
        <p:nvSpPr>
          <p:cNvPr id="5" name="TextBox 4"/>
          <p:cNvSpPr txBox="1"/>
          <p:nvPr/>
        </p:nvSpPr>
        <p:spPr>
          <a:xfrm>
            <a:off x="1959429" y="2965269"/>
            <a:ext cx="5852160" cy="2400657"/>
          </a:xfrm>
          <a:prstGeom prst="rect">
            <a:avLst/>
          </a:prstGeom>
          <a:noFill/>
        </p:spPr>
        <p:txBody>
          <a:bodyPr wrap="square" rtlCol="0">
            <a:spAutoFit/>
          </a:bodyPr>
          <a:lstStyle/>
          <a:p>
            <a:r>
              <a:rPr lang="vi-VN" sz="2400" dirty="0" smtClean="0">
                <a:latin typeface="Times New Roman" panose="02020603050405020304" pitchFamily="18" charset="0"/>
                <a:cs typeface="Times New Roman" panose="02020603050405020304" pitchFamily="18" charset="0"/>
              </a:rPr>
              <a:t>=&gt;</a:t>
            </a:r>
            <a:r>
              <a:rPr lang="en-US" sz="2400" b="1" dirty="0" err="1" smtClean="0">
                <a:latin typeface="Times New Roman" panose="02020603050405020304" pitchFamily="18" charset="0"/>
                <a:cs typeface="Times New Roman" panose="02020603050405020304" pitchFamily="18" charset="0"/>
              </a:rPr>
              <a:t>Giáo</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dục</a:t>
            </a:r>
            <a:r>
              <a:rPr lang="vi-VN" dirty="0" smtClean="0"/>
              <a:t>: </a:t>
            </a:r>
            <a:r>
              <a:rPr lang="vi-VN" dirty="0"/>
              <a:t>Trong xã hội có rất nhiều ngành nghề khác nhau và mỗi nghề đều mang lại những lợi ích riêng cho xã hội. Vì vậy dù là làm nghề gì thì chúng mình cũng sẽ luôn kính trọng và biết ơn những người lao động. Và để ước mơ của các con thành hiện thực thì các con cần phải chăm ngoan, học giỏi, vâng lời ông bà, bố mẹ để sau này lớn lên làm nghề như mình mong muốn, trở thành người có ích cho xã hội.</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5508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939"/>
            <a:ext cx="12192000" cy="6884939"/>
          </a:xfrm>
          <a:prstGeom prst="rect">
            <a:avLst/>
          </a:prstGeom>
        </p:spPr>
      </p:pic>
      <p:sp>
        <p:nvSpPr>
          <p:cNvPr id="5" name="TextBox 4"/>
          <p:cNvSpPr txBox="1"/>
          <p:nvPr/>
        </p:nvSpPr>
        <p:spPr>
          <a:xfrm>
            <a:off x="834647" y="643174"/>
            <a:ext cx="7460267" cy="954107"/>
          </a:xfrm>
          <a:prstGeom prst="rect">
            <a:avLst/>
          </a:prstGeom>
          <a:noFill/>
        </p:spPr>
        <p:txBody>
          <a:bodyPr wrap="square" rtlCol="0">
            <a:spAutoFit/>
          </a:bodyPr>
          <a:lstStyle/>
          <a:p>
            <a:r>
              <a:rPr lang="vi-VN" sz="2800" dirty="0" smtClean="0">
                <a:solidFill>
                  <a:srgbClr val="7030A0"/>
                </a:solidFill>
                <a:latin typeface="+mj-lt"/>
              </a:rPr>
              <a:t>Cô cho trẻ đọc bài thơ “ </a:t>
            </a:r>
            <a:r>
              <a:rPr lang="vi-VN" sz="2800" b="1" dirty="0" smtClean="0">
                <a:solidFill>
                  <a:srgbClr val="7030A0"/>
                </a:solidFill>
                <a:latin typeface="+mj-lt"/>
              </a:rPr>
              <a:t>Bé làm bao nhiêu nghề</a:t>
            </a:r>
            <a:r>
              <a:rPr lang="vi-VN" sz="2800" dirty="0" smtClean="0">
                <a:solidFill>
                  <a:srgbClr val="7030A0"/>
                </a:solidFill>
                <a:latin typeface="+mj-lt"/>
              </a:rPr>
              <a:t>”</a:t>
            </a:r>
            <a:endParaRPr lang="en-US" sz="2800" dirty="0" smtClean="0">
              <a:solidFill>
                <a:srgbClr val="7030A0"/>
              </a:solidFill>
              <a:latin typeface="+mj-lt"/>
            </a:endParaRPr>
          </a:p>
          <a:p>
            <a:endParaRPr lang="en-US" sz="2800" dirty="0">
              <a:solidFill>
                <a:srgbClr val="7030A0"/>
              </a:solidFill>
              <a:latin typeface="+mj-lt"/>
            </a:endParaRPr>
          </a:p>
        </p:txBody>
      </p:sp>
      <p:sp>
        <p:nvSpPr>
          <p:cNvPr id="3" name="Rectangle 2"/>
          <p:cNvSpPr/>
          <p:nvPr/>
        </p:nvSpPr>
        <p:spPr>
          <a:xfrm>
            <a:off x="0" y="1459417"/>
            <a:ext cx="6096000" cy="4801314"/>
          </a:xfrm>
          <a:prstGeom prst="rect">
            <a:avLst/>
          </a:prstGeom>
        </p:spPr>
        <p:txBody>
          <a:bodyPr>
            <a:spAutoFit/>
          </a:bodyPr>
          <a:lstStyle/>
          <a:p>
            <a:pPr algn="ctr"/>
            <a:r>
              <a:rPr lang="vi-VN" b="1" dirty="0"/>
              <a:t>BÉ LÀM BAO NHIÊU NGHỀ</a:t>
            </a:r>
          </a:p>
          <a:p>
            <a:pPr algn="ctr"/>
            <a:r>
              <a:rPr lang="vi-VN" dirty="0"/>
              <a:t> </a:t>
            </a:r>
            <a:br>
              <a:rPr lang="vi-VN" dirty="0"/>
            </a:br>
            <a:r>
              <a:rPr lang="vi-VN" dirty="0"/>
              <a:t>Bé chơi làm thợ nề</a:t>
            </a:r>
            <a:br>
              <a:rPr lang="vi-VN" dirty="0"/>
            </a:br>
            <a:r>
              <a:rPr lang="vi-VN" dirty="0"/>
              <a:t>Xây nên bao nhà cửa.</a:t>
            </a:r>
            <a:br>
              <a:rPr lang="vi-VN" dirty="0"/>
            </a:br>
            <a:r>
              <a:rPr lang="vi-VN" dirty="0"/>
              <a:t>Bé chơi làm thợ mỏ</a:t>
            </a:r>
            <a:br>
              <a:rPr lang="vi-VN" dirty="0"/>
            </a:br>
            <a:r>
              <a:rPr lang="vi-VN" dirty="0"/>
              <a:t>Đào lên thật nhiều than.</a:t>
            </a:r>
            <a:br>
              <a:rPr lang="vi-VN" dirty="0"/>
            </a:br>
            <a:r>
              <a:rPr lang="vi-VN" dirty="0"/>
              <a:t>Bé  chơi làm thợ hàn</a:t>
            </a:r>
            <a:br>
              <a:rPr lang="vi-VN" dirty="0"/>
            </a:br>
            <a:r>
              <a:rPr lang="vi-VN" dirty="0"/>
              <a:t>Nối nhịp cầu đất nước.</a:t>
            </a:r>
            <a:br>
              <a:rPr lang="vi-VN" dirty="0"/>
            </a:br>
            <a:r>
              <a:rPr lang="vi-VN" dirty="0"/>
              <a:t>Bé chơi làm thầy thuốc</a:t>
            </a:r>
            <a:br>
              <a:rPr lang="vi-VN" dirty="0"/>
            </a:br>
            <a:r>
              <a:rPr lang="vi-VN" dirty="0"/>
              <a:t>Chữa bệnh cho mọi người.    </a:t>
            </a:r>
            <a:br>
              <a:rPr lang="vi-VN" dirty="0"/>
            </a:br>
            <a:r>
              <a:rPr lang="vi-VN" dirty="0"/>
              <a:t>Bé chơi làm cô nuôi</a:t>
            </a:r>
            <a:br>
              <a:rPr lang="vi-VN" dirty="0"/>
            </a:br>
            <a:r>
              <a:rPr lang="vi-VN" dirty="0"/>
              <a:t>Xúc cơm cho cháu bé.</a:t>
            </a:r>
            <a:br>
              <a:rPr lang="vi-VN" dirty="0"/>
            </a:br>
            <a:r>
              <a:rPr lang="vi-VN" dirty="0"/>
              <a:t>Một ngày ở nhà trẻ</a:t>
            </a:r>
            <a:br>
              <a:rPr lang="vi-VN" dirty="0"/>
            </a:br>
            <a:r>
              <a:rPr lang="vi-VN" dirty="0"/>
              <a:t>Bé “ làm” bao nhiêu nghề</a:t>
            </a:r>
            <a:br>
              <a:rPr lang="vi-VN" dirty="0"/>
            </a:br>
            <a:r>
              <a:rPr lang="vi-VN" dirty="0"/>
              <a:t>Chiều mẹ đến đón về</a:t>
            </a:r>
            <a:br>
              <a:rPr lang="vi-VN" dirty="0"/>
            </a:br>
            <a:r>
              <a:rPr lang="vi-VN" dirty="0"/>
              <a:t>Bé lại là… cái Cún.</a:t>
            </a:r>
            <a:br>
              <a:rPr lang="vi-VN" dirty="0"/>
            </a:br>
            <a:endParaRPr lang="en-US"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85440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1902" y="1179095"/>
            <a:ext cx="8131194" cy="4710142"/>
          </a:xfrm>
          <a:prstGeom prst="rect">
            <a:avLst/>
          </a:prstGeom>
        </p:spPr>
      </p:pic>
    </p:spTree>
    <p:extLst>
      <p:ext uri="{BB962C8B-B14F-4D97-AF65-F5344CB8AC3E}">
        <p14:creationId xmlns:p14="http://schemas.microsoft.com/office/powerpoint/2010/main" val="2085318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133</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19</cp:revision>
  <dcterms:created xsi:type="dcterms:W3CDTF">2024-08-14T09:05:18Z</dcterms:created>
  <dcterms:modified xsi:type="dcterms:W3CDTF">2025-11-01T05:19:12Z</dcterms:modified>
</cp:coreProperties>
</file>