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8" r:id="rId3"/>
    <p:sldId id="264" r:id="rId4"/>
    <p:sldId id="262" r:id="rId5"/>
    <p:sldId id="258" r:id="rId6"/>
    <p:sldId id="269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61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64092-E4E7-4FC5-BE4B-CC10ABDD6DC7}" type="datetimeFigureOut">
              <a:rPr lang="en-US" smtClean="0"/>
              <a:t>04/10/2025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D990A-F9A7-41E2-B7A3-ABF799DA2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955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64092-E4E7-4FC5-BE4B-CC10ABDD6DC7}" type="datetimeFigureOut">
              <a:rPr lang="en-US" smtClean="0"/>
              <a:t>04/10/2025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D990A-F9A7-41E2-B7A3-ABF799DA2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036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64092-E4E7-4FC5-BE4B-CC10ABDD6DC7}" type="datetimeFigureOut">
              <a:rPr lang="en-US" smtClean="0"/>
              <a:t>04/10/2025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D990A-F9A7-41E2-B7A3-ABF799DA2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441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64092-E4E7-4FC5-BE4B-CC10ABDD6DC7}" type="datetimeFigureOut">
              <a:rPr lang="en-US" smtClean="0"/>
              <a:t>04/10/2025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D990A-F9A7-41E2-B7A3-ABF799DA2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047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64092-E4E7-4FC5-BE4B-CC10ABDD6DC7}" type="datetimeFigureOut">
              <a:rPr lang="en-US" smtClean="0"/>
              <a:t>04/10/2025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D990A-F9A7-41E2-B7A3-ABF799DA2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583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64092-E4E7-4FC5-BE4B-CC10ABDD6DC7}" type="datetimeFigureOut">
              <a:rPr lang="en-US" smtClean="0"/>
              <a:t>04/10/2025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D990A-F9A7-41E2-B7A3-ABF799DA2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676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64092-E4E7-4FC5-BE4B-CC10ABDD6DC7}" type="datetimeFigureOut">
              <a:rPr lang="en-US" smtClean="0"/>
              <a:t>04/10/2025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D990A-F9A7-41E2-B7A3-ABF799DA2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842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64092-E4E7-4FC5-BE4B-CC10ABDD6DC7}" type="datetimeFigureOut">
              <a:rPr lang="en-US" smtClean="0"/>
              <a:t>04/10/2025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D990A-F9A7-41E2-B7A3-ABF799DA2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196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64092-E4E7-4FC5-BE4B-CC10ABDD6DC7}" type="datetimeFigureOut">
              <a:rPr lang="en-US" smtClean="0"/>
              <a:t>04/10/2025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D990A-F9A7-41E2-B7A3-ABF799DA2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683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64092-E4E7-4FC5-BE4B-CC10ABDD6DC7}" type="datetimeFigureOut">
              <a:rPr lang="en-US" smtClean="0"/>
              <a:t>04/10/2025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D990A-F9A7-41E2-B7A3-ABF799DA2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986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64092-E4E7-4FC5-BE4B-CC10ABDD6DC7}" type="datetimeFigureOut">
              <a:rPr lang="en-US" smtClean="0"/>
              <a:t>04/10/2025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D990A-F9A7-41E2-B7A3-ABF799DA2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782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F64092-E4E7-4FC5-BE4B-CC10ABDD6DC7}" type="datetimeFigureOut">
              <a:rPr lang="en-US" smtClean="0"/>
              <a:t>04/10/2025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0D990A-F9A7-41E2-B7A3-ABF799DA2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473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647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158626" y="1193465"/>
            <a:ext cx="36134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BẮC BIÊN</a:t>
            </a:r>
            <a:endParaRPr lang="en-US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122" y="1562797"/>
            <a:ext cx="1800498" cy="180049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187337" y="3604473"/>
            <a:ext cx="66217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 TRIỂN NGÔN NGỮ</a:t>
            </a:r>
          </a:p>
          <a:p>
            <a:r>
              <a:rPr lang="vi-VN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TÀI: THƠ </a:t>
            </a:r>
            <a:r>
              <a:rPr lang="vi-VN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THU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vi-VN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vi-VN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 tuổi: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endParaRPr lang="en-US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Thu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Hoài</a:t>
            </a:r>
            <a:endParaRPr lang="en-US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51532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79808" y="2644170"/>
            <a:ext cx="6229590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400" b="1" dirty="0" smtClean="0">
                <a:latin typeface="+mj-lt"/>
              </a:rPr>
              <a:t>Ổn </a:t>
            </a:r>
            <a:r>
              <a:rPr lang="vi-VN" sz="2400" b="1" dirty="0">
                <a:latin typeface="+mj-lt"/>
              </a:rPr>
              <a:t>định, gây hứng </a:t>
            </a:r>
            <a:r>
              <a:rPr lang="vi-VN" sz="2400" b="1" dirty="0" smtClean="0">
                <a:latin typeface="+mj-lt"/>
              </a:rPr>
              <a:t>thú</a:t>
            </a:r>
            <a:endParaRPr lang="en-US" sz="2400" b="1" dirty="0" smtClean="0">
              <a:latin typeface="+mj-lt"/>
            </a:endParaRPr>
          </a:p>
          <a:p>
            <a:r>
              <a:rPr lang="vi-VN" sz="2400" dirty="0">
                <a:latin typeface="+mj-lt"/>
              </a:rPr>
              <a:t>- Cô và trẻ cùng nhau hát bài hát: Đêm trung thu.</a:t>
            </a:r>
          </a:p>
          <a:p>
            <a:r>
              <a:rPr lang="vi-VN" sz="2400" dirty="0">
                <a:latin typeface="+mj-lt"/>
              </a:rPr>
              <a:t>- Trò chuyện với trẻ về trò chơi, dẫn dắt vào bài.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417309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83143" cy="6858000"/>
          </a:xfrm>
          <a:prstGeom prst="rect">
            <a:avLst/>
          </a:prstGeom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300201" y="2006877"/>
            <a:ext cx="720918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49486" y="1476103"/>
            <a:ext cx="4323805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VUI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TRUNG</a:t>
            </a:r>
            <a:r>
              <a:rPr lang="en-US" sz="2400" b="1" dirty="0" smtClean="0"/>
              <a:t> THU </a:t>
            </a:r>
            <a:r>
              <a:rPr lang="en-US" sz="2400" b="1" dirty="0" err="1" smtClean="0"/>
              <a:t>CÙNG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BÉ</a:t>
            </a:r>
            <a:endParaRPr lang="en-US" sz="2400" b="1" dirty="0" smtClean="0"/>
          </a:p>
          <a:p>
            <a:endParaRPr lang="en-US" dirty="0" smtClean="0"/>
          </a:p>
          <a:p>
            <a:r>
              <a:rPr lang="vi-VN" i="1" dirty="0"/>
              <a:t>Trái hồng phô má đỏ hây</a:t>
            </a:r>
            <a:endParaRPr lang="vi-VN" dirty="0"/>
          </a:p>
          <a:p>
            <a:r>
              <a:rPr lang="vi-VN" i="1" dirty="0"/>
              <a:t>Bưởi đào ướp nắng treo ngay trước nhà</a:t>
            </a:r>
            <a:endParaRPr lang="vi-VN" dirty="0"/>
          </a:p>
          <a:p>
            <a:r>
              <a:rPr lang="vi-VN" i="1" dirty="0"/>
              <a:t>Long lanh sao sáng Ngân Hà</a:t>
            </a:r>
            <a:endParaRPr lang="vi-VN" dirty="0"/>
          </a:p>
          <a:p>
            <a:r>
              <a:rPr lang="vi-VN" i="1" dirty="0"/>
              <a:t>Xuống chơi cùng bé trong nhà ngoài sân</a:t>
            </a:r>
            <a:endParaRPr lang="vi-VN" dirty="0"/>
          </a:p>
          <a:p>
            <a:r>
              <a:rPr lang="vi-VN" i="1" dirty="0"/>
              <a:t>Rừng xa sư tử, kỳ lân</a:t>
            </a:r>
            <a:endParaRPr lang="vi-VN" dirty="0"/>
          </a:p>
          <a:p>
            <a:r>
              <a:rPr lang="vi-VN" i="1" dirty="0"/>
              <a:t>Cùng về với bé kết thân bạn hiền</a:t>
            </a:r>
            <a:endParaRPr lang="vi-VN" dirty="0"/>
          </a:p>
          <a:p>
            <a:r>
              <a:rPr lang="vi-VN" i="1" dirty="0"/>
              <a:t>Dưới ao cá chép cùng lên</a:t>
            </a:r>
            <a:endParaRPr lang="vi-VN" dirty="0"/>
          </a:p>
          <a:p>
            <a:r>
              <a:rPr lang="vi-VN" i="1" dirty="0"/>
              <a:t>Góp vui mở hội rước đèn đêm trăng</a:t>
            </a:r>
            <a:endParaRPr lang="vi-VN" dirty="0"/>
          </a:p>
          <a:p>
            <a:r>
              <a:rPr lang="vi-VN" i="1" dirty="0"/>
              <a:t>Trái na mở mắt tròn căng</a:t>
            </a:r>
            <a:endParaRPr lang="vi-VN" dirty="0"/>
          </a:p>
          <a:p>
            <a:r>
              <a:rPr lang="vi-VN" i="1" dirty="0"/>
              <a:t>Chuối cười phô cả hàm răng rực vàng</a:t>
            </a:r>
            <a:r>
              <a:rPr lang="vi-VN" i="1" dirty="0" smtClean="0"/>
              <a:t>.</a:t>
            </a:r>
            <a:endParaRPr lang="en-US" i="1" dirty="0" smtClean="0"/>
          </a:p>
          <a:p>
            <a:r>
              <a:rPr lang="en-US" i="1" dirty="0"/>
              <a:t> </a:t>
            </a:r>
            <a:r>
              <a:rPr lang="en-US" i="1" dirty="0" smtClean="0"/>
              <a:t>                                 </a:t>
            </a:r>
          </a:p>
          <a:p>
            <a:r>
              <a:rPr lang="en-US" i="1" dirty="0"/>
              <a:t> </a:t>
            </a:r>
            <a:r>
              <a:rPr lang="en-US" i="1" dirty="0" smtClean="0"/>
              <a:t>                                </a:t>
            </a:r>
            <a:r>
              <a:rPr lang="en-US" i="1" dirty="0" err="1" smtClean="0"/>
              <a:t>Nguyễn</a:t>
            </a:r>
            <a:r>
              <a:rPr lang="en-US" i="1" dirty="0" smtClean="0"/>
              <a:t> </a:t>
            </a:r>
            <a:r>
              <a:rPr lang="en-US" i="1" dirty="0" err="1" smtClean="0"/>
              <a:t>Ngọc</a:t>
            </a:r>
            <a:r>
              <a:rPr lang="en-US" i="1" dirty="0" smtClean="0"/>
              <a:t> </a:t>
            </a:r>
            <a:r>
              <a:rPr lang="en-US" i="1" dirty="0" err="1" smtClean="0"/>
              <a:t>Ký</a:t>
            </a:r>
            <a:endParaRPr lang="vi-VN" dirty="0"/>
          </a:p>
        </p:txBody>
      </p:sp>
      <p:sp>
        <p:nvSpPr>
          <p:cNvPr id="9" name="TextBox 8"/>
          <p:cNvSpPr txBox="1"/>
          <p:nvPr/>
        </p:nvSpPr>
        <p:spPr>
          <a:xfrm>
            <a:off x="2769326" y="472052"/>
            <a:ext cx="25603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Cô đọc lần 1: 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7007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01579" y="144379"/>
            <a:ext cx="3212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 smtClean="0">
                <a:latin typeface="+mj-lt"/>
              </a:rPr>
              <a:t>Cô đọc thơ lần 2:</a:t>
            </a:r>
            <a:endParaRPr lang="en-US" sz="2000" b="1" dirty="0">
              <a:latin typeface="+mj-lt"/>
            </a:endParaRPr>
          </a:p>
        </p:txBody>
      </p:sp>
      <p:sp>
        <p:nvSpPr>
          <p:cNvPr id="6" name="Oval Callout 5"/>
          <p:cNvSpPr/>
          <p:nvPr/>
        </p:nvSpPr>
        <p:spPr>
          <a:xfrm>
            <a:off x="91439" y="736319"/>
            <a:ext cx="4976949" cy="4292881"/>
          </a:xfrm>
          <a:prstGeom prst="wedgeEllipse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THU </a:t>
            </a:r>
            <a:r>
              <a:rPr lang="en-US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endParaRPr lang="en-US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16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 hồng phô má đỏ hây</a:t>
            </a:r>
            <a:endParaRPr lang="vi-VN" sz="16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16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Bưởi đào ướp nắng treo ngay trước nhà</a:t>
            </a:r>
            <a:endParaRPr lang="vi-VN" sz="16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16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 lanh sao sáng Ngân Hà</a:t>
            </a:r>
            <a:endParaRPr lang="vi-VN" sz="16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16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 chơi cùng bé trong nhà ngoài sân</a:t>
            </a:r>
            <a:endParaRPr lang="vi-VN" sz="16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16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 xa sư tử, kỳ lân</a:t>
            </a:r>
            <a:endParaRPr lang="vi-VN" sz="16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16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 về với bé kết thân bạn hiền</a:t>
            </a:r>
            <a:endParaRPr lang="vi-VN" sz="16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16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 ao cá chép cùng lên</a:t>
            </a:r>
            <a:endParaRPr lang="vi-VN" sz="16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16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Góp vui mở hội rước đèn đêm trăng</a:t>
            </a:r>
            <a:endParaRPr lang="vi-VN" sz="16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1600" i="1" dirty="0">
                <a:solidFill>
                  <a:srgbClr val="7030A0"/>
                </a:solidFill>
                <a:latin typeface="+mj-lt"/>
              </a:rPr>
              <a:t>Trái na mở mắt tròn căng</a:t>
            </a:r>
            <a:endParaRPr lang="vi-VN" sz="1600" dirty="0">
              <a:solidFill>
                <a:srgbClr val="7030A0"/>
              </a:solidFill>
              <a:latin typeface="+mj-lt"/>
            </a:endParaRPr>
          </a:p>
          <a:p>
            <a:r>
              <a:rPr lang="vi-VN" sz="1600" i="1" dirty="0">
                <a:solidFill>
                  <a:srgbClr val="7030A0"/>
                </a:solidFill>
                <a:latin typeface="+mj-lt"/>
              </a:rPr>
              <a:t>Chuối cười phô cả hàm răng rực vàng.</a:t>
            </a:r>
            <a:endParaRPr lang="vi-VN" sz="1600" dirty="0">
              <a:solidFill>
                <a:srgbClr val="7030A0"/>
              </a:solidFill>
              <a:latin typeface="+mj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6316" y="144379"/>
            <a:ext cx="2886346" cy="17430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4767" y="0"/>
            <a:ext cx="2447925" cy="18669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6315" y="2307225"/>
            <a:ext cx="2886347" cy="19716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4767" y="2321516"/>
            <a:ext cx="2769736" cy="195738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3435" y="4698671"/>
            <a:ext cx="2797834" cy="198279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732" y="4698671"/>
            <a:ext cx="2705100" cy="198279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5295" y="4733516"/>
            <a:ext cx="2545837" cy="1947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808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5081"/>
            <a:ext cx="12182983" cy="686308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89610" y="1031965"/>
            <a:ext cx="927462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 smtClean="0">
                <a:latin typeface="+mj-lt"/>
              </a:rPr>
              <a:t>Đàm thoại:</a:t>
            </a:r>
          </a:p>
          <a:p>
            <a:pPr marL="285750" indent="-285750" algn="ctr">
              <a:buFontTx/>
              <a:buChar char="-"/>
            </a:pPr>
            <a:r>
              <a:rPr lang="vi-VN" sz="2400" dirty="0" smtClean="0">
                <a:latin typeface="+mj-lt"/>
              </a:rPr>
              <a:t>Cô vừa đọc bài thơ gì? ( Bài thơ </a:t>
            </a:r>
            <a:r>
              <a:rPr lang="vi-VN" sz="2400" dirty="0" smtClean="0">
                <a:latin typeface="+mj-lt"/>
              </a:rPr>
              <a:t>“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”)</a:t>
            </a:r>
            <a:endParaRPr lang="vi-VN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2400" dirty="0" smtClean="0">
                <a:latin typeface="+mj-lt"/>
              </a:rPr>
              <a:t>- Bài thơ do ai sáng tác? ( Tác giả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Ngọc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Ký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Tx/>
              <a:buChar char="-"/>
            </a:pPr>
            <a:r>
              <a:rPr lang="en-US" sz="2400" dirty="0" smtClean="0">
                <a:latin typeface="+mj-lt"/>
              </a:rPr>
              <a:t>B</a:t>
            </a:r>
            <a:r>
              <a:rPr lang="vi-VN" sz="2400" dirty="0" smtClean="0">
                <a:latin typeface="+mj-lt"/>
              </a:rPr>
              <a:t>ài </a:t>
            </a:r>
            <a:r>
              <a:rPr lang="vi-VN" sz="2400" dirty="0">
                <a:latin typeface="+mj-lt"/>
              </a:rPr>
              <a:t>thơ nói về điều gì</a:t>
            </a:r>
            <a:r>
              <a:rPr lang="vi-VN" sz="2400" dirty="0" smtClean="0">
                <a:latin typeface="+mj-lt"/>
              </a:rPr>
              <a:t>?</a:t>
            </a:r>
            <a:endParaRPr lang="en-US" sz="2400" dirty="0" smtClean="0">
              <a:latin typeface="+mj-lt"/>
            </a:endParaRPr>
          </a:p>
          <a:p>
            <a:pPr marL="285750" indent="-285750" algn="ctr">
              <a:buFontTx/>
              <a:buChar char="-"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285750" indent="-285750" algn="ctr">
              <a:buFontTx/>
              <a:buChar char="-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285750" indent="-285750" algn="ctr">
              <a:buFontTx/>
              <a:buChar char="-"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285750" indent="-285750" algn="ctr">
              <a:buFontTx/>
              <a:buChar char="-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285750" indent="-285750" algn="ctr">
              <a:buFontTx/>
              <a:buChar char="-"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8253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657"/>
            <a:ext cx="12192000" cy="691286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178629" y="927412"/>
            <a:ext cx="6096000" cy="406265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 err="1"/>
              <a:t>VUI</a:t>
            </a:r>
            <a:r>
              <a:rPr lang="en-US" sz="2400" b="1" dirty="0"/>
              <a:t> </a:t>
            </a:r>
            <a:r>
              <a:rPr lang="en-US" sz="2400" b="1" dirty="0" err="1"/>
              <a:t>TRUNG</a:t>
            </a:r>
            <a:r>
              <a:rPr lang="en-US" sz="2400" b="1" dirty="0"/>
              <a:t> THU </a:t>
            </a:r>
            <a:r>
              <a:rPr lang="en-US" sz="2400" b="1" dirty="0" err="1"/>
              <a:t>CÙNG</a:t>
            </a:r>
            <a:r>
              <a:rPr lang="en-US" sz="2400" b="1" dirty="0"/>
              <a:t> </a:t>
            </a:r>
            <a:r>
              <a:rPr lang="en-US" sz="2400" b="1" dirty="0" err="1"/>
              <a:t>BÉ</a:t>
            </a:r>
            <a:endParaRPr lang="en-US" sz="2400" b="1" dirty="0"/>
          </a:p>
          <a:p>
            <a:endParaRPr lang="en-US" dirty="0"/>
          </a:p>
          <a:p>
            <a:r>
              <a:rPr lang="vi-VN" i="1" dirty="0"/>
              <a:t>Trái hồng phô má đỏ hây</a:t>
            </a:r>
            <a:endParaRPr lang="vi-VN" dirty="0"/>
          </a:p>
          <a:p>
            <a:r>
              <a:rPr lang="vi-VN" i="1" dirty="0"/>
              <a:t>Bưởi đào ướp nắng treo ngay trước nhà</a:t>
            </a:r>
            <a:endParaRPr lang="vi-VN" dirty="0"/>
          </a:p>
          <a:p>
            <a:r>
              <a:rPr lang="vi-VN" i="1" dirty="0"/>
              <a:t>Long lanh sao sáng Ngân Hà</a:t>
            </a:r>
            <a:endParaRPr lang="vi-VN" dirty="0"/>
          </a:p>
          <a:p>
            <a:r>
              <a:rPr lang="vi-VN" i="1" dirty="0"/>
              <a:t>Xuống chơi cùng bé trong nhà ngoài sân</a:t>
            </a:r>
            <a:endParaRPr lang="vi-VN" dirty="0"/>
          </a:p>
          <a:p>
            <a:r>
              <a:rPr lang="vi-VN" i="1" dirty="0"/>
              <a:t>Rừng xa sư tử, kỳ lân</a:t>
            </a:r>
            <a:endParaRPr lang="vi-VN" dirty="0"/>
          </a:p>
          <a:p>
            <a:r>
              <a:rPr lang="vi-VN" i="1" dirty="0"/>
              <a:t>Cùng về với bé kết thân bạn hiền</a:t>
            </a:r>
            <a:endParaRPr lang="vi-VN" dirty="0"/>
          </a:p>
          <a:p>
            <a:r>
              <a:rPr lang="vi-VN" i="1" dirty="0"/>
              <a:t>Dưới ao cá chép cùng lên</a:t>
            </a:r>
            <a:endParaRPr lang="vi-VN" dirty="0"/>
          </a:p>
          <a:p>
            <a:r>
              <a:rPr lang="vi-VN" i="1" dirty="0"/>
              <a:t>Góp vui mở hội rước đèn đêm trăng</a:t>
            </a:r>
            <a:endParaRPr lang="vi-VN" dirty="0"/>
          </a:p>
          <a:p>
            <a:r>
              <a:rPr lang="vi-VN" i="1" dirty="0"/>
              <a:t>Trái na mở mắt tròn căng</a:t>
            </a:r>
            <a:endParaRPr lang="vi-VN" dirty="0"/>
          </a:p>
          <a:p>
            <a:r>
              <a:rPr lang="vi-VN" i="1" dirty="0"/>
              <a:t>Chuối cười phô cả hàm răng rực vàng.</a:t>
            </a:r>
            <a:endParaRPr lang="en-US" i="1" dirty="0"/>
          </a:p>
          <a:p>
            <a:r>
              <a:rPr lang="en-US" i="1" dirty="0"/>
              <a:t>                                  </a:t>
            </a:r>
          </a:p>
          <a:p>
            <a:r>
              <a:rPr lang="en-US" i="1" dirty="0"/>
              <a:t>                                 </a:t>
            </a:r>
            <a:r>
              <a:rPr lang="en-US" i="1" dirty="0" err="1"/>
              <a:t>Nguyễn</a:t>
            </a:r>
            <a:r>
              <a:rPr lang="en-US" i="1" dirty="0"/>
              <a:t> </a:t>
            </a:r>
            <a:r>
              <a:rPr lang="en-US" i="1" dirty="0" err="1"/>
              <a:t>Ngọc</a:t>
            </a:r>
            <a:r>
              <a:rPr lang="en-US" i="1" dirty="0"/>
              <a:t> </a:t>
            </a:r>
            <a:r>
              <a:rPr lang="en-US" i="1" dirty="0" err="1"/>
              <a:t>Ký</a:t>
            </a:r>
            <a:endParaRPr lang="vi-VN" dirty="0"/>
          </a:p>
        </p:txBody>
      </p:sp>
      <p:sp>
        <p:nvSpPr>
          <p:cNvPr id="6" name="TextBox 5"/>
          <p:cNvSpPr txBox="1"/>
          <p:nvPr/>
        </p:nvSpPr>
        <p:spPr>
          <a:xfrm>
            <a:off x="3526971" y="209006"/>
            <a:ext cx="40102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08400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1902" y="1179095"/>
            <a:ext cx="8131194" cy="4710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318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426</TotalTime>
  <Words>415</Words>
  <Application>Microsoft Office PowerPoint</Application>
  <PresentationFormat>Widescreen</PresentationFormat>
  <Paragraphs>60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27</cp:revision>
  <dcterms:created xsi:type="dcterms:W3CDTF">2024-08-14T09:05:18Z</dcterms:created>
  <dcterms:modified xsi:type="dcterms:W3CDTF">2025-10-04T14:21:28Z</dcterms:modified>
</cp:coreProperties>
</file>