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62" r:id="rId5"/>
    <p:sldId id="258" r:id="rId6"/>
    <p:sldId id="266"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howGuides="1">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37795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131903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86044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292204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F64092-E4E7-4FC5-BE4B-CC10ABDD6DC7}" type="datetimeFigureOut">
              <a:rPr lang="en-US" smtClean="0"/>
              <a:t>04/10/2025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216658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64092-E4E7-4FC5-BE4B-CC10ABDD6DC7}" type="datetimeFigureOut">
              <a:rPr lang="en-US" smtClean="0"/>
              <a:t>04/10/2025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110467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64092-E4E7-4FC5-BE4B-CC10ABDD6DC7}" type="datetimeFigureOut">
              <a:rPr lang="en-US" smtClean="0"/>
              <a:t>04/10/2025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92484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64092-E4E7-4FC5-BE4B-CC10ABDD6DC7}" type="datetimeFigureOut">
              <a:rPr lang="en-US" smtClean="0"/>
              <a:t>04/10/2025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80119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64092-E4E7-4FC5-BE4B-CC10ABDD6DC7}" type="datetimeFigureOut">
              <a:rPr lang="en-US" smtClean="0"/>
              <a:t>04/10/2025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50368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F64092-E4E7-4FC5-BE4B-CC10ABDD6DC7}" type="datetimeFigureOut">
              <a:rPr lang="en-US" smtClean="0"/>
              <a:t>04/10/2025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44698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F64092-E4E7-4FC5-BE4B-CC10ABDD6DC7}" type="datetimeFigureOut">
              <a:rPr lang="en-US" smtClean="0"/>
              <a:t>04/10/2025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70878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64092-E4E7-4FC5-BE4B-CC10ABDD6DC7}" type="datetimeFigureOut">
              <a:rPr lang="en-US" smtClean="0"/>
              <a:t>04/10/2025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D990A-F9A7-41E2-B7A3-ABF799DA2EC8}" type="slidenum">
              <a:rPr lang="en-US" smtClean="0"/>
              <a:t>‹#›</a:t>
            </a:fld>
            <a:endParaRPr lang="en-US"/>
          </a:p>
        </p:txBody>
      </p:sp>
    </p:spTree>
    <p:extLst>
      <p:ext uri="{BB962C8B-B14F-4D97-AF65-F5344CB8AC3E}">
        <p14:creationId xmlns:p14="http://schemas.microsoft.com/office/powerpoint/2010/main" val="128447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1"/>
            <a:ext cx="12192000" cy="6868161"/>
          </a:xfrm>
          <a:prstGeom prst="rect">
            <a:avLst/>
          </a:prstGeom>
        </p:spPr>
      </p:pic>
      <p:sp>
        <p:nvSpPr>
          <p:cNvPr id="7" name="Rectangle 6"/>
          <p:cNvSpPr/>
          <p:nvPr/>
        </p:nvSpPr>
        <p:spPr>
          <a:xfrm>
            <a:off x="3685673" y="222069"/>
            <a:ext cx="6096000" cy="707886"/>
          </a:xfrm>
          <a:prstGeom prst="rect">
            <a:avLst/>
          </a:prstGeom>
        </p:spPr>
        <p:txBody>
          <a:bodyPr>
            <a:spAutoFit/>
          </a:bodyPr>
          <a:lstStyle/>
          <a:p>
            <a:pPr algn="ctr"/>
            <a:endParaRPr lang="vi-VN" sz="2000" b="1" dirty="0">
              <a:solidFill>
                <a:srgbClr val="0070C0"/>
              </a:solidFill>
              <a:latin typeface="Times New Roman" panose="02020603050405020304" pitchFamily="18" charset="0"/>
              <a:cs typeface="Times New Roman" panose="02020603050405020304" pitchFamily="18" charset="0"/>
            </a:endParaRPr>
          </a:p>
          <a:p>
            <a:pPr algn="ctr"/>
            <a:r>
              <a:rPr lang="vi-VN" sz="2000" b="1" dirty="0">
                <a:solidFill>
                  <a:srgbClr val="0070C0"/>
                </a:solidFill>
                <a:latin typeface="Times New Roman" panose="02020603050405020304" pitchFamily="18" charset="0"/>
                <a:cs typeface="Times New Roman" panose="02020603050405020304" pitchFamily="18" charset="0"/>
              </a:rPr>
              <a:t>TRƯỜNG MẦM NON BẮC BIÊN</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41989" y="3109147"/>
            <a:ext cx="5727032" cy="1569660"/>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cs typeface="Times New Roman" panose="02020603050405020304" pitchFamily="18" charset="0"/>
              </a:rPr>
              <a:t>LĨNH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VỰC</a:t>
            </a:r>
            <a:r>
              <a:rPr lang="en-US" sz="2400" b="1" dirty="0">
                <a:solidFill>
                  <a:srgbClr val="7030A0"/>
                </a:solidFill>
                <a:latin typeface="Times New Roman" panose="02020603050405020304" pitchFamily="18" charset="0"/>
                <a:cs typeface="Times New Roman" panose="02020603050405020304" pitchFamily="18" charset="0"/>
              </a:rPr>
              <a:t> </a:t>
            </a:r>
            <a:r>
              <a:rPr lang="vi-VN" sz="2400" b="1" dirty="0">
                <a:solidFill>
                  <a:srgbClr val="7030A0"/>
                </a:solidFill>
                <a:latin typeface="Times New Roman" panose="02020603050405020304" pitchFamily="18" charset="0"/>
                <a:cs typeface="Times New Roman" panose="02020603050405020304" pitchFamily="18" charset="0"/>
              </a:rPr>
              <a:t>PHÁT TRIỂN NGÔN NGỮ</a:t>
            </a:r>
          </a:p>
          <a:p>
            <a:r>
              <a:rPr lang="vi-VN" sz="2400" b="1" dirty="0">
                <a:solidFill>
                  <a:srgbClr val="7030A0"/>
                </a:solidFill>
                <a:latin typeface="Times New Roman" panose="02020603050405020304" pitchFamily="18" charset="0"/>
                <a:cs typeface="Times New Roman" panose="02020603050405020304" pitchFamily="18" charset="0"/>
              </a:rPr>
              <a:t>ĐỀ TÀI: THƠ </a:t>
            </a:r>
            <a:r>
              <a:rPr lang="vi-VN" sz="2400" b="1" dirty="0" smtClean="0">
                <a:solidFill>
                  <a:srgbClr val="7030A0"/>
                </a:solidFill>
                <a:latin typeface="Times New Roman" panose="02020603050405020304" pitchFamily="18" charset="0"/>
                <a:cs typeface="Times New Roman" panose="02020603050405020304" pitchFamily="18" charset="0"/>
              </a:rPr>
              <a:t>“</a:t>
            </a:r>
            <a:r>
              <a:rPr lang="en-US" sz="2400" b="1" dirty="0" err="1" smtClean="0">
                <a:solidFill>
                  <a:srgbClr val="7030A0"/>
                </a:solidFill>
                <a:latin typeface="Times New Roman" panose="02020603050405020304" pitchFamily="18" charset="0"/>
                <a:cs typeface="Times New Roman" panose="02020603050405020304" pitchFamily="18" charset="0"/>
              </a:rPr>
              <a:t>TAY</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LÀM</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ĐỒ</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CHƠI</a:t>
            </a:r>
            <a:r>
              <a:rPr lang="vi-VN" sz="2400" b="1" dirty="0" smtClean="0">
                <a:solidFill>
                  <a:srgbClr val="7030A0"/>
                </a:solidFill>
                <a:latin typeface="Times New Roman" panose="02020603050405020304" pitchFamily="18" charset="0"/>
                <a:cs typeface="Times New Roman" panose="02020603050405020304" pitchFamily="18" charset="0"/>
              </a:rPr>
              <a:t>”</a:t>
            </a:r>
            <a:endParaRPr lang="vi-VN" sz="2400" b="1" dirty="0">
              <a:solidFill>
                <a:srgbClr val="7030A0"/>
              </a:solidFill>
              <a:latin typeface="Times New Roman" panose="02020603050405020304" pitchFamily="18" charset="0"/>
              <a:cs typeface="Times New Roman" panose="02020603050405020304" pitchFamily="18" charset="0"/>
            </a:endParaRPr>
          </a:p>
          <a:p>
            <a:r>
              <a:rPr lang="vi-VN" sz="2400" b="1" dirty="0">
                <a:solidFill>
                  <a:srgbClr val="7030A0"/>
                </a:solidFill>
                <a:latin typeface="Times New Roman" panose="02020603050405020304" pitchFamily="18" charset="0"/>
                <a:cs typeface="Times New Roman" panose="02020603050405020304" pitchFamily="18" charset="0"/>
              </a:rPr>
              <a:t>Lứa tuổi: </a:t>
            </a:r>
            <a:r>
              <a:rPr lang="en-US" sz="2400" b="1" dirty="0" err="1">
                <a:solidFill>
                  <a:srgbClr val="7030A0"/>
                </a:solidFill>
                <a:latin typeface="Times New Roman" panose="02020603050405020304" pitchFamily="18" charset="0"/>
                <a:cs typeface="Times New Roman" panose="02020603050405020304" pitchFamily="18" charset="0"/>
              </a:rPr>
              <a:t>Mẫu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bé</a:t>
            </a:r>
            <a:endParaRPr lang="en-US" sz="2400" b="1" dirty="0" smtClean="0">
              <a:solidFill>
                <a:srgbClr val="7030A0"/>
              </a:solidFill>
              <a:latin typeface="Times New Roman" panose="02020603050405020304" pitchFamily="18" charset="0"/>
              <a:cs typeface="Times New Roman" panose="02020603050405020304" pitchFamily="18" charset="0"/>
            </a:endParaRPr>
          </a:p>
          <a:p>
            <a:r>
              <a:rPr lang="en-US" sz="2400" b="1" dirty="0" err="1" smtClean="0">
                <a:solidFill>
                  <a:srgbClr val="7030A0"/>
                </a:solidFill>
                <a:latin typeface="Times New Roman" panose="02020603050405020304" pitchFamily="18" charset="0"/>
                <a:cs typeface="Times New Roman" panose="02020603050405020304" pitchFamily="18" charset="0"/>
              </a:rPr>
              <a:t>Giáo</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viên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Lương</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Vân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Anh</a:t>
            </a:r>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424" y="929955"/>
            <a:ext cx="1800498" cy="1800498"/>
          </a:xfrm>
          <a:prstGeom prst="rect">
            <a:avLst/>
          </a:prstGeom>
        </p:spPr>
      </p:pic>
    </p:spTree>
    <p:extLst>
      <p:ext uri="{BB962C8B-B14F-4D97-AF65-F5344CB8AC3E}">
        <p14:creationId xmlns:p14="http://schemas.microsoft.com/office/powerpoint/2010/main" val="1061114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89"/>
            <a:ext cx="12318273" cy="6922808"/>
          </a:xfrm>
          <a:prstGeom prst="rect">
            <a:avLst/>
          </a:prstGeom>
        </p:spPr>
      </p:pic>
      <p:sp>
        <p:nvSpPr>
          <p:cNvPr id="5" name="TextBox 4"/>
          <p:cNvSpPr txBox="1"/>
          <p:nvPr/>
        </p:nvSpPr>
        <p:spPr>
          <a:xfrm>
            <a:off x="718457" y="209006"/>
            <a:ext cx="7027817" cy="3477875"/>
          </a:xfrm>
          <a:prstGeom prst="rect">
            <a:avLst/>
          </a:prstGeom>
          <a:noFill/>
        </p:spPr>
        <p:txBody>
          <a:bodyPr wrap="square" rtlCol="0">
            <a:spAutoFit/>
          </a:bodyPr>
          <a:lstStyle/>
          <a:p>
            <a:r>
              <a:rPr lang="en-US" sz="2000" b="1" dirty="0" smtClean="0">
                <a:latin typeface="+mj-lt"/>
              </a:rPr>
              <a:t>* </a:t>
            </a:r>
            <a:r>
              <a:rPr lang="vi-VN" sz="2000" b="1" dirty="0" smtClean="0">
                <a:latin typeface="+mj-lt"/>
              </a:rPr>
              <a:t>Ổn </a:t>
            </a:r>
            <a:r>
              <a:rPr lang="vi-VN" sz="2000" b="1" dirty="0">
                <a:latin typeface="+mj-lt"/>
              </a:rPr>
              <a:t>định, gây hứng </a:t>
            </a:r>
            <a:r>
              <a:rPr lang="vi-VN" sz="2000" b="1" dirty="0" smtClean="0">
                <a:latin typeface="+mj-lt"/>
              </a:rPr>
              <a:t>thú</a:t>
            </a:r>
            <a:endParaRPr lang="en-US" sz="2000" b="1" dirty="0" smtClean="0">
              <a:latin typeface="+mj-lt"/>
            </a:endParaRPr>
          </a:p>
          <a:p>
            <a:pPr marL="342900" indent="-342900">
              <a:buFontTx/>
              <a:buChar char="-"/>
            </a:pPr>
            <a:r>
              <a:rPr lang="vi-VN" sz="2000" dirty="0" smtClean="0">
                <a:latin typeface="+mj-lt"/>
              </a:rPr>
              <a:t>Cô </a:t>
            </a:r>
            <a:r>
              <a:rPr lang="vi-VN" sz="2000" dirty="0">
                <a:latin typeface="+mj-lt"/>
              </a:rPr>
              <a:t>cho trẻ chơi trò chơi “giấu tay” và trò chuyện với trẻ- Các con vừa chơi trò chơi gì</a:t>
            </a:r>
            <a:r>
              <a:rPr lang="vi-VN" sz="2000" dirty="0" smtClean="0">
                <a:latin typeface="+mj-lt"/>
              </a:rPr>
              <a:t>?</a:t>
            </a:r>
            <a:endParaRPr lang="en-US" sz="2000" dirty="0" smtClean="0">
              <a:latin typeface="+mj-lt"/>
            </a:endParaRPr>
          </a:p>
          <a:p>
            <a:pPr marL="342900" indent="-342900">
              <a:buFontTx/>
              <a:buChar char="-"/>
            </a:pPr>
            <a:r>
              <a:rPr lang="vi-VN" sz="2000" dirty="0" smtClean="0">
                <a:latin typeface="+mj-lt"/>
              </a:rPr>
              <a:t>- </a:t>
            </a:r>
            <a:r>
              <a:rPr lang="vi-VN" sz="2000" dirty="0">
                <a:latin typeface="+mj-lt"/>
              </a:rPr>
              <a:t>Ai giỏi cho cô biết đôi bàn tay của chúng mình làm được những công việc gì nào</a:t>
            </a:r>
            <a:r>
              <a:rPr lang="vi-VN" sz="2000" dirty="0" smtClean="0">
                <a:latin typeface="+mj-lt"/>
              </a:rPr>
              <a:t>?</a:t>
            </a:r>
            <a:endParaRPr lang="en-US" sz="2000" dirty="0" smtClean="0">
              <a:latin typeface="+mj-lt"/>
            </a:endParaRPr>
          </a:p>
          <a:p>
            <a:pPr marL="342900" indent="-342900">
              <a:buFontTx/>
              <a:buChar char="-"/>
            </a:pPr>
            <a:r>
              <a:rPr lang="vi-VN" sz="2000" dirty="0" smtClean="0">
                <a:latin typeface="+mj-lt"/>
              </a:rPr>
              <a:t>=&gt; </a:t>
            </a:r>
            <a:r>
              <a:rPr lang="vi-VN" sz="2000" dirty="0">
                <a:latin typeface="+mj-lt"/>
              </a:rPr>
              <a:t>Đôi bàn tay của chúng mình làm được rất nhiều việc như cầm thìa </a:t>
            </a:r>
            <a:r>
              <a:rPr lang="vi-VN" sz="2000" dirty="0" smtClean="0">
                <a:latin typeface="+mj-lt"/>
              </a:rPr>
              <a:t>xúc</a:t>
            </a:r>
            <a:r>
              <a:rPr lang="en-US" sz="2000" dirty="0" smtClean="0">
                <a:latin typeface="+mj-lt"/>
              </a:rPr>
              <a:t> </a:t>
            </a:r>
            <a:r>
              <a:rPr lang="vi-VN" sz="2000" dirty="0" smtClean="0">
                <a:latin typeface="+mj-lt"/>
              </a:rPr>
              <a:t>cơm</a:t>
            </a:r>
            <a:r>
              <a:rPr lang="vi-VN" sz="2000" dirty="0">
                <a:latin typeface="+mj-lt"/>
              </a:rPr>
              <a:t>, cầm bút tô màu. Ngoài ra đôi bàn tay còn biết làm những đồ chơi xinh xắnnữa đấy. Để biết rõ hơn đôi bàn tay của các con biết làm gì nữa thì các con </a:t>
            </a:r>
            <a:r>
              <a:rPr lang="vi-VN" sz="2000" dirty="0" smtClean="0">
                <a:latin typeface="+mj-lt"/>
              </a:rPr>
              <a:t>hãy</a:t>
            </a:r>
            <a:r>
              <a:rPr lang="en-US" sz="2000" dirty="0" smtClean="0">
                <a:latin typeface="+mj-lt"/>
              </a:rPr>
              <a:t> </a:t>
            </a:r>
            <a:r>
              <a:rPr lang="vi-VN" sz="2000" dirty="0" smtClean="0">
                <a:latin typeface="+mj-lt"/>
              </a:rPr>
              <a:t>lắng </a:t>
            </a:r>
            <a:r>
              <a:rPr lang="vi-VN" sz="2000" dirty="0">
                <a:latin typeface="+mj-lt"/>
              </a:rPr>
              <a:t>nghe cô đọc bài thơ </a:t>
            </a:r>
            <a:r>
              <a:rPr lang="vi-VN" sz="2000" dirty="0" smtClean="0">
                <a:latin typeface="+mj-lt"/>
              </a:rPr>
              <a:t>“</a:t>
            </a:r>
            <a:r>
              <a:rPr lang="en-US" sz="2000" b="1" dirty="0" err="1" smtClean="0">
                <a:latin typeface="Times New Roman" panose="02020603050405020304" pitchFamily="18" charset="0"/>
                <a:cs typeface="Times New Roman" panose="02020603050405020304" pitchFamily="18" charset="0"/>
              </a:rPr>
              <a:t>Tay</a:t>
            </a:r>
            <a:r>
              <a:rPr lang="en-US" sz="2000" b="1" dirty="0" smtClean="0">
                <a:latin typeface="Times New Roman" panose="02020603050405020304" pitchFamily="18" charset="0"/>
                <a:cs typeface="Times New Roman" panose="02020603050405020304" pitchFamily="18" charset="0"/>
              </a:rPr>
              <a:t> l</a:t>
            </a:r>
            <a:r>
              <a:rPr lang="vi-VN" sz="2000" b="1" dirty="0" smtClean="0">
                <a:latin typeface="+mj-lt"/>
              </a:rPr>
              <a:t>àm </a:t>
            </a:r>
            <a:r>
              <a:rPr lang="vi-VN" sz="2000" b="1" dirty="0">
                <a:latin typeface="+mj-lt"/>
              </a:rPr>
              <a:t>đồ chơi</a:t>
            </a:r>
            <a:r>
              <a:rPr lang="vi-VN" sz="2000" dirty="0">
                <a:latin typeface="+mj-lt"/>
              </a:rPr>
              <a:t>” của tác giả </a:t>
            </a:r>
            <a:r>
              <a:rPr lang="vi-VN" sz="2000" dirty="0" smtClean="0">
                <a:latin typeface="+mj-lt"/>
              </a:rPr>
              <a:t>Trần </a:t>
            </a:r>
            <a:r>
              <a:rPr lang="vi-VN" sz="2000" dirty="0">
                <a:latin typeface="+mj-lt"/>
              </a:rPr>
              <a:t>Thị </a:t>
            </a:r>
            <a:r>
              <a:rPr lang="vi-VN" sz="2000" dirty="0" smtClean="0">
                <a:latin typeface="+mj-lt"/>
              </a:rPr>
              <a:t>Phan </a:t>
            </a:r>
            <a:r>
              <a:rPr lang="vi-VN" sz="2000" dirty="0">
                <a:latin typeface="+mj-lt"/>
              </a:rPr>
              <a:t>thì sẽ rõ </a:t>
            </a:r>
            <a:r>
              <a:rPr lang="vi-VN" sz="2000" dirty="0" smtClean="0">
                <a:latin typeface="+mj-lt"/>
              </a:rPr>
              <a:t>nhé</a:t>
            </a:r>
            <a:r>
              <a:rPr lang="en-US" sz="2000" dirty="0" smtClean="0">
                <a:latin typeface="+mj-lt"/>
              </a:rPr>
              <a:t>!</a:t>
            </a:r>
            <a:endParaRPr lang="en-US" sz="2000" dirty="0">
              <a:latin typeface="+mj-lt"/>
            </a:endParaRPr>
          </a:p>
        </p:txBody>
      </p:sp>
    </p:spTree>
    <p:extLst>
      <p:ext uri="{BB962C8B-B14F-4D97-AF65-F5344CB8AC3E}">
        <p14:creationId xmlns:p14="http://schemas.microsoft.com/office/powerpoint/2010/main" val="11109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3143" cy="6858000"/>
          </a:xfrm>
          <a:prstGeom prst="rect">
            <a:avLst/>
          </a:prstGeom>
        </p:spPr>
      </p:pic>
      <p:sp>
        <p:nvSpPr>
          <p:cNvPr id="7" name="Rectangle 1"/>
          <p:cNvSpPr>
            <a:spLocks noChangeArrowheads="1"/>
          </p:cNvSpPr>
          <p:nvPr/>
        </p:nvSpPr>
        <p:spPr bwMode="auto">
          <a:xfrm>
            <a:off x="3300201" y="2006877"/>
            <a:ext cx="72091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4049486" y="1476103"/>
            <a:ext cx="4323805" cy="4062651"/>
          </a:xfrm>
          <a:prstGeom prst="rect">
            <a:avLst/>
          </a:prstGeom>
          <a:noFill/>
        </p:spPr>
        <p:txBody>
          <a:bodyPr wrap="square" rtlCol="0">
            <a:spAutoFit/>
          </a:bodyPr>
          <a:lstStyle/>
          <a:p>
            <a:r>
              <a:rPr lang="en-US" sz="2400" b="1" dirty="0" err="1" smtClean="0"/>
              <a:t>TAY</a:t>
            </a:r>
            <a:r>
              <a:rPr lang="en-US" sz="2400" b="1" dirty="0" smtClean="0"/>
              <a:t> </a:t>
            </a:r>
            <a:r>
              <a:rPr lang="en-US" sz="2400" b="1" dirty="0" err="1" smtClean="0"/>
              <a:t>LÀM</a:t>
            </a:r>
            <a:r>
              <a:rPr lang="en-US" sz="2400" b="1" dirty="0" smtClean="0"/>
              <a:t> </a:t>
            </a:r>
            <a:r>
              <a:rPr lang="en-US" sz="2400" b="1" dirty="0" err="1" smtClean="0"/>
              <a:t>ĐỒ</a:t>
            </a:r>
            <a:r>
              <a:rPr lang="en-US" sz="2400" b="1" dirty="0" smtClean="0"/>
              <a:t> </a:t>
            </a:r>
            <a:r>
              <a:rPr lang="en-US" sz="2400" b="1" dirty="0" err="1" smtClean="0"/>
              <a:t>CHƠI</a:t>
            </a:r>
            <a:endParaRPr lang="en-US" sz="2400" b="1" dirty="0" smtClean="0"/>
          </a:p>
          <a:p>
            <a:endParaRPr lang="en-US" dirty="0" smtClean="0"/>
          </a:p>
          <a:p>
            <a:r>
              <a:rPr lang="vi-VN" sz="2400" dirty="0" smtClean="0">
                <a:latin typeface="Times New Roman" panose="02020603050405020304" pitchFamily="18" charset="0"/>
                <a:cs typeface="Times New Roman" panose="02020603050405020304" pitchFamily="18" charset="0"/>
              </a:rPr>
              <a:t>Tay </a:t>
            </a:r>
            <a:r>
              <a:rPr lang="vi-VN" sz="2400" dirty="0">
                <a:latin typeface="Times New Roman" panose="02020603050405020304" pitchFamily="18" charset="0"/>
                <a:cs typeface="Times New Roman" panose="02020603050405020304" pitchFamily="18" charset="0"/>
              </a:rPr>
              <a:t>em bé tẹo</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Nhưng mà thật khéo</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Biết làm đồ chơi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Đúng theo những lời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Cô em thường dặn: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Làm cho cẩn thận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Cho đẹp cho xinh,</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Làm xong giữ gìn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Để chơi được mãi.</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769326" y="472052"/>
            <a:ext cx="2560320" cy="738664"/>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Cô đọc lần 1: </a:t>
            </a:r>
            <a:endParaRPr lang="en-US" sz="24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470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579" y="144379"/>
            <a:ext cx="3212432" cy="400110"/>
          </a:xfrm>
          <a:prstGeom prst="rect">
            <a:avLst/>
          </a:prstGeom>
          <a:noFill/>
        </p:spPr>
        <p:txBody>
          <a:bodyPr wrap="square" rtlCol="0">
            <a:spAutoFit/>
          </a:bodyPr>
          <a:lstStyle/>
          <a:p>
            <a:r>
              <a:rPr lang="vi-VN" sz="2000" b="1" dirty="0" smtClean="0">
                <a:latin typeface="+mj-lt"/>
              </a:rPr>
              <a:t>Cô đọc thơ lần 2:</a:t>
            </a:r>
            <a:endParaRPr lang="en-US" sz="2000" b="1"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9" y="651535"/>
            <a:ext cx="4688304" cy="27774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79" y="3536046"/>
            <a:ext cx="4688304" cy="300041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616" y="3536046"/>
            <a:ext cx="4950823" cy="3000419"/>
          </a:xfrm>
          <a:prstGeom prst="rect">
            <a:avLst/>
          </a:prstGeom>
        </p:spPr>
      </p:pic>
      <p:sp>
        <p:nvSpPr>
          <p:cNvPr id="11" name="Rectangle 10"/>
          <p:cNvSpPr/>
          <p:nvPr/>
        </p:nvSpPr>
        <p:spPr>
          <a:xfrm>
            <a:off x="6570617" y="651534"/>
            <a:ext cx="4950823" cy="2777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FF00"/>
                </a:solidFill>
              </a:rPr>
              <a:t>TAY</a:t>
            </a:r>
            <a:r>
              <a:rPr lang="en-US" b="1" dirty="0">
                <a:solidFill>
                  <a:srgbClr val="FFFF00"/>
                </a:solidFill>
              </a:rPr>
              <a:t> </a:t>
            </a:r>
            <a:r>
              <a:rPr lang="en-US" b="1" dirty="0" err="1">
                <a:solidFill>
                  <a:srgbClr val="FFFF00"/>
                </a:solidFill>
              </a:rPr>
              <a:t>LÀM</a:t>
            </a:r>
            <a:r>
              <a:rPr lang="en-US" b="1" dirty="0">
                <a:solidFill>
                  <a:srgbClr val="FFFF00"/>
                </a:solidFill>
              </a:rPr>
              <a:t> </a:t>
            </a:r>
            <a:r>
              <a:rPr lang="en-US" b="1" dirty="0" err="1">
                <a:solidFill>
                  <a:srgbClr val="FFFF00"/>
                </a:solidFill>
              </a:rPr>
              <a:t>ĐỒ</a:t>
            </a:r>
            <a:r>
              <a:rPr lang="en-US" b="1" dirty="0">
                <a:solidFill>
                  <a:srgbClr val="FFFF00"/>
                </a:solidFill>
              </a:rPr>
              <a:t> </a:t>
            </a:r>
            <a:r>
              <a:rPr lang="en-US" b="1" dirty="0" err="1" smtClean="0">
                <a:solidFill>
                  <a:srgbClr val="FFFF00"/>
                </a:solidFill>
              </a:rPr>
              <a:t>CHƠI</a:t>
            </a:r>
            <a:endParaRPr lang="en-US" dirty="0">
              <a:solidFill>
                <a:srgbClr val="FFFF00"/>
              </a:solidFill>
            </a:endParaRPr>
          </a:p>
          <a:p>
            <a:pPr algn="ctr"/>
            <a:r>
              <a:rPr lang="vi-VN" dirty="0">
                <a:solidFill>
                  <a:srgbClr val="FFFF00"/>
                </a:solidFill>
                <a:latin typeface="Times New Roman" panose="02020603050405020304" pitchFamily="18" charset="0"/>
                <a:cs typeface="Times New Roman" panose="02020603050405020304" pitchFamily="18" charset="0"/>
              </a:rPr>
              <a:t>Tay em bé tẹo</a:t>
            </a:r>
            <a:br>
              <a:rPr lang="vi-VN" dirty="0">
                <a:solidFill>
                  <a:srgbClr val="FFFF00"/>
                </a:solidFill>
                <a:latin typeface="Times New Roman" panose="02020603050405020304" pitchFamily="18" charset="0"/>
                <a:cs typeface="Times New Roman" panose="02020603050405020304" pitchFamily="18" charset="0"/>
              </a:rPr>
            </a:br>
            <a:r>
              <a:rPr lang="vi-VN" dirty="0">
                <a:solidFill>
                  <a:srgbClr val="FFFF00"/>
                </a:solidFill>
                <a:latin typeface="Times New Roman" panose="02020603050405020304" pitchFamily="18" charset="0"/>
                <a:cs typeface="Times New Roman" panose="02020603050405020304" pitchFamily="18" charset="0"/>
              </a:rPr>
              <a:t>Nhưng mà thật khéo</a:t>
            </a:r>
            <a:br>
              <a:rPr lang="vi-VN" dirty="0">
                <a:solidFill>
                  <a:srgbClr val="FFFF00"/>
                </a:solidFill>
                <a:latin typeface="Times New Roman" panose="02020603050405020304" pitchFamily="18" charset="0"/>
                <a:cs typeface="Times New Roman" panose="02020603050405020304" pitchFamily="18" charset="0"/>
              </a:rPr>
            </a:br>
            <a:r>
              <a:rPr lang="vi-VN" dirty="0">
                <a:solidFill>
                  <a:srgbClr val="FFFF00"/>
                </a:solidFill>
                <a:latin typeface="Times New Roman" panose="02020603050405020304" pitchFamily="18" charset="0"/>
                <a:cs typeface="Times New Roman" panose="02020603050405020304" pitchFamily="18" charset="0"/>
              </a:rPr>
              <a:t>Biết làm đồ chơi</a:t>
            </a:r>
            <a:br>
              <a:rPr lang="vi-VN" dirty="0">
                <a:solidFill>
                  <a:srgbClr val="FFFF00"/>
                </a:solidFill>
                <a:latin typeface="Times New Roman" panose="02020603050405020304" pitchFamily="18" charset="0"/>
                <a:cs typeface="Times New Roman" panose="02020603050405020304" pitchFamily="18" charset="0"/>
              </a:rPr>
            </a:br>
            <a:r>
              <a:rPr lang="vi-VN" dirty="0">
                <a:solidFill>
                  <a:srgbClr val="FFFF00"/>
                </a:solidFill>
                <a:latin typeface="Times New Roman" panose="02020603050405020304" pitchFamily="18" charset="0"/>
                <a:cs typeface="Times New Roman" panose="02020603050405020304" pitchFamily="18" charset="0"/>
              </a:rPr>
              <a:t>Đúng theo những lời</a:t>
            </a:r>
            <a:br>
              <a:rPr lang="vi-VN" dirty="0">
                <a:solidFill>
                  <a:srgbClr val="FFFF00"/>
                </a:solidFill>
                <a:latin typeface="Times New Roman" panose="02020603050405020304" pitchFamily="18" charset="0"/>
                <a:cs typeface="Times New Roman" panose="02020603050405020304" pitchFamily="18" charset="0"/>
              </a:rPr>
            </a:br>
            <a:r>
              <a:rPr lang="vi-VN" dirty="0">
                <a:solidFill>
                  <a:srgbClr val="FFFF00"/>
                </a:solidFill>
                <a:latin typeface="Times New Roman" panose="02020603050405020304" pitchFamily="18" charset="0"/>
                <a:cs typeface="Times New Roman" panose="02020603050405020304" pitchFamily="18" charset="0"/>
              </a:rPr>
              <a:t>Cô em thường dặn:</a:t>
            </a:r>
            <a:br>
              <a:rPr lang="vi-VN" dirty="0">
                <a:solidFill>
                  <a:srgbClr val="FFFF00"/>
                </a:solidFill>
                <a:latin typeface="Times New Roman" panose="02020603050405020304" pitchFamily="18" charset="0"/>
                <a:cs typeface="Times New Roman" panose="02020603050405020304" pitchFamily="18" charset="0"/>
              </a:rPr>
            </a:br>
            <a:r>
              <a:rPr lang="vi-VN" dirty="0">
                <a:solidFill>
                  <a:srgbClr val="FFFF00"/>
                </a:solidFill>
                <a:latin typeface="Times New Roman" panose="02020603050405020304" pitchFamily="18" charset="0"/>
                <a:cs typeface="Times New Roman" panose="02020603050405020304" pitchFamily="18" charset="0"/>
              </a:rPr>
              <a:t>Làm cho cẩn thận</a:t>
            </a:r>
            <a:br>
              <a:rPr lang="vi-VN" dirty="0">
                <a:solidFill>
                  <a:srgbClr val="FFFF00"/>
                </a:solidFill>
                <a:latin typeface="Times New Roman" panose="02020603050405020304" pitchFamily="18" charset="0"/>
                <a:cs typeface="Times New Roman" panose="02020603050405020304" pitchFamily="18" charset="0"/>
              </a:rPr>
            </a:br>
            <a:r>
              <a:rPr lang="vi-VN" dirty="0">
                <a:solidFill>
                  <a:srgbClr val="FFFF00"/>
                </a:solidFill>
                <a:latin typeface="Times New Roman" panose="02020603050405020304" pitchFamily="18" charset="0"/>
                <a:cs typeface="Times New Roman" panose="02020603050405020304" pitchFamily="18" charset="0"/>
              </a:rPr>
              <a:t>Cho đẹp cho xinh,</a:t>
            </a:r>
            <a:br>
              <a:rPr lang="vi-VN" dirty="0">
                <a:solidFill>
                  <a:srgbClr val="FFFF00"/>
                </a:solidFill>
                <a:latin typeface="Times New Roman" panose="02020603050405020304" pitchFamily="18" charset="0"/>
                <a:cs typeface="Times New Roman" panose="02020603050405020304" pitchFamily="18" charset="0"/>
              </a:rPr>
            </a:br>
            <a:r>
              <a:rPr lang="vi-VN" dirty="0">
                <a:solidFill>
                  <a:srgbClr val="FFFF00"/>
                </a:solidFill>
                <a:latin typeface="Times New Roman" panose="02020603050405020304" pitchFamily="18" charset="0"/>
                <a:cs typeface="Times New Roman" panose="02020603050405020304" pitchFamily="18" charset="0"/>
              </a:rPr>
              <a:t>Làm xong giữ gìn</a:t>
            </a:r>
            <a:br>
              <a:rPr lang="vi-VN" dirty="0">
                <a:solidFill>
                  <a:srgbClr val="FFFF00"/>
                </a:solidFill>
                <a:latin typeface="Times New Roman" panose="02020603050405020304" pitchFamily="18" charset="0"/>
                <a:cs typeface="Times New Roman" panose="02020603050405020304" pitchFamily="18" charset="0"/>
              </a:rPr>
            </a:br>
            <a:r>
              <a:rPr lang="vi-VN" dirty="0">
                <a:solidFill>
                  <a:srgbClr val="FFFF00"/>
                </a:solidFill>
                <a:latin typeface="Times New Roman" panose="02020603050405020304" pitchFamily="18" charset="0"/>
                <a:cs typeface="Times New Roman" panose="02020603050405020304" pitchFamily="18" charset="0"/>
              </a:rPr>
              <a:t>Để chơi được mãi.</a:t>
            </a:r>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80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81"/>
            <a:ext cx="12182983" cy="6863081"/>
          </a:xfrm>
          <a:prstGeom prst="rect">
            <a:avLst/>
          </a:prstGeom>
        </p:spPr>
      </p:pic>
      <p:sp>
        <p:nvSpPr>
          <p:cNvPr id="4" name="TextBox 3"/>
          <p:cNvSpPr txBox="1"/>
          <p:nvPr/>
        </p:nvSpPr>
        <p:spPr>
          <a:xfrm>
            <a:off x="2155370" y="313508"/>
            <a:ext cx="9274629" cy="5632311"/>
          </a:xfrm>
          <a:prstGeom prst="rect">
            <a:avLst/>
          </a:prstGeom>
          <a:noFill/>
        </p:spPr>
        <p:txBody>
          <a:bodyPr wrap="square" rtlCol="0">
            <a:spAutoFit/>
          </a:bodyPr>
          <a:lstStyle/>
          <a:p>
            <a:pPr algn="ctr"/>
            <a:r>
              <a:rPr lang="vi-VN" b="1" dirty="0" smtClean="0">
                <a:latin typeface="+mj-lt"/>
              </a:rPr>
              <a:t>Đàm thoại:</a:t>
            </a:r>
          </a:p>
          <a:p>
            <a:pPr marL="285750" indent="-285750" algn="ctr">
              <a:buFontTx/>
              <a:buChar char="-"/>
            </a:pPr>
            <a:r>
              <a:rPr lang="vi-VN" dirty="0" smtClean="0">
                <a:latin typeface="+mj-lt"/>
              </a:rPr>
              <a:t>Cô vừa đọc bài thơ gì? ( Bài thơ </a:t>
            </a:r>
            <a:r>
              <a:rPr lang="vi-VN" dirty="0" smtClean="0">
                <a:latin typeface="+mj-lt"/>
              </a:rPr>
              <a:t>“</a:t>
            </a:r>
            <a:r>
              <a:rPr lang="en-US" dirty="0" err="1" smtClean="0">
                <a:latin typeface="+mj-lt"/>
              </a:rPr>
              <a:t>Tay</a:t>
            </a:r>
            <a:r>
              <a:rPr lang="en-US" dirty="0" smtClean="0">
                <a:latin typeface="+mj-lt"/>
              </a:rPr>
              <a:t> </a:t>
            </a:r>
            <a:r>
              <a:rPr lang="en-US" dirty="0" err="1" smtClean="0">
                <a:latin typeface="+mj-lt"/>
              </a:rPr>
              <a:t>làm</a:t>
            </a:r>
            <a:r>
              <a:rPr lang="en-US" dirty="0" smtClean="0">
                <a:latin typeface="+mj-lt"/>
              </a:rPr>
              <a:t> </a:t>
            </a:r>
            <a:r>
              <a:rPr lang="en-US" dirty="0" err="1" smtClean="0">
                <a:latin typeface="+mj-lt"/>
              </a:rPr>
              <a:t>đồ</a:t>
            </a:r>
            <a:r>
              <a:rPr lang="en-US" dirty="0" smtClean="0">
                <a:latin typeface="+mj-lt"/>
              </a:rPr>
              <a:t> </a:t>
            </a:r>
            <a:r>
              <a:rPr lang="en-US" dirty="0" err="1" smtClean="0">
                <a:latin typeface="+mj-lt"/>
              </a:rPr>
              <a:t>chơi</a:t>
            </a:r>
            <a:r>
              <a:rPr lang="vi-VN" dirty="0" smtClean="0">
                <a:latin typeface="+mj-lt"/>
              </a:rPr>
              <a:t>”)</a:t>
            </a:r>
            <a:endParaRPr lang="vi-VN" dirty="0" smtClean="0">
              <a:latin typeface="+mj-lt"/>
            </a:endParaRPr>
          </a:p>
          <a:p>
            <a:pPr algn="ctr"/>
            <a:r>
              <a:rPr lang="vi-VN" dirty="0" smtClean="0">
                <a:latin typeface="+mj-lt"/>
              </a:rPr>
              <a:t>- Bài thơ do ai sáng tác? ( Tác giả </a:t>
            </a:r>
            <a:r>
              <a:rPr lang="en-US" dirty="0" err="1" smtClean="0">
                <a:latin typeface="+mj-lt"/>
              </a:rPr>
              <a:t>Trần</a:t>
            </a:r>
            <a:r>
              <a:rPr lang="en-US" dirty="0" smtClean="0">
                <a:latin typeface="+mj-lt"/>
              </a:rPr>
              <a:t> </a:t>
            </a:r>
            <a:r>
              <a:rPr lang="en-US" dirty="0" err="1" smtClean="0">
                <a:latin typeface="+mj-lt"/>
              </a:rPr>
              <a:t>Thị</a:t>
            </a:r>
            <a:r>
              <a:rPr lang="en-US" dirty="0" smtClean="0">
                <a:latin typeface="+mj-lt"/>
              </a:rPr>
              <a:t> Phan</a:t>
            </a:r>
            <a:r>
              <a:rPr lang="vi-VN" dirty="0" smtClean="0">
                <a:latin typeface="+mj-lt"/>
              </a:rPr>
              <a:t>)</a:t>
            </a:r>
            <a:endParaRPr lang="vi-VN" dirty="0" smtClean="0">
              <a:latin typeface="+mj-lt"/>
            </a:endParaRPr>
          </a:p>
          <a:p>
            <a:pPr marL="285750" indent="-285750" algn="ctr">
              <a:buFontTx/>
              <a:buChar char="-"/>
            </a:pPr>
            <a:r>
              <a:rPr lang="en-US" dirty="0" smtClean="0">
                <a:latin typeface="+mj-lt"/>
              </a:rPr>
              <a:t>B</a:t>
            </a:r>
            <a:r>
              <a:rPr lang="vi-VN" dirty="0" smtClean="0">
                <a:latin typeface="+mj-lt"/>
              </a:rPr>
              <a:t>ài </a:t>
            </a:r>
            <a:r>
              <a:rPr lang="vi-VN" dirty="0">
                <a:latin typeface="+mj-lt"/>
              </a:rPr>
              <a:t>thơ nói về điều gì</a:t>
            </a:r>
            <a:r>
              <a:rPr lang="vi-VN" dirty="0" smtClean="0">
                <a:latin typeface="+mj-lt"/>
              </a:rPr>
              <a:t>?</a:t>
            </a:r>
            <a:endParaRPr lang="en-US" dirty="0" smtClean="0">
              <a:latin typeface="+mj-lt"/>
            </a:endParaRPr>
          </a:p>
          <a:p>
            <a:pPr algn="ctr"/>
            <a:r>
              <a:rPr lang="vi-VN" dirty="0" smtClean="0">
                <a:latin typeface="+mj-lt"/>
              </a:rPr>
              <a:t>=&gt; </a:t>
            </a:r>
            <a:r>
              <a:rPr lang="vi-VN" dirty="0">
                <a:latin typeface="+mj-lt"/>
              </a:rPr>
              <a:t>Bài </a:t>
            </a:r>
            <a:r>
              <a:rPr lang="vi-VN" dirty="0" smtClean="0">
                <a:latin typeface="+mj-lt"/>
              </a:rPr>
              <a:t>thơ</a:t>
            </a:r>
            <a:r>
              <a:rPr lang="en-US" dirty="0" smtClean="0">
                <a:latin typeface="+mj-lt"/>
              </a:rPr>
              <a:t> </a:t>
            </a:r>
            <a:r>
              <a:rPr lang="vi-VN" dirty="0" smtClean="0">
                <a:latin typeface="+mj-lt"/>
              </a:rPr>
              <a:t>nói </a:t>
            </a:r>
            <a:r>
              <a:rPr lang="vi-VN" dirty="0">
                <a:latin typeface="+mj-lt"/>
              </a:rPr>
              <a:t>về đôi bàn tay </a:t>
            </a:r>
            <a:r>
              <a:rPr lang="vi-VN" dirty="0" smtClean="0">
                <a:latin typeface="+mj-lt"/>
              </a:rPr>
              <a:t>của</a:t>
            </a:r>
            <a:r>
              <a:rPr lang="en-US" dirty="0" smtClean="0">
                <a:latin typeface="+mj-lt"/>
              </a:rPr>
              <a:t> </a:t>
            </a:r>
            <a:r>
              <a:rPr lang="vi-VN" dirty="0" smtClean="0">
                <a:latin typeface="+mj-lt"/>
              </a:rPr>
              <a:t>em </a:t>
            </a:r>
            <a:r>
              <a:rPr lang="vi-VN" dirty="0">
                <a:latin typeface="+mj-lt"/>
              </a:rPr>
              <a:t>tuy bé tẹo nhưng lại thật khéo léo làm được những đồ chơi thật xinh </a:t>
            </a:r>
            <a:r>
              <a:rPr lang="vi-VN" dirty="0" smtClean="0">
                <a:latin typeface="+mj-lt"/>
              </a:rPr>
              <a:t>xắn</a:t>
            </a:r>
            <a:r>
              <a:rPr lang="en-US" dirty="0" smtClean="0">
                <a:latin typeface="+mj-lt"/>
              </a:rPr>
              <a:t>.</a:t>
            </a:r>
          </a:p>
          <a:p>
            <a:pPr marL="285750" indent="-285750" algn="ctr">
              <a:buFontTx/>
              <a:buChar char="-"/>
            </a:pPr>
            <a:r>
              <a:rPr lang="vi-VN" dirty="0">
                <a:latin typeface="+mj-lt"/>
              </a:rPr>
              <a:t>Đôi bàn tay của em như thế nào</a:t>
            </a:r>
            <a:r>
              <a:rPr lang="vi-VN" dirty="0" smtClean="0">
                <a:latin typeface="+mj-lt"/>
              </a:rPr>
              <a:t>?</a:t>
            </a:r>
            <a:endParaRPr lang="en-US" dirty="0" smtClean="0">
              <a:latin typeface="+mj-lt"/>
            </a:endParaRPr>
          </a:p>
          <a:p>
            <a:pPr algn="ctr"/>
            <a:r>
              <a:rPr lang="vi-VN" dirty="0" smtClean="0">
                <a:latin typeface="+mj-lt"/>
              </a:rPr>
              <a:t>“</a:t>
            </a:r>
            <a:r>
              <a:rPr lang="vi-VN" dirty="0">
                <a:latin typeface="+mj-lt"/>
              </a:rPr>
              <a:t>Tay em bé </a:t>
            </a:r>
            <a:r>
              <a:rPr lang="vi-VN" dirty="0" smtClean="0">
                <a:latin typeface="+mj-lt"/>
              </a:rPr>
              <a:t>tẹo</a:t>
            </a:r>
            <a:endParaRPr lang="en-US" dirty="0" smtClean="0">
              <a:latin typeface="+mj-lt"/>
            </a:endParaRPr>
          </a:p>
          <a:p>
            <a:pPr algn="ctr"/>
            <a:r>
              <a:rPr lang="vi-VN" dirty="0" smtClean="0">
                <a:latin typeface="+mj-lt"/>
              </a:rPr>
              <a:t>Nhưng </a:t>
            </a:r>
            <a:r>
              <a:rPr lang="vi-VN" dirty="0">
                <a:latin typeface="+mj-lt"/>
              </a:rPr>
              <a:t>mà thật </a:t>
            </a:r>
            <a:r>
              <a:rPr lang="vi-VN" dirty="0" smtClean="0">
                <a:latin typeface="+mj-lt"/>
              </a:rPr>
              <a:t>khéo”</a:t>
            </a:r>
            <a:endParaRPr lang="en-US" dirty="0" smtClean="0">
              <a:latin typeface="+mj-lt"/>
            </a:endParaRPr>
          </a:p>
          <a:p>
            <a:pPr marL="342900" indent="-342900" algn="ctr">
              <a:buFontTx/>
              <a:buChar char="-"/>
            </a:pPr>
            <a:r>
              <a:rPr lang="vi-VN" dirty="0" smtClean="0">
                <a:latin typeface="+mj-lt"/>
              </a:rPr>
              <a:t>Đôi </a:t>
            </a:r>
            <a:r>
              <a:rPr lang="vi-VN" dirty="0">
                <a:latin typeface="+mj-lt"/>
              </a:rPr>
              <a:t>bàn tay tuy bé nhưng đã biết làm gì</a:t>
            </a:r>
            <a:r>
              <a:rPr lang="vi-VN" dirty="0" smtClean="0">
                <a:latin typeface="+mj-lt"/>
              </a:rPr>
              <a:t>?</a:t>
            </a:r>
            <a:endParaRPr lang="en-US" dirty="0" smtClean="0">
              <a:latin typeface="+mj-lt"/>
            </a:endParaRPr>
          </a:p>
          <a:p>
            <a:pPr algn="ctr"/>
            <a:r>
              <a:rPr lang="vi-VN" dirty="0" smtClean="0">
                <a:latin typeface="+mj-lt"/>
              </a:rPr>
              <a:t>“</a:t>
            </a:r>
            <a:r>
              <a:rPr lang="vi-VN" dirty="0">
                <a:latin typeface="+mj-lt"/>
              </a:rPr>
              <a:t>Biết làm đồ </a:t>
            </a:r>
            <a:r>
              <a:rPr lang="vi-VN" dirty="0" smtClean="0">
                <a:latin typeface="+mj-lt"/>
              </a:rPr>
              <a:t>chơi</a:t>
            </a:r>
            <a:endParaRPr lang="en-US" dirty="0" smtClean="0">
              <a:latin typeface="+mj-lt"/>
            </a:endParaRPr>
          </a:p>
          <a:p>
            <a:pPr algn="ctr"/>
            <a:r>
              <a:rPr lang="vi-VN" dirty="0" smtClean="0">
                <a:latin typeface="+mj-lt"/>
              </a:rPr>
              <a:t>Theo </a:t>
            </a:r>
            <a:r>
              <a:rPr lang="vi-VN" dirty="0">
                <a:latin typeface="+mj-lt"/>
              </a:rPr>
              <a:t>đúng những </a:t>
            </a:r>
            <a:r>
              <a:rPr lang="vi-VN" dirty="0" smtClean="0">
                <a:latin typeface="+mj-lt"/>
              </a:rPr>
              <a:t>lời</a:t>
            </a:r>
            <a:r>
              <a:rPr lang="en-US" dirty="0" smtClean="0">
                <a:latin typeface="+mj-lt"/>
              </a:rPr>
              <a:t>”</a:t>
            </a:r>
          </a:p>
          <a:p>
            <a:pPr algn="ctr"/>
            <a:r>
              <a:rPr lang="en-US" dirty="0" smtClean="0">
                <a:latin typeface="+mj-lt"/>
              </a:rPr>
              <a:t>- </a:t>
            </a:r>
            <a:r>
              <a:rPr lang="vi-VN" dirty="0" smtClean="0">
                <a:latin typeface="+mj-lt"/>
              </a:rPr>
              <a:t>Cô </a:t>
            </a:r>
            <a:r>
              <a:rPr lang="vi-VN" dirty="0">
                <a:latin typeface="+mj-lt"/>
              </a:rPr>
              <a:t>còn dặn bé điều gì</a:t>
            </a:r>
            <a:r>
              <a:rPr lang="vi-VN" dirty="0" smtClean="0">
                <a:latin typeface="+mj-lt"/>
              </a:rPr>
              <a:t>?</a:t>
            </a:r>
            <a:endParaRPr lang="en-US" dirty="0" smtClean="0">
              <a:latin typeface="+mj-lt"/>
            </a:endParaRPr>
          </a:p>
          <a:p>
            <a:pPr algn="ctr"/>
            <a:r>
              <a:rPr lang="vi-VN" dirty="0" smtClean="0">
                <a:latin typeface="+mj-lt"/>
              </a:rPr>
              <a:t>“</a:t>
            </a:r>
            <a:r>
              <a:rPr lang="vi-VN" dirty="0">
                <a:latin typeface="+mj-lt"/>
              </a:rPr>
              <a:t>Cô em thường dặn</a:t>
            </a:r>
            <a:r>
              <a:rPr lang="vi-VN" dirty="0" smtClean="0">
                <a:latin typeface="+mj-lt"/>
              </a:rPr>
              <a:t>:</a:t>
            </a:r>
            <a:endParaRPr lang="en-US" dirty="0" smtClean="0">
              <a:latin typeface="+mj-lt"/>
            </a:endParaRPr>
          </a:p>
          <a:p>
            <a:pPr algn="ctr"/>
            <a:r>
              <a:rPr lang="vi-VN" dirty="0" smtClean="0">
                <a:latin typeface="+mj-lt"/>
              </a:rPr>
              <a:t>Làm </a:t>
            </a:r>
            <a:r>
              <a:rPr lang="vi-VN" dirty="0">
                <a:latin typeface="+mj-lt"/>
              </a:rPr>
              <a:t>cho cẩn </a:t>
            </a:r>
            <a:r>
              <a:rPr lang="vi-VN" dirty="0" smtClean="0">
                <a:latin typeface="+mj-lt"/>
              </a:rPr>
              <a:t>thận</a:t>
            </a:r>
            <a:endParaRPr lang="en-US" dirty="0" smtClean="0">
              <a:latin typeface="+mj-lt"/>
            </a:endParaRPr>
          </a:p>
          <a:p>
            <a:pPr algn="ctr"/>
            <a:r>
              <a:rPr lang="vi-VN" dirty="0" smtClean="0">
                <a:latin typeface="+mj-lt"/>
              </a:rPr>
              <a:t>Cho </a:t>
            </a:r>
            <a:r>
              <a:rPr lang="vi-VN" dirty="0">
                <a:latin typeface="+mj-lt"/>
              </a:rPr>
              <a:t>đẹp, cho </a:t>
            </a:r>
            <a:r>
              <a:rPr lang="vi-VN" dirty="0" smtClean="0">
                <a:latin typeface="+mj-lt"/>
              </a:rPr>
              <a:t>xinh</a:t>
            </a:r>
            <a:r>
              <a:rPr lang="en-US" dirty="0" smtClean="0">
                <a:latin typeface="+mj-lt"/>
              </a:rPr>
              <a:t>”</a:t>
            </a:r>
          </a:p>
          <a:p>
            <a:pPr algn="ctr"/>
            <a:r>
              <a:rPr lang="en-US" dirty="0" smtClean="0">
                <a:latin typeface="+mj-lt"/>
              </a:rPr>
              <a:t>- </a:t>
            </a:r>
            <a:r>
              <a:rPr lang="vi-VN" dirty="0" smtClean="0">
                <a:latin typeface="+mj-lt"/>
              </a:rPr>
              <a:t>Làm </a:t>
            </a:r>
            <a:r>
              <a:rPr lang="vi-VN" dirty="0">
                <a:latin typeface="+mj-lt"/>
              </a:rPr>
              <a:t>xong bé phải làm gì</a:t>
            </a:r>
            <a:r>
              <a:rPr lang="vi-VN" dirty="0" smtClean="0">
                <a:latin typeface="+mj-lt"/>
              </a:rPr>
              <a:t>?</a:t>
            </a:r>
            <a:endParaRPr lang="en-US" dirty="0" smtClean="0">
              <a:latin typeface="+mj-lt"/>
            </a:endParaRPr>
          </a:p>
          <a:p>
            <a:pPr algn="ctr"/>
            <a:r>
              <a:rPr lang="vi-VN" dirty="0" smtClean="0">
                <a:latin typeface="+mj-lt"/>
              </a:rPr>
              <a:t>“</a:t>
            </a:r>
            <a:r>
              <a:rPr lang="vi-VN" dirty="0">
                <a:latin typeface="+mj-lt"/>
              </a:rPr>
              <a:t>Làm xong giữ </a:t>
            </a:r>
            <a:r>
              <a:rPr lang="vi-VN" dirty="0" smtClean="0">
                <a:latin typeface="+mj-lt"/>
              </a:rPr>
              <a:t>gìn</a:t>
            </a:r>
            <a:endParaRPr lang="en-US" dirty="0" smtClean="0">
              <a:latin typeface="+mj-lt"/>
            </a:endParaRPr>
          </a:p>
          <a:p>
            <a:pPr algn="ctr"/>
            <a:r>
              <a:rPr lang="vi-VN" dirty="0" smtClean="0">
                <a:latin typeface="+mj-lt"/>
              </a:rPr>
              <a:t>Để </a:t>
            </a:r>
            <a:r>
              <a:rPr lang="vi-VN" dirty="0">
                <a:latin typeface="+mj-lt"/>
              </a:rPr>
              <a:t>chơi được mãi.”</a:t>
            </a:r>
            <a:endParaRPr lang="en-US" dirty="0" smtClean="0">
              <a:latin typeface="+mj-lt"/>
            </a:endParaRPr>
          </a:p>
          <a:p>
            <a:pPr algn="ctr"/>
            <a:endParaRPr lang="en-US" dirty="0">
              <a:latin typeface="+mj-lt"/>
            </a:endParaRPr>
          </a:p>
        </p:txBody>
      </p:sp>
    </p:spTree>
    <p:extLst>
      <p:ext uri="{BB962C8B-B14F-4D97-AF65-F5344CB8AC3E}">
        <p14:creationId xmlns:p14="http://schemas.microsoft.com/office/powerpoint/2010/main" val="195825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0"/>
            <a:ext cx="12192000" cy="6865839"/>
          </a:xfrm>
          <a:prstGeom prst="rect">
            <a:avLst/>
          </a:prstGeom>
        </p:spPr>
      </p:pic>
      <p:sp>
        <p:nvSpPr>
          <p:cNvPr id="5" name="TextBox 4"/>
          <p:cNvSpPr txBox="1"/>
          <p:nvPr/>
        </p:nvSpPr>
        <p:spPr>
          <a:xfrm>
            <a:off x="1959429" y="2965269"/>
            <a:ext cx="5852160" cy="1569660"/>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Vì</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sao phải giữ gìn đồ chơi</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=&gt;</a:t>
            </a:r>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dục</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 làm xong đồ chơi bé phải biết giữ gìn đồ chơi của mình của bạnđể đồ chơi không bị hỏng và chơi được </a:t>
            </a:r>
            <a:r>
              <a:rPr lang="vi-VN" sz="2400" dirty="0" smtClean="0">
                <a:latin typeface="Times New Roman" panose="02020603050405020304" pitchFamily="18" charset="0"/>
                <a:cs typeface="Times New Roman" panose="02020603050405020304" pitchFamily="18" charset="0"/>
              </a:rPr>
              <a:t>mãi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50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39"/>
            <a:ext cx="12192000" cy="6884939"/>
          </a:xfrm>
          <a:prstGeom prst="rect">
            <a:avLst/>
          </a:prstGeom>
        </p:spPr>
      </p:pic>
      <p:sp>
        <p:nvSpPr>
          <p:cNvPr id="5" name="TextBox 4"/>
          <p:cNvSpPr txBox="1"/>
          <p:nvPr/>
        </p:nvSpPr>
        <p:spPr>
          <a:xfrm>
            <a:off x="834647" y="643174"/>
            <a:ext cx="7016129" cy="954107"/>
          </a:xfrm>
          <a:prstGeom prst="rect">
            <a:avLst/>
          </a:prstGeom>
          <a:noFill/>
        </p:spPr>
        <p:txBody>
          <a:bodyPr wrap="square" rtlCol="0">
            <a:spAutoFit/>
          </a:bodyPr>
          <a:lstStyle/>
          <a:p>
            <a:r>
              <a:rPr lang="vi-VN" sz="2800" dirty="0" smtClean="0">
                <a:solidFill>
                  <a:srgbClr val="7030A0"/>
                </a:solidFill>
                <a:latin typeface="+mj-lt"/>
              </a:rPr>
              <a:t>Cô cho trẻ đọc bài thơ “ </a:t>
            </a:r>
            <a:r>
              <a:rPr lang="en-US" sz="2800" b="1" dirty="0" err="1" smtClean="0">
                <a:solidFill>
                  <a:srgbClr val="7030A0"/>
                </a:solidFill>
                <a:latin typeface="+mj-lt"/>
              </a:rPr>
              <a:t>Tay</a:t>
            </a:r>
            <a:r>
              <a:rPr lang="en-US" sz="2800" b="1" dirty="0" smtClean="0">
                <a:solidFill>
                  <a:srgbClr val="7030A0"/>
                </a:solidFill>
                <a:latin typeface="+mj-lt"/>
              </a:rPr>
              <a:t> </a:t>
            </a:r>
            <a:r>
              <a:rPr lang="en-US" sz="2800" b="1" dirty="0" err="1" smtClean="0">
                <a:solidFill>
                  <a:srgbClr val="7030A0"/>
                </a:solidFill>
                <a:latin typeface="+mj-lt"/>
              </a:rPr>
              <a:t>làm</a:t>
            </a:r>
            <a:r>
              <a:rPr lang="en-US" sz="2800" b="1" dirty="0" smtClean="0">
                <a:solidFill>
                  <a:srgbClr val="7030A0"/>
                </a:solidFill>
                <a:latin typeface="+mj-lt"/>
              </a:rPr>
              <a:t> </a:t>
            </a:r>
            <a:r>
              <a:rPr lang="en-US" sz="2800" b="1" dirty="0" err="1" smtClean="0">
                <a:solidFill>
                  <a:srgbClr val="7030A0"/>
                </a:solidFill>
                <a:latin typeface="+mj-lt"/>
              </a:rPr>
              <a:t>đồ</a:t>
            </a:r>
            <a:r>
              <a:rPr lang="en-US" sz="2800" b="1" dirty="0" smtClean="0">
                <a:solidFill>
                  <a:srgbClr val="7030A0"/>
                </a:solidFill>
                <a:latin typeface="+mj-lt"/>
              </a:rPr>
              <a:t> </a:t>
            </a:r>
            <a:r>
              <a:rPr lang="en-US" sz="2800" b="1" dirty="0" err="1" smtClean="0">
                <a:solidFill>
                  <a:srgbClr val="7030A0"/>
                </a:solidFill>
                <a:latin typeface="+mj-lt"/>
              </a:rPr>
              <a:t>chơi</a:t>
            </a:r>
            <a:r>
              <a:rPr lang="vi-VN" sz="2800" dirty="0" smtClean="0">
                <a:solidFill>
                  <a:srgbClr val="7030A0"/>
                </a:solidFill>
                <a:latin typeface="+mj-lt"/>
              </a:rPr>
              <a:t>”</a:t>
            </a:r>
            <a:endParaRPr lang="en-US" sz="2800" dirty="0" smtClean="0">
              <a:solidFill>
                <a:srgbClr val="7030A0"/>
              </a:solidFill>
              <a:latin typeface="+mj-lt"/>
            </a:endParaRPr>
          </a:p>
          <a:p>
            <a:endParaRPr lang="en-US" sz="2800" dirty="0">
              <a:solidFill>
                <a:srgbClr val="7030A0"/>
              </a:solidFill>
              <a:latin typeface="+mj-lt"/>
            </a:endParaRPr>
          </a:p>
        </p:txBody>
      </p:sp>
      <p:sp>
        <p:nvSpPr>
          <p:cNvPr id="2" name="TextBox 1"/>
          <p:cNvSpPr txBox="1"/>
          <p:nvPr/>
        </p:nvSpPr>
        <p:spPr>
          <a:xfrm>
            <a:off x="1084218" y="1597281"/>
            <a:ext cx="3448594" cy="4431983"/>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endParaRPr 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Tay em bé tẹo</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Nhưng mà thật khéo</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Biết làm đồ chơi</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Đúng theo những lời</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Cô em thường dặn:</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Làm cho cẩn thận</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Cho đẹp cho xinh,</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Làm xong giữ gìn</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Để chơi được mãi.</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1854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902" y="1179095"/>
            <a:ext cx="8131194" cy="4710142"/>
          </a:xfrm>
          <a:prstGeom prst="rect">
            <a:avLst/>
          </a:prstGeom>
        </p:spPr>
      </p:pic>
    </p:spTree>
    <p:extLst>
      <p:ext uri="{BB962C8B-B14F-4D97-AF65-F5344CB8AC3E}">
        <p14:creationId xmlns:p14="http://schemas.microsoft.com/office/powerpoint/2010/main" val="2085318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399</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cp:revision>
  <dcterms:created xsi:type="dcterms:W3CDTF">2024-08-14T09:05:18Z</dcterms:created>
  <dcterms:modified xsi:type="dcterms:W3CDTF">2025-10-04T09:24:32Z</dcterms:modified>
</cp:coreProperties>
</file>