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5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39A2BB-EC8B-423C-A72D-52F952AF8961}"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16238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39A2BB-EC8B-423C-A72D-52F952AF8961}"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258261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39A2BB-EC8B-423C-A72D-52F952AF8961}"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209858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39A2BB-EC8B-423C-A72D-52F952AF8961}"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4273492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39A2BB-EC8B-423C-A72D-52F952AF8961}"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3319146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39A2BB-EC8B-423C-A72D-52F952AF8961}"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1339410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39A2BB-EC8B-423C-A72D-52F952AF8961}" type="datetimeFigureOut">
              <a:rPr lang="en-US" smtClean="0"/>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421671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39A2BB-EC8B-423C-A72D-52F952AF8961}" type="datetimeFigureOut">
              <a:rPr lang="en-US" smtClean="0"/>
              <a:t>10/4/2025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2061088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39A2BB-EC8B-423C-A72D-52F952AF8961}" type="datetimeFigureOut">
              <a:rPr lang="en-US" smtClean="0"/>
              <a:t>10/4/2025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2907636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39A2BB-EC8B-423C-A72D-52F952AF8961}"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2676932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39A2BB-EC8B-423C-A72D-52F952AF8961}"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C248EB-51D8-4702-A56B-96B4CB08ED31}" type="slidenum">
              <a:rPr lang="en-US" smtClean="0"/>
              <a:t>‹#›</a:t>
            </a:fld>
            <a:endParaRPr lang="en-US"/>
          </a:p>
        </p:txBody>
      </p:sp>
    </p:spTree>
    <p:extLst>
      <p:ext uri="{BB962C8B-B14F-4D97-AF65-F5344CB8AC3E}">
        <p14:creationId xmlns:p14="http://schemas.microsoft.com/office/powerpoint/2010/main" val="4153908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39A2BB-EC8B-423C-A72D-52F952AF8961}" type="datetimeFigureOut">
              <a:rPr lang="en-US" smtClean="0"/>
              <a:t>10/4/2025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C248EB-51D8-4702-A56B-96B4CB08ED31}" type="slidenum">
              <a:rPr lang="en-US" smtClean="0"/>
              <a:t>‹#›</a:t>
            </a:fld>
            <a:endParaRPr lang="en-US"/>
          </a:p>
        </p:txBody>
      </p:sp>
    </p:spTree>
    <p:extLst>
      <p:ext uri="{BB962C8B-B14F-4D97-AF65-F5344CB8AC3E}">
        <p14:creationId xmlns:p14="http://schemas.microsoft.com/office/powerpoint/2010/main" val="817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16196" cy="6858000"/>
          </a:xfrm>
          <a:prstGeom prst="rect">
            <a:avLst/>
          </a:prstGeom>
        </p:spPr>
      </p:pic>
      <p:sp>
        <p:nvSpPr>
          <p:cNvPr id="7" name="Rectangle 6"/>
          <p:cNvSpPr/>
          <p:nvPr/>
        </p:nvSpPr>
        <p:spPr>
          <a:xfrm>
            <a:off x="2266682" y="3059668"/>
            <a:ext cx="7856112" cy="1077218"/>
          </a:xfrm>
          <a:prstGeom prst="rect">
            <a:avLst/>
          </a:prstGeom>
        </p:spPr>
        <p:txBody>
          <a:bodyPr wrap="square">
            <a:spAutoFit/>
          </a:bodyPr>
          <a:lstStyle/>
          <a:p>
            <a:pPr algn="ctr"/>
            <a:r>
              <a:rPr lang="en-US" sz="3200" b="1" dirty="0">
                <a:solidFill>
                  <a:schemeClr val="accent4">
                    <a:lumMod val="75000"/>
                  </a:schemeClr>
                </a:solidFill>
                <a:latin typeface="Times New Roman" panose="02020603050405020304" pitchFamily="18" charset="0"/>
                <a:cs typeface="Times New Roman" panose="02020603050405020304" pitchFamily="18" charset="0"/>
              </a:rPr>
              <a:t>LĨNH VỰC PHÁT TRIỂN NGÔN NGỮ</a:t>
            </a:r>
          </a:p>
          <a:p>
            <a:pPr algn="ctr"/>
            <a:r>
              <a:rPr lang="en-US" sz="3200" b="1" dirty="0">
                <a:solidFill>
                  <a:srgbClr val="7030A0"/>
                </a:solidFill>
                <a:latin typeface="Times New Roman" panose="02020603050405020304" pitchFamily="18" charset="0"/>
                <a:cs typeface="Times New Roman" panose="02020603050405020304" pitchFamily="18" charset="0"/>
              </a:rPr>
              <a:t>VĂN HỌC</a:t>
            </a:r>
          </a:p>
        </p:txBody>
      </p:sp>
      <p:sp>
        <p:nvSpPr>
          <p:cNvPr id="8" name="Rectangle 7"/>
          <p:cNvSpPr/>
          <p:nvPr/>
        </p:nvSpPr>
        <p:spPr>
          <a:xfrm>
            <a:off x="6003633" y="3244334"/>
            <a:ext cx="184730" cy="369332"/>
          </a:xfrm>
          <a:prstGeom prst="rect">
            <a:avLst/>
          </a:prstGeom>
        </p:spPr>
        <p:txBody>
          <a:bodyPr wrap="none">
            <a:spAutoFit/>
          </a:bodyPr>
          <a:lstStyle/>
          <a:p>
            <a:pPr algn="ct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3607563" y="4387214"/>
            <a:ext cx="4976875" cy="769441"/>
          </a:xfrm>
          <a:prstGeom prst="rect">
            <a:avLst/>
          </a:prstGeom>
        </p:spPr>
        <p:txBody>
          <a:bodyPr wrap="none">
            <a:spAutoFit/>
          </a:bodyPr>
          <a:lstStyle/>
          <a:p>
            <a:pPr algn="ctr"/>
            <a:r>
              <a:rPr lang="en-US" sz="4400" b="1" dirty="0" err="1">
                <a:solidFill>
                  <a:srgbClr val="FF0000"/>
                </a:solidFill>
                <a:latin typeface="Times New Roman" panose="02020603050405020304" pitchFamily="18" charset="0"/>
                <a:cs typeface="Times New Roman" panose="02020603050405020304" pitchFamily="18" charset="0"/>
              </a:rPr>
              <a:t>Bài</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thơ</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Trăng</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sáng</a:t>
            </a:r>
            <a:endParaRPr lang="en-US" sz="44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3931784" y="5508128"/>
            <a:ext cx="4328429" cy="461665"/>
          </a:xfrm>
          <a:prstGeom prst="rect">
            <a:avLst/>
          </a:prstGeom>
        </p:spPr>
        <p:txBody>
          <a:bodyPr wrap="none">
            <a:spAutoFit/>
          </a:bodyPr>
          <a:lstStyle/>
          <a:p>
            <a:pPr algn="ctr"/>
            <a:r>
              <a:rPr lang="en-US" sz="2400" b="1" dirty="0" err="1">
                <a:solidFill>
                  <a:schemeClr val="accent2">
                    <a:lumMod val="50000"/>
                  </a:schemeClr>
                </a:solidFill>
                <a:latin typeface="Times New Roman" panose="02020603050405020304" pitchFamily="18" charset="0"/>
                <a:cs typeface="Times New Roman" panose="02020603050405020304" pitchFamily="18" charset="0"/>
              </a:rPr>
              <a:t>Lứa</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tuổi</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Nhà</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trẻ</a:t>
            </a:r>
            <a:r>
              <a:rPr lang="en-US" sz="2400" b="1" dirty="0">
                <a:solidFill>
                  <a:schemeClr val="accent2">
                    <a:lumMod val="50000"/>
                  </a:schemeClr>
                </a:solidFill>
                <a:latin typeface="Times New Roman" panose="02020603050405020304" pitchFamily="18" charset="0"/>
                <a:cs typeface="Times New Roman" panose="02020603050405020304" pitchFamily="18" charset="0"/>
              </a:rPr>
              <a:t> (24-36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tháng</a:t>
            </a:r>
            <a:r>
              <a:rPr lang="en-US" sz="2400" b="1" dirty="0">
                <a:solidFill>
                  <a:schemeClr val="accent2">
                    <a:lumMod val="50000"/>
                  </a:schemeClr>
                </a:solidFill>
                <a:latin typeface="Times New Roman" panose="02020603050405020304" pitchFamily="18" charset="0"/>
                <a:cs typeface="Times New Roman" panose="02020603050405020304" pitchFamily="18" charset="0"/>
              </a:rPr>
              <a:t>)</a:t>
            </a:r>
          </a:p>
        </p:txBody>
      </p:sp>
      <p:pic>
        <p:nvPicPr>
          <p:cNvPr id="14" name="Picture 13">
            <a:extLst>
              <a:ext uri="{FF2B5EF4-FFF2-40B4-BE49-F238E27FC236}">
                <a16:creationId xmlns:a16="http://schemas.microsoft.com/office/drawing/2014/main" id="{361D52FB-B359-47A6-8B68-F29A6E36BA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74889" y="1510817"/>
            <a:ext cx="1457488" cy="1456776"/>
          </a:xfrm>
          <a:prstGeom prst="rect">
            <a:avLst/>
          </a:prstGeom>
        </p:spPr>
      </p:pic>
      <p:sp>
        <p:nvSpPr>
          <p:cNvPr id="15" name="Rectangle 14">
            <a:extLst>
              <a:ext uri="{FF2B5EF4-FFF2-40B4-BE49-F238E27FC236}">
                <a16:creationId xmlns:a16="http://schemas.microsoft.com/office/drawing/2014/main" id="{E69DE28F-9830-4ACD-AC77-56FB3B2705DB}"/>
              </a:ext>
            </a:extLst>
          </p:cNvPr>
          <p:cNvSpPr/>
          <p:nvPr/>
        </p:nvSpPr>
        <p:spPr>
          <a:xfrm>
            <a:off x="2772122" y="93941"/>
            <a:ext cx="6358407" cy="1077218"/>
          </a:xfrm>
          <a:prstGeom prst="rect">
            <a:avLst/>
          </a:prstGeom>
          <a:noFill/>
        </p:spPr>
        <p:txBody>
          <a:bodyPr wrap="none" lIns="91440" tIns="45720" rIns="91440" bIns="45720">
            <a:spAutoFit/>
          </a:bodyPr>
          <a:lstStyle/>
          <a:p>
            <a:pPr algn="ctr"/>
            <a:r>
              <a:rPr lang="en-US" sz="3200" b="1" dirty="0">
                <a:ln w="6600">
                  <a:solidFill>
                    <a:schemeClr val="accent2"/>
                  </a:solidFill>
                  <a:prstDash val="solid"/>
                </a:ln>
                <a:solidFill>
                  <a:schemeClr val="accent1">
                    <a:lumMod val="50000"/>
                  </a:schemeClr>
                </a:solidFill>
                <a:effectLst>
                  <a:outerShdw dist="38100" dir="2700000" algn="tl" rotWithShape="0">
                    <a:schemeClr val="accent2"/>
                  </a:outerShdw>
                </a:effectLst>
              </a:rPr>
              <a:t>ỦY BAN NHÂN DÂN </a:t>
            </a:r>
            <a:r>
              <a:rPr lang="en-US" sz="3200" b="1">
                <a:ln w="6600">
                  <a:solidFill>
                    <a:schemeClr val="accent2"/>
                  </a:solidFill>
                  <a:prstDash val="solid"/>
                </a:ln>
                <a:solidFill>
                  <a:schemeClr val="accent1">
                    <a:lumMod val="50000"/>
                  </a:schemeClr>
                </a:solidFill>
                <a:effectLst>
                  <a:outerShdw dist="38100" dir="2700000" algn="tl" rotWithShape="0">
                    <a:schemeClr val="accent2"/>
                  </a:outerShdw>
                </a:effectLst>
              </a:rPr>
              <a:t>PHƯỜNG BỒ ĐỀ</a:t>
            </a:r>
            <a:endParaRPr lang="en-US" sz="3200" b="1" dirty="0">
              <a:ln w="6600">
                <a:solidFill>
                  <a:schemeClr val="accent2"/>
                </a:solidFill>
                <a:prstDash val="solid"/>
              </a:ln>
              <a:solidFill>
                <a:schemeClr val="accent1">
                  <a:lumMod val="50000"/>
                </a:schemeClr>
              </a:solidFill>
              <a:effectLst>
                <a:outerShdw dist="38100" dir="2700000" algn="tl" rotWithShape="0">
                  <a:schemeClr val="accent2"/>
                </a:outerShdw>
              </a:effectLst>
            </a:endParaRPr>
          </a:p>
          <a:p>
            <a:pPr algn="ctr"/>
            <a:r>
              <a:rPr lang="en-US" sz="3200" b="1" cap="none" spc="0" dirty="0">
                <a:ln w="6600">
                  <a:solidFill>
                    <a:schemeClr val="accent2"/>
                  </a:solidFill>
                  <a:prstDash val="solid"/>
                </a:ln>
                <a:solidFill>
                  <a:schemeClr val="accent1">
                    <a:lumMod val="50000"/>
                  </a:schemeClr>
                </a:solidFill>
                <a:effectLst>
                  <a:outerShdw dist="38100" dir="2700000" algn="tl" rotWithShape="0">
                    <a:schemeClr val="accent2"/>
                  </a:outerShdw>
                </a:effectLst>
              </a:rPr>
              <a:t>TRƯỜNG MẦM NON BẮC BI</a:t>
            </a:r>
            <a:r>
              <a:rPr lang="en-US" sz="3200" b="1" dirty="0">
                <a:ln w="6600">
                  <a:solidFill>
                    <a:schemeClr val="accent2"/>
                  </a:solidFill>
                  <a:prstDash val="solid"/>
                </a:ln>
                <a:solidFill>
                  <a:schemeClr val="accent1">
                    <a:lumMod val="50000"/>
                  </a:schemeClr>
                </a:solidFill>
                <a:effectLst>
                  <a:outerShdw dist="38100" dir="2700000" algn="tl" rotWithShape="0">
                    <a:schemeClr val="accent2"/>
                  </a:outerShdw>
                </a:effectLst>
              </a:rPr>
              <a:t>ÊN</a:t>
            </a:r>
            <a:endParaRPr lang="en-US" sz="3200" b="1" cap="none" spc="0" dirty="0">
              <a:ln w="6600">
                <a:solidFill>
                  <a:schemeClr val="accent2"/>
                </a:solidFill>
                <a:prstDash val="solid"/>
              </a:ln>
              <a:solidFill>
                <a:schemeClr val="accent1">
                  <a:lumMod val="50000"/>
                </a:schemeClr>
              </a:solidFill>
              <a:effectLst>
                <a:outerShdw dist="38100" dir="2700000" algn="tl" rotWithShape="0">
                  <a:schemeClr val="accent2"/>
                </a:outerShdw>
              </a:effectLst>
            </a:endParaRPr>
          </a:p>
        </p:txBody>
      </p:sp>
      <p:pic>
        <p:nvPicPr>
          <p:cNvPr id="6" name="Picture 5">
            <a:extLst>
              <a:ext uri="{FF2B5EF4-FFF2-40B4-BE49-F238E27FC236}">
                <a16:creationId xmlns:a16="http://schemas.microsoft.com/office/drawing/2014/main" id="{9AA13229-876E-4C19-A912-0B00E5D68C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60497" y="-33336"/>
            <a:ext cx="1155699" cy="1155699"/>
          </a:xfrm>
          <a:prstGeom prst="rect">
            <a:avLst/>
          </a:prstGeom>
        </p:spPr>
      </p:pic>
    </p:spTree>
    <p:extLst>
      <p:ext uri="{BB962C8B-B14F-4D97-AF65-F5344CB8AC3E}">
        <p14:creationId xmlns:p14="http://schemas.microsoft.com/office/powerpoint/2010/main" val="1439375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353" y="0"/>
            <a:ext cx="10515600" cy="1325563"/>
          </a:xfrm>
        </p:spPr>
        <p:txBody>
          <a:bodyPr>
            <a:normAutofit/>
          </a:bodyPr>
          <a:lstStyle/>
          <a:p>
            <a:r>
              <a:rPr lang="en-US" sz="2700" dirty="0" err="1">
                <a:solidFill>
                  <a:srgbClr val="FF0000"/>
                </a:solidFill>
                <a:latin typeface="Times New Roman" panose="02020603050405020304" pitchFamily="18" charset="0"/>
                <a:cs typeface="Times New Roman" panose="02020603050405020304" pitchFamily="18" charset="0"/>
              </a:rPr>
              <a:t>Ổn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định</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tổ</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chức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Cô</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trẻ</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lắng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nghe</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bài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hát</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rước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đèn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tháng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tám</a:t>
            </a:r>
            <a:r>
              <a:rPr lang="en-US" sz="2700" dirty="0">
                <a:solidFill>
                  <a:srgbClr val="FF0000"/>
                </a:solidFill>
                <a:latin typeface="Times New Roman" panose="02020603050405020304" pitchFamily="18" charset="0"/>
                <a:cs typeface="Times New Roman" panose="02020603050405020304" pitchFamily="18" charset="0"/>
              </a:rPr>
              <a:t>”</a:t>
            </a:r>
            <a:br>
              <a:rPr lang="en-US" dirty="0">
                <a:solidFill>
                  <a:srgbClr val="FF0000"/>
                </a:solidFill>
                <a:latin typeface="Times New Roman" panose="02020603050405020304" pitchFamily="18" charset="0"/>
                <a:cs typeface="Times New Roman" panose="02020603050405020304" pitchFamily="18" charset="0"/>
              </a:rPr>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72589"/>
            <a:ext cx="12192000" cy="5969358"/>
          </a:xfrm>
        </p:spPr>
      </p:pic>
    </p:spTree>
    <p:extLst>
      <p:ext uri="{BB962C8B-B14F-4D97-AF65-F5344CB8AC3E}">
        <p14:creationId xmlns:p14="http://schemas.microsoft.com/office/powerpoint/2010/main" val="629176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98" y="0"/>
            <a:ext cx="12179102" cy="6857999"/>
          </a:xfrm>
        </p:spPr>
      </p:pic>
      <p:sp>
        <p:nvSpPr>
          <p:cNvPr id="5" name="TextBox 4"/>
          <p:cNvSpPr txBox="1"/>
          <p:nvPr/>
        </p:nvSpPr>
        <p:spPr>
          <a:xfrm>
            <a:off x="4404575" y="365125"/>
            <a:ext cx="7774527" cy="584775"/>
          </a:xfrm>
          <a:prstGeom prst="rect">
            <a:avLst/>
          </a:prstGeom>
          <a:noFill/>
        </p:spPr>
        <p:txBody>
          <a:bodyPr wrap="square" rtlCol="0">
            <a:spAutoFit/>
          </a:bodyPr>
          <a:lstStyle/>
          <a:p>
            <a:r>
              <a:rPr lang="en-US" sz="3200" dirty="0" err="1">
                <a:solidFill>
                  <a:srgbClr val="FF0000"/>
                </a:solidFill>
                <a:latin typeface="Times New Roman" panose="02020603050405020304" pitchFamily="18" charset="0"/>
                <a:cs typeface="Times New Roman" panose="02020603050405020304" pitchFamily="18" charset="0"/>
              </a:rPr>
              <a:t>Cô</a:t>
            </a:r>
            <a:r>
              <a:rPr lang="en-US" sz="3200" dirty="0">
                <a:solidFill>
                  <a:srgbClr val="FF0000"/>
                </a:solidFill>
                <a:latin typeface="Times New Roman" panose="02020603050405020304" pitchFamily="18" charset="0"/>
                <a:cs typeface="Times New Roman" panose="02020603050405020304" pitchFamily="18" charset="0"/>
              </a:rPr>
              <a:t> </a:t>
            </a:r>
            <a:r>
              <a:rPr lang="vi-VN" sz="3200" dirty="0">
                <a:solidFill>
                  <a:srgbClr val="FF0000"/>
                </a:solidFill>
                <a:latin typeface="Times New Roman" panose="02020603050405020304" pitchFamily="18" charset="0"/>
                <a:cs typeface="Times New Roman" panose="02020603050405020304" pitchFamily="18" charset="0"/>
              </a:rPr>
              <a:t>đọc lần 1 cho trẻ nghe bài thơ “trăng sáng”</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8439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43780"/>
            <a:ext cx="12192000" cy="5814219"/>
          </a:xfrm>
        </p:spPr>
      </p:pic>
      <p:sp>
        <p:nvSpPr>
          <p:cNvPr id="4" name="Rectangle 3"/>
          <p:cNvSpPr/>
          <p:nvPr/>
        </p:nvSpPr>
        <p:spPr>
          <a:xfrm>
            <a:off x="2689458" y="165794"/>
            <a:ext cx="6813084" cy="646331"/>
          </a:xfrm>
          <a:prstGeom prst="rect">
            <a:avLst/>
          </a:prstGeom>
        </p:spPr>
        <p:txBody>
          <a:bodyPr wrap="none">
            <a:spAutoFit/>
          </a:bodyPr>
          <a:lstStyle/>
          <a:p>
            <a:pPr algn="ctr"/>
            <a:r>
              <a:rPr lang="en-US" sz="36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Cô</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đọc</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lần</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2 </a:t>
            </a:r>
            <a:r>
              <a:rPr lang="en-US" sz="36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bài</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thơ</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vi-VN"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trăng sáng</a:t>
            </a:r>
            <a:r>
              <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54412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319406"/>
            <a:ext cx="10515600" cy="45719"/>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957" cy="6858000"/>
          </a:xfrm>
        </p:spPr>
      </p:pic>
      <p:sp>
        <p:nvSpPr>
          <p:cNvPr id="5" name="TextBox 4"/>
          <p:cNvSpPr txBox="1"/>
          <p:nvPr/>
        </p:nvSpPr>
        <p:spPr>
          <a:xfrm>
            <a:off x="3515932" y="1534070"/>
            <a:ext cx="8036417" cy="646331"/>
          </a:xfrm>
          <a:prstGeom prst="rect">
            <a:avLst/>
          </a:prstGeom>
          <a:noFill/>
        </p:spPr>
        <p:txBody>
          <a:bodyPr wrap="square" rtlCol="0">
            <a:spAutoFit/>
          </a:bodyPr>
          <a:lstStyle/>
          <a:p>
            <a:r>
              <a:rPr lang="vi-VN" sz="3600" dirty="0">
                <a:solidFill>
                  <a:srgbClr val="FF0000"/>
                </a:solidFill>
                <a:latin typeface="Times New Roman" panose="02020603050405020304" pitchFamily="18" charset="0"/>
                <a:cs typeface="Times New Roman" panose="02020603050405020304" pitchFamily="18" charset="0"/>
              </a:rPr>
              <a:t>Đàm thoại:</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717441" y="2180401"/>
            <a:ext cx="7212169" cy="2862322"/>
          </a:xfrm>
          <a:prstGeom prst="rect">
            <a:avLst/>
          </a:prstGeom>
        </p:spPr>
        <p:txBody>
          <a:bodyPr wrap="square">
            <a:spAutoFit/>
          </a:bodyPr>
          <a:lstStyle/>
          <a:p>
            <a:r>
              <a:rPr lang="vi-VN" sz="2000" b="0" i="0" dirty="0">
                <a:solidFill>
                  <a:srgbClr val="7030A0"/>
                </a:solidFill>
                <a:effectLst/>
                <a:latin typeface="+mj-lt"/>
              </a:rPr>
              <a:t>- Các con vừa được nghe bài thơ gì?</a:t>
            </a:r>
            <a:br>
              <a:rPr lang="vi-VN" sz="2000" b="0" i="0" dirty="0">
                <a:solidFill>
                  <a:srgbClr val="7030A0"/>
                </a:solidFill>
                <a:effectLst/>
                <a:latin typeface="+mj-lt"/>
              </a:rPr>
            </a:br>
            <a:r>
              <a:rPr lang="vi-VN" sz="2000" b="0" i="0" dirty="0">
                <a:solidFill>
                  <a:srgbClr val="7030A0"/>
                </a:solidFill>
                <a:effectLst/>
                <a:latin typeface="+mj-lt"/>
              </a:rPr>
              <a:t>- Bài thơ trăng sáng do nhà thơ nào sáng tác?</a:t>
            </a:r>
            <a:endParaRPr lang="vi-VN" sz="2000" dirty="0">
              <a:solidFill>
                <a:srgbClr val="7030A0"/>
              </a:solidFill>
              <a:latin typeface="+mj-lt"/>
            </a:endParaRPr>
          </a:p>
          <a:p>
            <a:r>
              <a:rPr lang="vi-VN" sz="2000" b="0" i="0" dirty="0">
                <a:solidFill>
                  <a:srgbClr val="7030A0"/>
                </a:solidFill>
                <a:effectLst/>
                <a:latin typeface="+mj-lt"/>
              </a:rPr>
              <a:t>- Bài thơ nói về gì?</a:t>
            </a:r>
          </a:p>
          <a:p>
            <a:r>
              <a:rPr lang="vi-VN" sz="2000" dirty="0">
                <a:solidFill>
                  <a:srgbClr val="7030A0"/>
                </a:solidFill>
                <a:latin typeface="+mj-lt"/>
              </a:rPr>
              <a:t>- Trăng tròn như thế nào? (giống cái gì?)</a:t>
            </a:r>
          </a:p>
          <a:p>
            <a:r>
              <a:rPr lang="vi-VN" sz="2000" dirty="0">
                <a:solidFill>
                  <a:srgbClr val="7030A0"/>
                </a:solidFill>
                <a:latin typeface="+mj-lt"/>
              </a:rPr>
              <a:t>- Trăng khuyết giống cái gì? </a:t>
            </a:r>
          </a:p>
          <a:p>
            <a:r>
              <a:rPr lang="vi-VN" sz="2000" dirty="0">
                <a:solidFill>
                  <a:srgbClr val="7030A0"/>
                </a:solidFill>
                <a:latin typeface="+mj-lt"/>
              </a:rPr>
              <a:t>- Câu thơ nào cho bé thấy trăng ở đâu cũng có?</a:t>
            </a:r>
          </a:p>
          <a:p>
            <a:r>
              <a:rPr lang="vi-VN" sz="2000" b="1" i="1" u="sng" dirty="0">
                <a:solidFill>
                  <a:srgbClr val="FF0000"/>
                </a:solidFill>
                <a:latin typeface="Times New Roman" panose="02020603050405020304" pitchFamily="18" charset="0"/>
                <a:cs typeface="Times New Roman" panose="02020603050405020304" pitchFamily="18" charset="0"/>
              </a:rPr>
              <a:t>- Giáo dục: </a:t>
            </a:r>
            <a:r>
              <a:rPr lang="vi-VN" sz="2000" dirty="0">
                <a:solidFill>
                  <a:srgbClr val="7030A0"/>
                </a:solidFill>
                <a:latin typeface="Times New Roman" panose="02020603050405020304" pitchFamily="18" charset="0"/>
                <a:cs typeface="Times New Roman" panose="02020603050405020304" pitchFamily="18" charset="0"/>
              </a:rPr>
              <a:t>các con phải biết yêu quý ánh trăng, yêu quý cảnh đẹp thiên nhiên, tuy nhiên những đêm tối không có trăng, hoặc trời mưa các con không được ra ngoài rất nguy hiểm</a:t>
            </a:r>
          </a:p>
        </p:txBody>
      </p:sp>
    </p:spTree>
    <p:extLst>
      <p:ext uri="{BB962C8B-B14F-4D97-AF65-F5344CB8AC3E}">
        <p14:creationId xmlns:p14="http://schemas.microsoft.com/office/powerpoint/2010/main" val="3642129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912456"/>
          </a:xfrm>
          <a:prstGeom prst="rect">
            <a:avLst/>
          </a:prstGeom>
        </p:spPr>
      </p:pic>
      <p:sp>
        <p:nvSpPr>
          <p:cNvPr id="5" name="Rectangle 4"/>
          <p:cNvSpPr/>
          <p:nvPr/>
        </p:nvSpPr>
        <p:spPr>
          <a:xfrm>
            <a:off x="1378039" y="1690688"/>
            <a:ext cx="9787944" cy="2554545"/>
          </a:xfrm>
          <a:prstGeom prst="rect">
            <a:avLst/>
          </a:prstGeom>
        </p:spPr>
        <p:txBody>
          <a:bodyPr wrap="square">
            <a:spAutoFit/>
          </a:bodyPr>
          <a:lstStyle/>
          <a:p>
            <a:pPr>
              <a:spcBef>
                <a:spcPct val="50000"/>
              </a:spcBef>
            </a:pPr>
            <a:r>
              <a:rPr lang="vi-VN" altLang="en-US" sz="3200" b="1" dirty="0">
                <a:solidFill>
                  <a:srgbClr val="7030A0"/>
                </a:solidFill>
                <a:latin typeface="Times New Roman" panose="02020603050405020304" pitchFamily="18" charset="0"/>
                <a:cs typeface="Times New Roman" panose="02020603050405020304" pitchFamily="18" charset="0"/>
              </a:rPr>
              <a:t>         </a:t>
            </a:r>
            <a:r>
              <a:rPr lang="en-US" altLang="en-US" sz="3200" b="1" dirty="0">
                <a:solidFill>
                  <a:srgbClr val="7030A0"/>
                </a:solidFill>
                <a:latin typeface="Times New Roman" panose="02020603050405020304" pitchFamily="18" charset="0"/>
                <a:cs typeface="Times New Roman" panose="02020603050405020304" pitchFamily="18" charset="0"/>
              </a:rPr>
              <a:t>* </a:t>
            </a:r>
            <a:r>
              <a:rPr lang="en-US" altLang="en-US" sz="3200" b="1" dirty="0" err="1">
                <a:solidFill>
                  <a:srgbClr val="7030A0"/>
                </a:solidFill>
                <a:latin typeface="Times New Roman" panose="02020603050405020304" pitchFamily="18" charset="0"/>
                <a:cs typeface="Times New Roman" panose="02020603050405020304" pitchFamily="18" charset="0"/>
              </a:rPr>
              <a:t>Dạy</a:t>
            </a:r>
            <a:r>
              <a:rPr lang="en-US" altLang="en-US" sz="3200" b="1" dirty="0">
                <a:solidFill>
                  <a:srgbClr val="7030A0"/>
                </a:solidFill>
                <a:latin typeface="Times New Roman" panose="02020603050405020304" pitchFamily="18" charset="0"/>
                <a:cs typeface="Times New Roman" panose="02020603050405020304" pitchFamily="18" charset="0"/>
              </a:rPr>
              <a:t> </a:t>
            </a:r>
            <a:r>
              <a:rPr lang="en-US" altLang="en-US" sz="3200" b="1" dirty="0" err="1">
                <a:solidFill>
                  <a:srgbClr val="7030A0"/>
                </a:solidFill>
                <a:latin typeface="Times New Roman" panose="02020603050405020304" pitchFamily="18" charset="0"/>
                <a:cs typeface="Times New Roman" panose="02020603050405020304" pitchFamily="18" charset="0"/>
              </a:rPr>
              <a:t>trẻ</a:t>
            </a:r>
            <a:r>
              <a:rPr lang="en-US" altLang="en-US" sz="3200" b="1" dirty="0">
                <a:solidFill>
                  <a:srgbClr val="7030A0"/>
                </a:solidFill>
                <a:latin typeface="Times New Roman" panose="02020603050405020304" pitchFamily="18" charset="0"/>
                <a:cs typeface="Times New Roman" panose="02020603050405020304" pitchFamily="18" charset="0"/>
              </a:rPr>
              <a:t> </a:t>
            </a:r>
            <a:r>
              <a:rPr lang="en-US" altLang="en-US" sz="3200" b="1" dirty="0" err="1">
                <a:solidFill>
                  <a:srgbClr val="7030A0"/>
                </a:solidFill>
                <a:latin typeface="Times New Roman" panose="02020603050405020304" pitchFamily="18" charset="0"/>
                <a:cs typeface="Times New Roman" panose="02020603050405020304" pitchFamily="18" charset="0"/>
              </a:rPr>
              <a:t>đọc</a:t>
            </a:r>
            <a:r>
              <a:rPr lang="en-US" altLang="en-US" sz="3200" b="1" dirty="0">
                <a:solidFill>
                  <a:srgbClr val="7030A0"/>
                </a:solidFill>
                <a:latin typeface="Times New Roman" panose="02020603050405020304" pitchFamily="18" charset="0"/>
                <a:cs typeface="Times New Roman" panose="02020603050405020304" pitchFamily="18" charset="0"/>
              </a:rPr>
              <a:t> </a:t>
            </a:r>
            <a:r>
              <a:rPr lang="en-US" altLang="en-US" sz="3200" b="1" dirty="0" err="1">
                <a:solidFill>
                  <a:srgbClr val="7030A0"/>
                </a:solidFill>
                <a:latin typeface="Times New Roman" panose="02020603050405020304" pitchFamily="18" charset="0"/>
                <a:cs typeface="Times New Roman" panose="02020603050405020304" pitchFamily="18" charset="0"/>
              </a:rPr>
              <a:t>thơ</a:t>
            </a:r>
            <a:r>
              <a:rPr lang="en-US" altLang="en-US" sz="3200" b="1" dirty="0">
                <a:solidFill>
                  <a:srgbClr val="7030A0"/>
                </a:solidFill>
                <a:latin typeface="Times New Roman" panose="02020603050405020304" pitchFamily="18" charset="0"/>
                <a:cs typeface="Times New Roman" panose="02020603050405020304" pitchFamily="18" charset="0"/>
              </a:rPr>
              <a:t>:</a:t>
            </a:r>
          </a:p>
          <a:p>
            <a:pPr>
              <a:spcBef>
                <a:spcPct val="50000"/>
              </a:spcBef>
              <a:buFontTx/>
              <a:buChar char="-"/>
            </a:pPr>
            <a:r>
              <a:rPr lang="en-US" altLang="en-US" sz="3200" b="1" dirty="0">
                <a:solidFill>
                  <a:srgbClr val="FF0000"/>
                </a:solidFill>
                <a:latin typeface="Times New Roman" panose="02020603050405020304" pitchFamily="18" charset="0"/>
                <a:cs typeface="Times New Roman" panose="02020603050405020304" pitchFamily="18" charset="0"/>
              </a:rPr>
              <a:t>Cho </a:t>
            </a:r>
            <a:r>
              <a:rPr lang="en-US" altLang="en-US" sz="3200" b="1" dirty="0" err="1">
                <a:solidFill>
                  <a:srgbClr val="FF0000"/>
                </a:solidFill>
                <a:latin typeface="Times New Roman" panose="02020603050405020304" pitchFamily="18" charset="0"/>
                <a:cs typeface="Times New Roman" panose="02020603050405020304" pitchFamily="18" charset="0"/>
              </a:rPr>
              <a:t>trẻ</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đọc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thơ</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theo</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các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hình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thức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cả</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lớp</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tổ</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nhóm</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cá</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nhân</a:t>
            </a:r>
            <a:r>
              <a:rPr lang="en-US" altLang="en-US" sz="3200" b="1" dirty="0">
                <a:solidFill>
                  <a:srgbClr val="FF0000"/>
                </a:solidFill>
                <a:latin typeface="Times New Roman" panose="02020603050405020304" pitchFamily="18" charset="0"/>
                <a:cs typeface="Times New Roman" panose="02020603050405020304" pitchFamily="18" charset="0"/>
              </a:rPr>
              <a:t>.</a:t>
            </a:r>
          </a:p>
          <a:p>
            <a:pPr>
              <a:spcBef>
                <a:spcPct val="50000"/>
              </a:spcBef>
              <a:buFontTx/>
              <a:buChar char="-"/>
            </a:pPr>
            <a:r>
              <a:rPr lang="en-US" altLang="en-US" sz="3200" b="1" dirty="0" err="1">
                <a:solidFill>
                  <a:srgbClr val="FF0000"/>
                </a:solidFill>
                <a:latin typeface="Times New Roman" panose="02020603050405020304" pitchFamily="18" charset="0"/>
                <a:cs typeface="Times New Roman" panose="02020603050405020304" pitchFamily="18" charset="0"/>
              </a:rPr>
              <a:t>Đọc</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thơ</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nối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tiếp</a:t>
            </a:r>
            <a:r>
              <a:rPr lang="en-US" altLang="en-US" sz="32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4508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1249251" y="618155"/>
            <a:ext cx="8680360" cy="3046988"/>
          </a:xfrm>
          <a:prstGeom prst="rect">
            <a:avLst/>
          </a:prstGeom>
        </p:spPr>
        <p:txBody>
          <a:bodyPr wrap="square">
            <a:spAutoFit/>
          </a:bodyPr>
          <a:lstStyle/>
          <a:p>
            <a:r>
              <a:rPr lang="en-US" sz="3200" b="1" dirty="0" err="1">
                <a:solidFill>
                  <a:srgbClr val="00B050"/>
                </a:solidFill>
                <a:latin typeface="Times New Roman" panose="02020603050405020304" pitchFamily="18" charset="0"/>
                <a:cs typeface="Times New Roman" panose="02020603050405020304" pitchFamily="18" charset="0"/>
              </a:rPr>
              <a:t>Tiết</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học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đến</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đây</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là</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kết</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thúc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rồi</a:t>
            </a:r>
            <a:r>
              <a:rPr lang="en-US" sz="3200" b="1" dirty="0">
                <a:solidFill>
                  <a:srgbClr val="00B050"/>
                </a:solidFill>
                <a:latin typeface="Times New Roman" panose="02020603050405020304" pitchFamily="18" charset="0"/>
                <a:cs typeface="Times New Roman" panose="02020603050405020304" pitchFamily="18" charset="0"/>
              </a:rPr>
              <a:t>!!!</a:t>
            </a:r>
          </a:p>
          <a:p>
            <a:endParaRPr lang="en-US" sz="3200" b="1" dirty="0">
              <a:solidFill>
                <a:schemeClr val="accent6">
                  <a:lumMod val="50000"/>
                </a:schemeClr>
              </a:solidFill>
              <a:latin typeface="Times New Roman" panose="02020603050405020304" pitchFamily="18" charset="0"/>
              <a:cs typeface="Times New Roman" panose="02020603050405020304" pitchFamily="18" charset="0"/>
            </a:endParaRPr>
          </a:p>
          <a:p>
            <a:endParaRPr lang="en-US" sz="3200" b="1" dirty="0">
              <a:solidFill>
                <a:schemeClr val="accent6">
                  <a:lumMod val="50000"/>
                </a:schemeClr>
              </a:solidFill>
              <a:latin typeface="Times New Roman" panose="02020603050405020304" pitchFamily="18" charset="0"/>
              <a:cs typeface="Times New Roman" panose="02020603050405020304" pitchFamily="18" charset="0"/>
            </a:endParaRPr>
          </a:p>
          <a:p>
            <a:endParaRPr lang="en-US" sz="3200" b="1" dirty="0">
              <a:solidFill>
                <a:schemeClr val="accent6">
                  <a:lumMod val="50000"/>
                </a:schemeClr>
              </a:solidFill>
              <a:latin typeface="Times New Roman" panose="02020603050405020304" pitchFamily="18" charset="0"/>
              <a:cs typeface="Times New Roman" panose="02020603050405020304" pitchFamily="18" charset="0"/>
            </a:endParaRPr>
          </a:p>
          <a:p>
            <a:pPr algn="just"/>
            <a:r>
              <a:rPr lang="en-US" sz="3200" b="1" dirty="0">
                <a:solidFill>
                  <a:srgbClr val="7030A0"/>
                </a:solidFill>
                <a:latin typeface="Times New Roman" panose="02020603050405020304" pitchFamily="18" charset="0"/>
                <a:cs typeface="Times New Roman" panose="02020603050405020304" pitchFamily="18" charset="0"/>
              </a:rPr>
              <a:t>Xin </a:t>
            </a:r>
            <a:r>
              <a:rPr lang="en-US" sz="3200" b="1" dirty="0" err="1">
                <a:solidFill>
                  <a:srgbClr val="7030A0"/>
                </a:solidFill>
                <a:latin typeface="Times New Roman" panose="02020603050405020304" pitchFamily="18" charset="0"/>
                <a:cs typeface="Times New Roman" panose="02020603050405020304" pitchFamily="18" charset="0"/>
              </a:rPr>
              <a:t>chào</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các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bậc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phụ</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huynh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và</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hẹn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gặp</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lại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các</a:t>
            </a:r>
            <a:r>
              <a:rPr lang="en-US" sz="3200" b="1" dirty="0">
                <a:solidFill>
                  <a:srgbClr val="7030A0"/>
                </a:solidFill>
                <a:latin typeface="Times New Roman" panose="02020603050405020304" pitchFamily="18" charset="0"/>
                <a:cs typeface="Times New Roman" panose="02020603050405020304" pitchFamily="18" charset="0"/>
              </a:rPr>
              <a:t> con ở </a:t>
            </a:r>
            <a:r>
              <a:rPr lang="en-US" sz="3200" b="1" dirty="0" err="1">
                <a:solidFill>
                  <a:srgbClr val="7030A0"/>
                </a:solidFill>
                <a:latin typeface="Times New Roman" panose="02020603050405020304" pitchFamily="18" charset="0"/>
                <a:cs typeface="Times New Roman" panose="02020603050405020304" pitchFamily="18" charset="0"/>
              </a:rPr>
              <a:t>tiết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học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lần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sau</a:t>
            </a:r>
            <a:endParaRPr lang="en-US" sz="32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5406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239</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Ổn định tổ chức: Cô cho trẻ lắng nghe bài hát “rước đèn tháng tám”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 Nguyen Duc</dc:creator>
  <cp:lastModifiedBy>Admin</cp:lastModifiedBy>
  <cp:revision>7</cp:revision>
  <dcterms:created xsi:type="dcterms:W3CDTF">2024-09-18T11:30:01Z</dcterms:created>
  <dcterms:modified xsi:type="dcterms:W3CDTF">2025-10-04T14:03:38Z</dcterms:modified>
</cp:coreProperties>
</file>