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57" r:id="rId9"/>
    <p:sldId id="259" r:id="rId10"/>
    <p:sldId id="261" r:id="rId11"/>
    <p:sldId id="262" r:id="rId12"/>
    <p:sldId id="263" r:id="rId13"/>
    <p:sldId id="287" r:id="rId14"/>
    <p:sldId id="264" r:id="rId15"/>
    <p:sldId id="267" r:id="rId16"/>
    <p:sldId id="268" r:id="rId17"/>
    <p:sldId id="270" r:id="rId18"/>
    <p:sldId id="288" r:id="rId19"/>
    <p:sldId id="271" r:id="rId20"/>
    <p:sldId id="272" r:id="rId21"/>
    <p:sldId id="274" r:id="rId22"/>
    <p:sldId id="277" r:id="rId23"/>
    <p:sldId id="289" r:id="rId24"/>
    <p:sldId id="290" r:id="rId25"/>
    <p:sldId id="291" r:id="rId26"/>
    <p:sldId id="292" r:id="rId27"/>
    <p:sldId id="293" r:id="rId28"/>
    <p:sldId id="29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55" autoAdjust="0"/>
  </p:normalViewPr>
  <p:slideViewPr>
    <p:cSldViewPr>
      <p:cViewPr>
        <p:scale>
          <a:sx n="73" d="100"/>
          <a:sy n="73" d="100"/>
        </p:scale>
        <p:origin x="-1878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2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2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9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8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9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8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9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5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3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7BF5A-D9FC-4357-A9ED-181733F71ED7}" type="datetimeFigureOut">
              <a:rPr lang="en-US" smtClean="0"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C9024-AD52-4C69-9D07-FBFE22285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018" y="2155686"/>
            <a:ext cx="888637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017" y="3200400"/>
            <a:ext cx="78703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án khám phá khoa học về môi trường xung quanh.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uá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phát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của cây từ hạt.</a:t>
            </a:r>
          </a:p>
          <a:p>
            <a:pPr algn="ctr">
              <a:lnSpc>
                <a:spcPct val="150000"/>
              </a:lnSpc>
            </a:pP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 tuổi : 5-6 tuổi.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5181600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3810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GD VÀ ĐT QUẬN LONG BIÊN 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ÁNH SAO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1404729"/>
            <a:ext cx="14668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5237"/>
            <a:ext cx="9139084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40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" y="228600"/>
            <a:ext cx="9144000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1hat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3601131"/>
            <a:ext cx="921107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165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ha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6940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mam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0888"/>
            <a:ext cx="91694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9301" y="152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2.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29289"/>
            <a:ext cx="2508509" cy="32186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795" y="2746688"/>
            <a:ext cx="2578613" cy="36940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5334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tx1"/>
                </a:solidFill>
              </a:rPr>
              <a:t>Cây </a:t>
            </a:r>
            <a:r>
              <a:rPr lang="vi-VN" dirty="0">
                <a:solidFill>
                  <a:schemeClr val="tx1"/>
                </a:solidFill>
              </a:rPr>
              <a:t>non được chăm sóc thành cây gì nhỉ?</a:t>
            </a: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886200" y="1524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như thế nào gọi là cây trưởng </a:t>
            </a:r>
            <a:r>
              <a:rPr lang="vi-VN" dirty="0" smtClean="0">
                <a:solidFill>
                  <a:schemeClr val="tx1"/>
                </a:solidFill>
              </a:rPr>
              <a:t>thành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" name="Flowchart: Terminator 6"/>
          <p:cNvSpPr/>
          <p:nvPr/>
        </p:nvSpPr>
        <p:spPr>
          <a:xfrm>
            <a:off x="6705600" y="2917371"/>
            <a:ext cx="2267857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Cây trưởng thành sẽ cho chúng ta những gì?</a:t>
            </a:r>
          </a:p>
        </p:txBody>
      </p:sp>
    </p:spTree>
    <p:extLst>
      <p:ext uri="{BB962C8B-B14F-4D97-AF65-F5344CB8AC3E}">
        <p14:creationId xmlns:p14="http://schemas.microsoft.com/office/powerpoint/2010/main" val="202609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1825"/>
            <a:ext cx="91440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969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mam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675493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1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1380445"/>
            <a:ext cx="9140371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686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cay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27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3.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79" y="2298102"/>
            <a:ext cx="2734207" cy="4400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76331"/>
            <a:ext cx="3059909" cy="3998826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228600" y="167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sẽ như thế nào sau khi rau hoa?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138908" y="497854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Khi cây ra hoa ra quả đã là giai đoạn cuối chưa.</a:t>
            </a:r>
            <a:endParaRPr lang="vi-V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362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"/>
            <a:ext cx="9144000" cy="661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21027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1981200" y="457200"/>
            <a:ext cx="244203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Mục đích, yêu cầu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1309479"/>
            <a:ext cx="8153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/>
              <a:t>1</a:t>
            </a:r>
            <a:r>
              <a:rPr lang="vi-VN" b="1" dirty="0">
                <a:latin typeface="+mj-lt"/>
              </a:rPr>
              <a:t>. Kiến thức:</a:t>
            </a:r>
            <a:endParaRPr lang="vi-VN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Trẻ </a:t>
            </a:r>
            <a:r>
              <a:rPr lang="vi-VN" dirty="0">
                <a:latin typeface="+mj-lt"/>
              </a:rPr>
              <a:t>biết được quá trình phát triển của cây từ hạt: hạt, nảy mầm, cây con, cây trưởng thành, cây ra hoa, kết quả.)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Trẻ </a:t>
            </a:r>
            <a:r>
              <a:rPr lang="vi-VN" dirty="0">
                <a:latin typeface="+mj-lt"/>
              </a:rPr>
              <a:t>biết cây xanh có nhiều lợi ích đối với đời sống con người: cho gỗ, cho hoa, cho quả, rau, bóng mát, chống xói mòn, sạt lở đất góp phần làm môi trường trong lành…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Biết </a:t>
            </a:r>
            <a:r>
              <a:rPr lang="vi-VN" dirty="0">
                <a:latin typeface="+mj-lt"/>
              </a:rPr>
              <a:t>các điều kiện sống của cây: Đất xốp, nước, ánh sáng, con người chăm sóc.</a:t>
            </a:r>
          </a:p>
          <a:p>
            <a:r>
              <a:rPr lang="vi-VN" b="1" dirty="0">
                <a:latin typeface="+mj-lt"/>
              </a:rPr>
              <a:t>2. Kỹ năng:</a:t>
            </a:r>
            <a:endParaRPr lang="vi-VN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Trẻ </a:t>
            </a:r>
            <a:r>
              <a:rPr lang="vi-VN" dirty="0">
                <a:latin typeface="+mj-lt"/>
              </a:rPr>
              <a:t>kể được quá trình phát triển của cây.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Rèn </a:t>
            </a:r>
            <a:r>
              <a:rPr lang="vi-VN" dirty="0">
                <a:latin typeface="+mj-lt"/>
              </a:rPr>
              <a:t>kỹ năng quan sát, thảo luận nhóm.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Phát </a:t>
            </a:r>
            <a:r>
              <a:rPr lang="vi-VN" dirty="0">
                <a:latin typeface="+mj-lt"/>
              </a:rPr>
              <a:t>triển khả năng chú ý, ghi nhớ có chủ định cho trẻ.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Phát </a:t>
            </a:r>
            <a:r>
              <a:rPr lang="vi-VN" dirty="0">
                <a:latin typeface="+mj-lt"/>
              </a:rPr>
              <a:t>triển vốn từ, ngôn ngữ, kĩ năng diễn đạt mạch lạc.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Củng </a:t>
            </a:r>
            <a:r>
              <a:rPr lang="vi-VN" dirty="0">
                <a:latin typeface="+mj-lt"/>
              </a:rPr>
              <a:t>cố một số trò chơi: “Tập tầm vông”, “ Gieo hạt”, bài hát trong chủ điểm: “Em yêu cây xanh”;</a:t>
            </a:r>
          </a:p>
          <a:p>
            <a:r>
              <a:rPr lang="vi-VN" b="1" dirty="0">
                <a:latin typeface="+mj-lt"/>
              </a:rPr>
              <a:t>3. Thái độ:</a:t>
            </a:r>
            <a:endParaRPr lang="vi-VN" dirty="0"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Trẻ </a:t>
            </a:r>
            <a:r>
              <a:rPr lang="vi-VN" dirty="0">
                <a:latin typeface="+mj-lt"/>
              </a:rPr>
              <a:t>hứng thú tham gia các hoạt động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Trẻ </a:t>
            </a:r>
            <a:r>
              <a:rPr lang="vi-VN" dirty="0">
                <a:latin typeface="+mj-lt"/>
              </a:rPr>
              <a:t>biết bảo vệ, chăm sóc cây xanh.</a:t>
            </a:r>
          </a:p>
        </p:txBody>
      </p:sp>
    </p:spTree>
    <p:extLst>
      <p:ext uri="{BB962C8B-B14F-4D97-AF65-F5344CB8AC3E}">
        <p14:creationId xmlns:p14="http://schemas.microsoft.com/office/powerpoint/2010/main" val="39108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992"/>
            <a:ext cx="9144000" cy="672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1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hoa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205"/>
            <a:ext cx="9114971" cy="6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73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972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496785" y="852714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3: Trò chơi “Ai nhanh hơn”</a:t>
            </a:r>
            <a:endParaRPr lang="en-US" sz="2400" dirty="0"/>
          </a:p>
        </p:txBody>
      </p:sp>
      <p:sp>
        <p:nvSpPr>
          <p:cNvPr id="4" name="Oval 3">
            <a:hlinkClick r:id="rId3" action="ppaction://hlinksldjump"/>
          </p:cNvPr>
          <p:cNvSpPr/>
          <p:nvPr/>
        </p:nvSpPr>
        <p:spPr>
          <a:xfrm>
            <a:off x="1320799" y="3581400"/>
            <a:ext cx="1578429" cy="1143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1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3831771" y="2768600"/>
            <a:ext cx="1578429" cy="1143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2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6324599" y="3581400"/>
            <a:ext cx="1578429" cy="11430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5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52400" y="2133600"/>
            <a:ext cx="6705600" cy="160020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1: Để hạt giống có thể phát triển thành cây, đầu tiên phải làm gì?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19200" y="41910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Gieo hạt xuống đất.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9200" y="55626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Ngâm vào trong nước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/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07829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6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1066800" y="1143000"/>
            <a:ext cx="6705600" cy="1600200"/>
          </a:xfrm>
          <a:prstGeom prst="horizontalScroll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Câu 2: Sau khi gieo hạt xuống đất, con người có phải chăm sóc không?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3200400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Không.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71600" y="4484914"/>
            <a:ext cx="45720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Có.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5486400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914400" y="533400"/>
            <a:ext cx="6705600" cy="1600200"/>
          </a:xfrm>
          <a:prstGeom prst="horizontalScroll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itchFamily="34" charset="0"/>
                <a:cs typeface="Arial" pitchFamily="34" charset="0"/>
              </a:rPr>
              <a:t>Câu 3: Đâu là sơ đồ đúng quá trình phát triển của cây từ hạt?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90800" y="2699657"/>
            <a:ext cx="4572000" cy="119017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Gieo hạt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nẩy mầm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con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trưởng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thành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 hoa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=&gt; </a:t>
            </a:r>
            <a:r>
              <a:rPr lang="vi-VN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kết </a:t>
            </a:r>
            <a:r>
              <a:rPr lang="vi-VN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4495800"/>
            <a:ext cx="4572000" cy="1295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B. Nẩy mầm =&gt; cây con =&gt; gieo hạt =&gt; cây trưởng thành =&gt; ra hoa =&gt; kết 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/>
          <p:nvPr/>
        </p:nvSpPr>
        <p:spPr>
          <a:xfrm>
            <a:off x="8215086" y="6172200"/>
            <a:ext cx="914400" cy="685800"/>
          </a:xfrm>
          <a:prstGeom prst="actionButtonHo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5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152400" y="0"/>
            <a:ext cx="2667000" cy="91440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Lợi ích của cây xanh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1" y="1219200"/>
            <a:ext cx="8686800" cy="550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2400"/>
            <a:ext cx="5333999" cy="65473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630" y="2971853"/>
            <a:ext cx="98599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kết thúc.</a:t>
            </a:r>
          </a:p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Cảm ơn các con đã chú ý lắng nghe 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340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2286000" y="784649"/>
            <a:ext cx="2442030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Chuẩn 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209800"/>
            <a:ext cx="642257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vi-VN" dirty="0">
                <a:latin typeface="+mj-lt"/>
              </a:rPr>
              <a:t>Đồ dùng của cô: 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Giáo </a:t>
            </a:r>
            <a:r>
              <a:rPr lang="vi-VN" dirty="0">
                <a:latin typeface="+mj-lt"/>
              </a:rPr>
              <a:t>án rõ </a:t>
            </a:r>
            <a:r>
              <a:rPr lang="vi-VN" dirty="0" smtClean="0">
                <a:latin typeface="+mj-lt"/>
              </a:rPr>
              <a:t>ràng.</a:t>
            </a:r>
            <a:endParaRPr lang="en-US" dirty="0" smtClean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Bài </a:t>
            </a:r>
            <a:r>
              <a:rPr lang="vi-VN" dirty="0">
                <a:latin typeface="+mj-lt"/>
              </a:rPr>
              <a:t>giảng điện tử: </a:t>
            </a:r>
            <a:r>
              <a:rPr lang="vi-VN" dirty="0" smtClean="0">
                <a:latin typeface="+mj-lt"/>
              </a:rPr>
              <a:t>Powerpoint</a:t>
            </a:r>
            <a:endParaRPr lang="en-US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</a:rPr>
              <a:t>T</a:t>
            </a:r>
            <a:r>
              <a:rPr lang="vi-VN" dirty="0" smtClean="0">
                <a:latin typeface="+mj-lt"/>
              </a:rPr>
              <a:t>ranh </a:t>
            </a:r>
            <a:r>
              <a:rPr lang="vi-VN" dirty="0">
                <a:latin typeface="+mj-lt"/>
              </a:rPr>
              <a:t>ảnh các giai đoạn phát triển của </a:t>
            </a:r>
            <a:r>
              <a:rPr lang="vi-VN" dirty="0" smtClean="0">
                <a:latin typeface="+mj-lt"/>
              </a:rPr>
              <a:t>cây</a:t>
            </a:r>
            <a:endParaRPr lang="vi-VN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Que </a:t>
            </a:r>
            <a:r>
              <a:rPr lang="vi-VN" dirty="0">
                <a:latin typeface="+mj-lt"/>
              </a:rPr>
              <a:t>chỉ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j-lt"/>
              </a:rPr>
              <a:t>2.   </a:t>
            </a:r>
            <a:r>
              <a:rPr lang="vi-VN" dirty="0" smtClean="0">
                <a:latin typeface="+mj-lt"/>
              </a:rPr>
              <a:t>Đồ dùng</a:t>
            </a:r>
            <a:r>
              <a:rPr lang="en-US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của trẻ</a:t>
            </a:r>
            <a:r>
              <a:rPr lang="en-US" dirty="0" smtClean="0">
                <a:latin typeface="+mj-lt"/>
              </a:rPr>
              <a:t>:</a:t>
            </a:r>
            <a:endParaRPr lang="vi-VN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vi-VN" dirty="0" smtClean="0">
                <a:latin typeface="+mj-lt"/>
              </a:rPr>
              <a:t>Các </a:t>
            </a:r>
            <a:r>
              <a:rPr lang="vi-VN" dirty="0">
                <a:latin typeface="+mj-lt"/>
              </a:rPr>
              <a:t>dụng cụ chăm sóc cây</a:t>
            </a:r>
            <a:r>
              <a:rPr lang="vi-VN" dirty="0" smtClean="0">
                <a:latin typeface="+mj-lt"/>
              </a:rPr>
              <a:t>.</a:t>
            </a:r>
            <a:endParaRPr lang="en-US" dirty="0" smtClean="0">
              <a:latin typeface="+mj-lt"/>
            </a:endParaRP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en-US" dirty="0" smtClean="0">
                <a:latin typeface="+mj-lt"/>
                <a:cs typeface="Arial" pitchFamily="34" charset="0"/>
              </a:rPr>
              <a:t>Nội dung tích hợp.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latin typeface="+mj-lt"/>
                <a:cs typeface="Arial" pitchFamily="34" charset="0"/>
              </a:rPr>
              <a:t>Âm nhạc.</a:t>
            </a:r>
            <a:endParaRPr lang="en-US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6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 flipH="1">
            <a:off x="304800" y="1674150"/>
            <a:ext cx="1935708" cy="852279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III: Tổ Chức Hoạt Động</a:t>
            </a:r>
            <a:endParaRPr lang="en-US" sz="2000" b="1" dirty="0"/>
          </a:p>
        </p:txBody>
      </p:sp>
      <p:sp>
        <p:nvSpPr>
          <p:cNvPr id="3" name="Cloud Callout 2"/>
          <p:cNvSpPr/>
          <p:nvPr/>
        </p:nvSpPr>
        <p:spPr>
          <a:xfrm>
            <a:off x="3351825" y="1674150"/>
            <a:ext cx="5258775" cy="12446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1: Tổ chức trò chơi “Gieo hạt”</a:t>
            </a:r>
            <a:endParaRPr lang="en-US" sz="2400" dirty="0"/>
          </a:p>
        </p:txBody>
      </p:sp>
      <p:sp>
        <p:nvSpPr>
          <p:cNvPr id="4" name="Cloud Callout 3"/>
          <p:cNvSpPr/>
          <p:nvPr/>
        </p:nvSpPr>
        <p:spPr>
          <a:xfrm>
            <a:off x="153239" y="3429000"/>
            <a:ext cx="6397171" cy="12446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2: Quan sát và khám phá quá trình.</a:t>
            </a:r>
            <a:endParaRPr lang="en-US" sz="2400" dirty="0"/>
          </a:p>
        </p:txBody>
      </p:sp>
      <p:sp>
        <p:nvSpPr>
          <p:cNvPr id="5" name="Cloud Callout 4"/>
          <p:cNvSpPr/>
          <p:nvPr/>
        </p:nvSpPr>
        <p:spPr>
          <a:xfrm>
            <a:off x="2362200" y="5029200"/>
            <a:ext cx="6248400" cy="1244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3: Trò chơi “Ai nhanh hơn”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9885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1676400" y="65314"/>
            <a:ext cx="4114800" cy="124460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Hoạt động 2: Quan sát và khám phá quá trình.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23158" y="20338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1.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3158" y="33528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2.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15901" y="4648200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3.</a:t>
            </a:r>
            <a:endParaRPr lang="en-US" dirty="0"/>
          </a:p>
        </p:txBody>
      </p:sp>
      <p:sp>
        <p:nvSpPr>
          <p:cNvPr id="7" name="Horizontal Scroll 6"/>
          <p:cNvSpPr/>
          <p:nvPr/>
        </p:nvSpPr>
        <p:spPr>
          <a:xfrm>
            <a:off x="2400300" y="1652814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Hạt mới gieo và Hạt nảy mầm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Horizontal Scroll 7"/>
          <p:cNvSpPr/>
          <p:nvPr/>
        </p:nvSpPr>
        <p:spPr>
          <a:xfrm>
            <a:off x="3581400" y="2971800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non và cây trưởng thành.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orizontal Scroll 8"/>
          <p:cNvSpPr/>
          <p:nvPr/>
        </p:nvSpPr>
        <p:spPr>
          <a:xfrm>
            <a:off x="2382157" y="4425043"/>
            <a:ext cx="3619500" cy="1143000"/>
          </a:xfrm>
          <a:prstGeom prst="horizontalScroll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Cây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 hoa và cây ra quả.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6" y="5715000"/>
            <a:ext cx="571681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9" y="-228600"/>
            <a:ext cx="301897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0457"/>
            <a:ext cx="2447549" cy="26487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74533"/>
            <a:ext cx="2660909" cy="321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71799"/>
            <a:ext cx="3267607" cy="44005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3059909" cy="3998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3003"/>
            <a:ext cx="2578613" cy="36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9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674914"/>
            <a:ext cx="1143000" cy="762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Đội 1.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958" y="2514600"/>
            <a:ext cx="23622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746688"/>
            <a:ext cx="2447549" cy="2648717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393700" y="25146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Muốn gieo hạt xuống đất chúng ta phải làm gì?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6057900" y="1763345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Sau khi gieo hạt xuống đất điều gì xảy ra?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lowchart: Terminator 9"/>
          <p:cNvSpPr/>
          <p:nvPr/>
        </p:nvSpPr>
        <p:spPr>
          <a:xfrm>
            <a:off x="6547835" y="3810000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 Hạt nảy mầm là giai đoạn mấy?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3848100" y="548988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non cần gì để sinh trưởng?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31800" y="5155778"/>
            <a:ext cx="22098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Mầm đã phát triển thành gì?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2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8" y="1"/>
            <a:ext cx="91587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1hat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1"/>
            <a:ext cx="9190703" cy="223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" y="4521354"/>
            <a:ext cx="9171039" cy="2336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9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hat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1hat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2878"/>
            <a:ext cx="9210368" cy="195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1hat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06" y="4288964"/>
            <a:ext cx="930254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3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676</Words>
  <Application>Microsoft Office PowerPoint</Application>
  <PresentationFormat>On-screen Show (4:3)</PresentationFormat>
  <Paragraphs>74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Nothing1010</cp:lastModifiedBy>
  <cp:revision>24</cp:revision>
  <dcterms:created xsi:type="dcterms:W3CDTF">2020-03-20T16:15:12Z</dcterms:created>
  <dcterms:modified xsi:type="dcterms:W3CDTF">2025-02-13T21:21:09Z</dcterms:modified>
</cp:coreProperties>
</file>