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2" r:id="rId7"/>
    <p:sldId id="261" r:id="rId8"/>
    <p:sldId id="263" r:id="rId9"/>
    <p:sldId id="267" r:id="rId10"/>
    <p:sldId id="268" r:id="rId11"/>
    <p:sldId id="264"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0A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43" autoAdjust="0"/>
  </p:normalViewPr>
  <p:slideViewPr>
    <p:cSldViewPr>
      <p:cViewPr varScale="1">
        <p:scale>
          <a:sx n="78" d="100"/>
          <a:sy n="78" d="100"/>
        </p:scale>
        <p:origin x="117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2BC98E-3621-4A43-A328-0AD7C9C98EB0}" type="datetimeFigureOut">
              <a:rPr lang="en-US" smtClean="0"/>
              <a:t>9/19/2025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232D05-9E69-4896-A50C-95413633E8C1}" type="slidenum">
              <a:rPr lang="en-US" smtClean="0"/>
              <a:t>‹#›</a:t>
            </a:fld>
            <a:endParaRPr lang="en-US"/>
          </a:p>
        </p:txBody>
      </p:sp>
    </p:spTree>
    <p:extLst>
      <p:ext uri="{BB962C8B-B14F-4D97-AF65-F5344CB8AC3E}">
        <p14:creationId xmlns:p14="http://schemas.microsoft.com/office/powerpoint/2010/main" val="312609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232D05-9E69-4896-A50C-95413633E8C1}" type="slidenum">
              <a:rPr lang="en-US" smtClean="0"/>
              <a:t>1</a:t>
            </a:fld>
            <a:endParaRPr lang="en-US"/>
          </a:p>
        </p:txBody>
      </p:sp>
    </p:spTree>
    <p:extLst>
      <p:ext uri="{BB962C8B-B14F-4D97-AF65-F5344CB8AC3E}">
        <p14:creationId xmlns:p14="http://schemas.microsoft.com/office/powerpoint/2010/main" val="2030749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232D05-9E69-4896-A50C-95413633E8C1}" type="slidenum">
              <a:rPr lang="en-US" smtClean="0"/>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49FD10-C861-475C-9FF4-EEB186E71A1D}"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BB175-2157-4314-96E3-06AE66F8BF5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49FD10-C861-475C-9FF4-EEB186E71A1D}"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BB175-2157-4314-96E3-06AE66F8BF5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49FD10-C861-475C-9FF4-EEB186E71A1D}"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BB175-2157-4314-96E3-06AE66F8BF5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49FD10-C861-475C-9FF4-EEB186E71A1D}"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BB175-2157-4314-96E3-06AE66F8BF5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49FD10-C861-475C-9FF4-EEB186E71A1D}"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BB175-2157-4314-96E3-06AE66F8BF5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49FD10-C861-475C-9FF4-EEB186E71A1D}"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5BB175-2157-4314-96E3-06AE66F8BF5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49FD10-C861-475C-9FF4-EEB186E71A1D}" type="datetimeFigureOut">
              <a:rPr lang="en-US" smtClean="0"/>
              <a:t>9/19/2025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5BB175-2157-4314-96E3-06AE66F8BF5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49FD10-C861-475C-9FF4-EEB186E71A1D}" type="datetimeFigureOut">
              <a:rPr lang="en-US" smtClean="0"/>
              <a:t>9/19/2025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5BB175-2157-4314-96E3-06AE66F8BF5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49FD10-C861-475C-9FF4-EEB186E71A1D}" type="datetimeFigureOut">
              <a:rPr lang="en-US" smtClean="0"/>
              <a:t>9/19/2025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5BB175-2157-4314-96E3-06AE66F8BF5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49FD10-C861-475C-9FF4-EEB186E71A1D}"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5BB175-2157-4314-96E3-06AE66F8BF5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49FD10-C861-475C-9FF4-EEB186E71A1D}"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5BB175-2157-4314-96E3-06AE66F8BF5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9FD10-C861-475C-9FF4-EEB186E71A1D}" type="datetimeFigureOut">
              <a:rPr lang="en-US" smtClean="0"/>
              <a:t>9/19/2025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BB175-2157-4314-96E3-06AE66F8BF5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inh nen dep thiet ke slide powerpoint | Powerpoint background free,  Powerpoint background design, Slide background">
            <a:extLst>
              <a:ext uri="{FF2B5EF4-FFF2-40B4-BE49-F238E27FC236}">
                <a16:creationId xmlns:a16="http://schemas.microsoft.com/office/drawing/2014/main" id="{724CED39-60FC-BB08-BDDC-F9BF9B8C07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21" y="0"/>
            <a:ext cx="9266721" cy="8774964"/>
          </a:xfrm>
          <a:prstGeom prst="rect">
            <a:avLst/>
          </a:prstGeom>
          <a:noFill/>
          <a:extLst>
            <a:ext uri="{909E8E84-426E-40DD-AFC4-6F175D3DCCD1}">
              <a14:hiddenFill xmlns:a14="http://schemas.microsoft.com/office/drawing/2010/main">
                <a:solidFill>
                  <a:srgbClr val="FFFFFF"/>
                </a:solidFill>
              </a14:hiddenFill>
            </a:ext>
          </a:extLst>
        </p:spPr>
      </p:pic>
      <p:sp>
        <p:nvSpPr>
          <p:cNvPr id="1026" name="AutoShape 2" descr="Ảnh nền thiết kế bài giảng điện tử 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9" name="Picture 5" descr="C:\Users\MrQuynh\Desktop\Hinh_nen_dep_danh_cho_giao_vien.jpg.jpg"/>
          <p:cNvPicPr>
            <a:picLocks noChangeAspect="1" noChangeArrowheads="1"/>
          </p:cNvPicPr>
          <p:nvPr/>
        </p:nvPicPr>
        <p:blipFill>
          <a:blip r:embed="rId4"/>
          <a:srcRect/>
          <a:stretch>
            <a:fillRect/>
          </a:stretch>
        </p:blipFill>
        <p:spPr bwMode="auto">
          <a:xfrm>
            <a:off x="-122722" y="0"/>
            <a:ext cx="9266721" cy="8774964"/>
          </a:xfrm>
          <a:prstGeom prst="rect">
            <a:avLst/>
          </a:prstGeom>
          <a:noFill/>
        </p:spPr>
      </p:pic>
      <p:sp>
        <p:nvSpPr>
          <p:cNvPr id="9" name="Rectangle 8"/>
          <p:cNvSpPr/>
          <p:nvPr/>
        </p:nvSpPr>
        <p:spPr>
          <a:xfrm>
            <a:off x="914400" y="307758"/>
            <a:ext cx="7315200" cy="769441"/>
          </a:xfrm>
          <a:prstGeom prst="rect">
            <a:avLst/>
          </a:prstGeom>
        </p:spPr>
        <p:txBody>
          <a:bodyPr wrap="square">
            <a:spAutoFit/>
          </a:bodyPr>
          <a:lstStyle/>
          <a:p>
            <a:pPr algn="ctr"/>
            <a:r>
              <a:rPr lang="en-US" sz="2200" b="1" dirty="0">
                <a:solidFill>
                  <a:srgbClr val="120AAE"/>
                </a:solidFill>
                <a:latin typeface="Times New Roman" pitchFamily="18" charset="0"/>
                <a:cs typeface="Times New Roman" pitchFamily="18" charset="0"/>
              </a:rPr>
              <a:t>ỦY BAN NHÂN DÂN PHƯỜNG VIỆT HƯNG</a:t>
            </a:r>
          </a:p>
          <a:p>
            <a:pPr lvl="1"/>
            <a:r>
              <a:rPr lang="en-US" sz="2200" b="1" dirty="0">
                <a:solidFill>
                  <a:srgbClr val="120AAE"/>
                </a:solidFill>
                <a:latin typeface="Times New Roman" pitchFamily="18" charset="0"/>
                <a:cs typeface="Times New Roman" pitchFamily="18" charset="0"/>
              </a:rPr>
              <a:t>              </a:t>
            </a:r>
            <a:r>
              <a:rPr lang="en-US" sz="2200" b="1" u="sng" dirty="0">
                <a:solidFill>
                  <a:srgbClr val="120AAE"/>
                </a:solidFill>
                <a:latin typeface="Times New Roman" pitchFamily="18" charset="0"/>
                <a:cs typeface="Times New Roman" pitchFamily="18" charset="0"/>
              </a:rPr>
              <a:t>TRƯỜNG MẦM NON </a:t>
            </a:r>
            <a:r>
              <a:rPr lang="vi-VN" sz="2200" b="1" u="sng" dirty="0">
                <a:solidFill>
                  <a:srgbClr val="120AAE"/>
                </a:solidFill>
                <a:latin typeface="Times New Roman" pitchFamily="18" charset="0"/>
                <a:cs typeface="Times New Roman" pitchFamily="18" charset="0"/>
              </a:rPr>
              <a:t>ÁNH SAO</a:t>
            </a:r>
            <a:endParaRPr lang="en-US" dirty="0">
              <a:solidFill>
                <a:srgbClr val="120AAE"/>
              </a:solidFill>
            </a:endParaRPr>
          </a:p>
        </p:txBody>
      </p:sp>
      <p:sp>
        <p:nvSpPr>
          <p:cNvPr id="10" name="Rectangle 9"/>
          <p:cNvSpPr/>
          <p:nvPr/>
        </p:nvSpPr>
        <p:spPr>
          <a:xfrm>
            <a:off x="755167" y="2977515"/>
            <a:ext cx="7388225" cy="523220"/>
          </a:xfrm>
          <a:prstGeom prst="rect">
            <a:avLst/>
          </a:prstGeom>
          <a:ln>
            <a:solidFill>
              <a:srgbClr val="FF0000"/>
            </a:solidFill>
          </a:ln>
        </p:spPr>
        <p:txBody>
          <a:bodyPr wrap="square">
            <a:spAutoFit/>
          </a:bodyPr>
          <a:lstStyle/>
          <a:p>
            <a:pPr algn="ctr"/>
            <a:r>
              <a:rPr lang="en-US" sz="2800" b="1" dirty="0">
                <a:solidFill>
                  <a:srgbClr val="0070C0"/>
                </a:solidFill>
                <a:latin typeface="Times New Roman" pitchFamily="18" charset="0"/>
                <a:cs typeface="Times New Roman" pitchFamily="18" charset="0"/>
              </a:rPr>
              <a:t>GIÁO ÁN KỸ NĂNG CHO TRẺ NHÀ TRẺ</a:t>
            </a:r>
          </a:p>
        </p:txBody>
      </p:sp>
      <p:sp>
        <p:nvSpPr>
          <p:cNvPr id="11" name="TextBox 10"/>
          <p:cNvSpPr txBox="1"/>
          <p:nvPr/>
        </p:nvSpPr>
        <p:spPr>
          <a:xfrm>
            <a:off x="929726" y="4053303"/>
            <a:ext cx="7213666" cy="2585323"/>
          </a:xfrm>
          <a:prstGeom prst="rect">
            <a:avLst/>
          </a:prstGeom>
          <a:noFill/>
        </p:spPr>
        <p:txBody>
          <a:bodyPr wrap="square" rtlCol="0">
            <a:spAutoFit/>
          </a:bodyPr>
          <a:lstStyle/>
          <a:p>
            <a:r>
              <a:rPr lang="en-US" sz="2400" dirty="0" err="1">
                <a:solidFill>
                  <a:srgbClr val="0070C0"/>
                </a:solidFill>
                <a:latin typeface="Times New Roman" pitchFamily="18" charset="0"/>
                <a:cs typeface="Times New Roman" pitchFamily="18" charset="0"/>
              </a:rPr>
              <a:t>Đề</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tài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Dậy</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trẻ</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kỹ</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năng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chào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hỏi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lễ</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phép</a:t>
            </a:r>
            <a:endParaRPr lang="en-US" sz="2400" dirty="0">
              <a:solidFill>
                <a:srgbClr val="0070C0"/>
              </a:solidFill>
              <a:latin typeface="Times New Roman" pitchFamily="18" charset="0"/>
              <a:cs typeface="Times New Roman" pitchFamily="18" charset="0"/>
            </a:endParaRPr>
          </a:p>
          <a:p>
            <a:r>
              <a:rPr lang="en-US" sz="2400" dirty="0" err="1">
                <a:solidFill>
                  <a:srgbClr val="0070C0"/>
                </a:solidFill>
                <a:latin typeface="Times New Roman" pitchFamily="18" charset="0"/>
                <a:cs typeface="Times New Roman" pitchFamily="18" charset="0"/>
              </a:rPr>
              <a:t>Lứa</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tuổi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Nhà</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trẻ</a:t>
            </a:r>
            <a:r>
              <a:rPr lang="en-US" sz="2400" dirty="0">
                <a:solidFill>
                  <a:srgbClr val="0070C0"/>
                </a:solidFill>
                <a:latin typeface="Times New Roman" pitchFamily="18" charset="0"/>
                <a:cs typeface="Times New Roman" pitchFamily="18" charset="0"/>
              </a:rPr>
              <a:t> ( 24 -36 </a:t>
            </a:r>
            <a:r>
              <a:rPr lang="en-US" sz="2400" dirty="0" err="1">
                <a:solidFill>
                  <a:srgbClr val="0070C0"/>
                </a:solidFill>
                <a:latin typeface="Times New Roman" pitchFamily="18" charset="0"/>
                <a:cs typeface="Times New Roman" pitchFamily="18" charset="0"/>
              </a:rPr>
              <a:t>tháng</a:t>
            </a:r>
            <a:r>
              <a:rPr lang="en-US" sz="2400" dirty="0">
                <a:solidFill>
                  <a:srgbClr val="0070C0"/>
                </a:solidFill>
                <a:latin typeface="Times New Roman" pitchFamily="18" charset="0"/>
                <a:cs typeface="Times New Roman" pitchFamily="18" charset="0"/>
              </a:rPr>
              <a:t>)</a:t>
            </a:r>
          </a:p>
          <a:p>
            <a:r>
              <a:rPr lang="en-US" sz="2400" dirty="0">
                <a:solidFill>
                  <a:srgbClr val="0070C0"/>
                </a:solidFill>
                <a:latin typeface="Times New Roman" pitchFamily="18" charset="0"/>
                <a:cs typeface="Times New Roman" pitchFamily="18" charset="0"/>
              </a:rPr>
              <a:t>Người </a:t>
            </a:r>
            <a:r>
              <a:rPr lang="en-US" sz="2400" dirty="0" err="1">
                <a:solidFill>
                  <a:srgbClr val="0070C0"/>
                </a:solidFill>
                <a:latin typeface="Times New Roman" pitchFamily="18" charset="0"/>
                <a:cs typeface="Times New Roman" pitchFamily="18" charset="0"/>
              </a:rPr>
              <a:t>thực</a:t>
            </a:r>
            <a:r>
              <a:rPr lang="en-US" sz="2400" dirty="0">
                <a:solidFill>
                  <a:srgbClr val="0070C0"/>
                </a:solidFill>
                <a:latin typeface="Times New Roman" pitchFamily="18" charset="0"/>
                <a:cs typeface="Times New Roman" pitchFamily="18" charset="0"/>
              </a:rPr>
              <a:t> hiện:</a:t>
            </a:r>
            <a:r>
              <a:rPr lang="vi-VN"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Nguyễn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Thị</a:t>
            </a:r>
            <a:r>
              <a:rPr lang="en-US" sz="2400" dirty="0">
                <a:solidFill>
                  <a:srgbClr val="0070C0"/>
                </a:solidFill>
                <a:latin typeface="Times New Roman" pitchFamily="18" charset="0"/>
                <a:cs typeface="Times New Roman" pitchFamily="18" charset="0"/>
              </a:rPr>
              <a:t> Thu </a:t>
            </a:r>
            <a:r>
              <a:rPr lang="en-US" sz="2400" dirty="0" err="1">
                <a:solidFill>
                  <a:srgbClr val="0070C0"/>
                </a:solidFill>
                <a:latin typeface="Times New Roman" pitchFamily="18" charset="0"/>
                <a:cs typeface="Times New Roman" pitchFamily="18" charset="0"/>
              </a:rPr>
              <a:t>Hà</a:t>
            </a:r>
            <a:endParaRPr lang="en-US" sz="2400" dirty="0">
              <a:solidFill>
                <a:srgbClr val="0070C0"/>
              </a:solidFill>
              <a:latin typeface="Times New Roman" pitchFamily="18" charset="0"/>
              <a:cs typeface="Times New Roman" pitchFamily="18" charset="0"/>
            </a:endParaRPr>
          </a:p>
          <a:p>
            <a:endParaRPr lang="en-US" sz="2400" dirty="0">
              <a:solidFill>
                <a:srgbClr val="0070C0"/>
              </a:solidFill>
              <a:latin typeface="Times New Roman" pitchFamily="18" charset="0"/>
              <a:cs typeface="Times New Roman" pitchFamily="18" charset="0"/>
            </a:endParaRPr>
          </a:p>
          <a:p>
            <a:endParaRPr lang="en-US" sz="2400" dirty="0">
              <a:solidFill>
                <a:srgbClr val="0070C0"/>
              </a:solidFill>
              <a:latin typeface="Times New Roman" pitchFamily="18" charset="0"/>
              <a:cs typeface="Times New Roman" pitchFamily="18" charset="0"/>
            </a:endParaRPr>
          </a:p>
          <a:p>
            <a:pPr algn="ctr"/>
            <a:r>
              <a:rPr lang="vi-VN" sz="2400" dirty="0">
                <a:solidFill>
                  <a:srgbClr val="0070C0"/>
                </a:solidFill>
                <a:latin typeface="Times New Roman" pitchFamily="18" charset="0"/>
                <a:cs typeface="Times New Roman" pitchFamily="18" charset="0"/>
              </a:rPr>
              <a:t>Năm</a:t>
            </a:r>
            <a:r>
              <a:rPr lang="en-US" sz="2400" dirty="0">
                <a:solidFill>
                  <a:srgbClr val="0070C0"/>
                </a:solidFill>
                <a:latin typeface="Times New Roman" pitchFamily="18" charset="0"/>
                <a:cs typeface="Times New Roman" pitchFamily="18" charset="0"/>
              </a:rPr>
              <a:t> học: 2025</a:t>
            </a:r>
            <a:r>
              <a:rPr lang="vi-VN" sz="2400" dirty="0">
                <a:solidFill>
                  <a:srgbClr val="0070C0"/>
                </a:solidFill>
                <a:latin typeface="Times New Roman" pitchFamily="18" charset="0"/>
                <a:cs typeface="Times New Roman" pitchFamily="18" charset="0"/>
              </a:rPr>
              <a:t>-202</a:t>
            </a:r>
            <a:r>
              <a:rPr lang="en-US" sz="2400" dirty="0">
                <a:solidFill>
                  <a:srgbClr val="0070C0"/>
                </a:solidFill>
                <a:latin typeface="Times New Roman" pitchFamily="18" charset="0"/>
                <a:cs typeface="Times New Roman" pitchFamily="18" charset="0"/>
              </a:rPr>
              <a:t>6</a:t>
            </a:r>
          </a:p>
          <a:p>
            <a:endParaRPr lang="en-US" dirty="0"/>
          </a:p>
        </p:txBody>
      </p:sp>
      <p:pic>
        <p:nvPicPr>
          <p:cNvPr id="12" name="Picture 11">
            <a:extLst>
              <a:ext uri="{FF2B5EF4-FFF2-40B4-BE49-F238E27FC236}">
                <a16:creationId xmlns:a16="http://schemas.microsoft.com/office/drawing/2014/main" id="{DD36C3FF-BF8D-4C10-8AE4-38BDF9442D0D}"/>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39766" y1="36172" x2="39766" y2="36172"/>
                        <a14:foregroundMark x1="40313" y1="47891" x2="40313" y2="47891"/>
                        <a14:foregroundMark x1="30859" y1="38672" x2="50391" y2="30547"/>
                        <a14:foregroundMark x1="50391" y1="30547" x2="70469" y2="45625"/>
                        <a14:foregroundMark x1="70469" y1="45625" x2="61172" y2="57266"/>
                        <a14:foregroundMark x1="61172" y1="57266" x2="47813" y2="37969"/>
                        <a14:foregroundMark x1="47813" y1="37969" x2="53672" y2="43203"/>
                        <a14:foregroundMark x1="53672" y1="43203" x2="38984" y2="38750"/>
                        <a14:foregroundMark x1="38984" y1="38750" x2="48125" y2="44688"/>
                        <a14:foregroundMark x1="48125" y1="44688" x2="34688" y2="42266"/>
                        <a14:foregroundMark x1="34688" y1="42266" x2="73438" y2="56094"/>
                        <a14:foregroundMark x1="73438" y1="56094" x2="38828" y2="49453"/>
                        <a14:foregroundMark x1="38828" y1="49453" x2="59609" y2="36406"/>
                        <a14:foregroundMark x1="59609" y1="36406" x2="35703" y2="58203"/>
                        <a14:foregroundMark x1="35703" y1="58203" x2="48438" y2="40078"/>
                        <a14:foregroundMark x1="48438" y1="40078" x2="46016" y2="67891"/>
                        <a14:foregroundMark x1="46016" y1="67891" x2="48359" y2="40156"/>
                        <a14:foregroundMark x1="48359" y1="40156" x2="49375" y2="60078"/>
                        <a14:foregroundMark x1="49375" y1="60078" x2="46797" y2="34453"/>
                        <a14:foregroundMark x1="46797" y1="34453" x2="44453" y2="56172"/>
                        <a14:foregroundMark x1="44453" y1="56172" x2="46641" y2="33281"/>
                        <a14:foregroundMark x1="46641" y1="33281" x2="62187" y2="61016"/>
                        <a14:foregroundMark x1="62187" y1="61016" x2="50391" y2="35547"/>
                        <a14:foregroundMark x1="50391" y1="35547" x2="60703" y2="57422"/>
                        <a14:foregroundMark x1="60703" y1="57422" x2="31484" y2="29844"/>
                        <a14:foregroundMark x1="31484" y1="29844" x2="56953" y2="54922"/>
                        <a14:foregroundMark x1="56953" y1="54922" x2="36172" y2="51250"/>
                        <a14:foregroundMark x1="36172" y1="51250" x2="58203" y2="59531"/>
                        <a14:foregroundMark x1="58203" y1="59531" x2="36016" y2="51563"/>
                        <a14:foregroundMark x1="36016" y1="51563" x2="70469" y2="58203"/>
                        <a14:foregroundMark x1="70469" y1="58203" x2="39141" y2="52578"/>
                        <a14:foregroundMark x1="39141" y1="52578" x2="61484" y2="51172"/>
                        <a14:foregroundMark x1="61484" y1="51172" x2="30781" y2="52188"/>
                        <a14:foregroundMark x1="30781" y1="52188" x2="58594" y2="52109"/>
                        <a14:foregroundMark x1="58594" y1="52109" x2="39922" y2="46016"/>
                        <a14:foregroundMark x1="39922" y1="46016" x2="57578" y2="54453"/>
                        <a14:foregroundMark x1="57578" y1="54453" x2="47109" y2="41172"/>
                        <a14:foregroundMark x1="47109" y1="41172" x2="59922" y2="70469"/>
                        <a14:foregroundMark x1="59922" y1="70469" x2="63438" y2="45391"/>
                        <a14:foregroundMark x1="63438" y1="45391" x2="36797" y2="53594"/>
                        <a14:foregroundMark x1="36797" y1="53594" x2="49297" y2="46250"/>
                        <a14:foregroundMark x1="49297" y1="46250" x2="37422" y2="48438"/>
                        <a14:foregroundMark x1="37422" y1="48438" x2="49453" y2="40000"/>
                        <a14:foregroundMark x1="49453" y1="40000" x2="49063" y2="40781"/>
                        <a14:foregroundMark x1="31094" y1="53516" x2="34688" y2="43750"/>
                        <a14:foregroundMark x1="34688" y1="43750" x2="38672" y2="49688"/>
                        <a14:foregroundMark x1="38672" y1="49688" x2="31406" y2="47891"/>
                        <a14:foregroundMark x1="31406" y1="47891" x2="30859" y2="61172"/>
                        <a14:foregroundMark x1="30859" y1="61172" x2="29219" y2="49063"/>
                        <a14:foregroundMark x1="29219" y1="49063" x2="36641" y2="50000"/>
                        <a14:foregroundMark x1="36641" y1="50000" x2="34297" y2="61328"/>
                        <a14:foregroundMark x1="34297" y1="61328" x2="46406" y2="63281"/>
                        <a14:foregroundMark x1="46406" y1="63281" x2="27891" y2="58203"/>
                        <a14:foregroundMark x1="27891" y1="58203" x2="34766" y2="49922"/>
                        <a14:foregroundMark x1="34766" y1="49922" x2="31953" y2="64922"/>
                        <a14:foregroundMark x1="31953" y1="64922" x2="29766" y2="49609"/>
                        <a14:foregroundMark x1="29766" y1="49609" x2="31484" y2="51016"/>
                      </a14:backgroundRemoval>
                    </a14:imgEffect>
                  </a14:imgLayer>
                </a14:imgProps>
              </a:ext>
              <a:ext uri="{28A0092B-C50C-407E-A947-70E740481C1C}">
                <a14:useLocalDpi xmlns:a14="http://schemas.microsoft.com/office/drawing/2010/main" val="0"/>
              </a:ext>
            </a:extLst>
          </a:blip>
          <a:stretch>
            <a:fillRect/>
          </a:stretch>
        </p:blipFill>
        <p:spPr>
          <a:xfrm>
            <a:off x="3429000" y="1171609"/>
            <a:ext cx="1490712" cy="1490712"/>
          </a:xfrm>
          <a:prstGeom prst="rect">
            <a:avLst/>
          </a:prstGeom>
        </p:spPr>
      </p:pic>
    </p:spTree>
  </p:cSld>
  <p:clrMapOvr>
    <a:masterClrMapping/>
  </p:clrMapOvr>
  <p:transition spd="med" advClick="0" advTm="2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10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10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iáo dục trẻ kỹ năng chào hỏi">
            <a:extLst>
              <a:ext uri="{FF2B5EF4-FFF2-40B4-BE49-F238E27FC236}">
                <a16:creationId xmlns:a16="http://schemas.microsoft.com/office/drawing/2014/main" id="{CE8B6AAA-D277-4F76-9EA6-BF7C5967207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 y="867566"/>
            <a:ext cx="4953000" cy="5955264"/>
          </a:xfrm>
          <a:prstGeom prst="rect">
            <a:avLst/>
          </a:prstGeom>
          <a:noFill/>
          <a:ln>
            <a:noFill/>
          </a:ln>
        </p:spPr>
      </p:pic>
      <p:sp>
        <p:nvSpPr>
          <p:cNvPr id="2" name="TextBox 1">
            <a:extLst>
              <a:ext uri="{FF2B5EF4-FFF2-40B4-BE49-F238E27FC236}">
                <a16:creationId xmlns:a16="http://schemas.microsoft.com/office/drawing/2014/main" id="{E64FA6CE-53F6-453B-B71B-E3FA51C190C4}"/>
              </a:ext>
            </a:extLst>
          </p:cNvPr>
          <p:cNvSpPr txBox="1"/>
          <p:nvPr/>
        </p:nvSpPr>
        <p:spPr>
          <a:xfrm>
            <a:off x="76200" y="-55764"/>
            <a:ext cx="4953000" cy="984885"/>
          </a:xfrm>
          <a:prstGeom prst="rect">
            <a:avLst/>
          </a:prstGeom>
          <a:noFill/>
        </p:spPr>
        <p:txBody>
          <a:bodyPr wrap="square" rtlCol="0">
            <a:spAutoFit/>
          </a:bodyPr>
          <a:lstStyle/>
          <a:p>
            <a:r>
              <a:rPr lang="en-US" sz="2000" b="0" i="0" dirty="0">
                <a:solidFill>
                  <a:srgbClr val="000000"/>
                </a:solidFill>
                <a:effectLst/>
                <a:latin typeface="Times New Roman" panose="02020603050405020304" pitchFamily="18" charset="0"/>
              </a:rPr>
              <a:t>- </a:t>
            </a:r>
            <a:r>
              <a:rPr lang="en-US" sz="2000" b="0" i="0" dirty="0">
                <a:solidFill>
                  <a:srgbClr val="FF0000"/>
                </a:solidFill>
                <a:effectLst/>
                <a:latin typeface="Times New Roman" panose="02020603050405020304" pitchFamily="18" charset="0"/>
              </a:rPr>
              <a:t>Khi </a:t>
            </a:r>
            <a:r>
              <a:rPr lang="en-US" sz="2000" b="0" i="0" dirty="0" err="1">
                <a:solidFill>
                  <a:srgbClr val="FF0000"/>
                </a:solidFill>
                <a:effectLst/>
                <a:latin typeface="Times New Roman" panose="02020603050405020304" pitchFamily="18" charset="0"/>
              </a:rPr>
              <a:t>đi</a:t>
            </a:r>
            <a:r>
              <a:rPr lang="en-US" sz="2000" b="0" i="0" dirty="0">
                <a:solidFill>
                  <a:srgbClr val="FF0000"/>
                </a:solidFill>
                <a:effectLst/>
                <a:latin typeface="Times New Roman" panose="02020603050405020304" pitchFamily="18" charset="0"/>
              </a:rPr>
              <a:t> </a:t>
            </a:r>
            <a:r>
              <a:rPr lang="en-US" sz="2000" b="0" i="0" dirty="0" err="1">
                <a:solidFill>
                  <a:srgbClr val="FF0000"/>
                </a:solidFill>
                <a:effectLst/>
                <a:latin typeface="Times New Roman" panose="02020603050405020304" pitchFamily="18" charset="0"/>
              </a:rPr>
              <a:t>học</a:t>
            </a:r>
            <a:r>
              <a:rPr lang="en-US" sz="2000" b="0" i="0" dirty="0">
                <a:solidFill>
                  <a:srgbClr val="FF0000"/>
                </a:solidFill>
                <a:effectLst/>
                <a:latin typeface="Times New Roman" panose="02020603050405020304" pitchFamily="18" charset="0"/>
              </a:rPr>
              <a:t> </a:t>
            </a:r>
            <a:r>
              <a:rPr lang="en-US" sz="2000" b="0" i="0" dirty="0" err="1">
                <a:solidFill>
                  <a:srgbClr val="FF0000"/>
                </a:solidFill>
                <a:effectLst/>
                <a:latin typeface="Times New Roman" panose="02020603050405020304" pitchFamily="18" charset="0"/>
              </a:rPr>
              <a:t>về</a:t>
            </a:r>
            <a:r>
              <a:rPr lang="en-US" sz="2000" b="0" i="0" dirty="0">
                <a:solidFill>
                  <a:srgbClr val="FF0000"/>
                </a:solidFill>
                <a:effectLst/>
                <a:latin typeface="Times New Roman" panose="02020603050405020304" pitchFamily="18" charset="0"/>
              </a:rPr>
              <a:t>, hay </a:t>
            </a:r>
            <a:r>
              <a:rPr lang="en-US" sz="2000" b="0" i="0" dirty="0" err="1">
                <a:solidFill>
                  <a:srgbClr val="FF0000"/>
                </a:solidFill>
                <a:effectLst/>
                <a:latin typeface="Times New Roman" panose="02020603050405020304" pitchFamily="18" charset="0"/>
              </a:rPr>
              <a:t>đi</a:t>
            </a:r>
            <a:r>
              <a:rPr lang="en-US" sz="2000" b="0" i="0" dirty="0">
                <a:solidFill>
                  <a:srgbClr val="FF0000"/>
                </a:solidFill>
                <a:effectLst/>
                <a:latin typeface="Times New Roman" panose="02020603050405020304" pitchFamily="18" charset="0"/>
              </a:rPr>
              <a:t> </a:t>
            </a:r>
            <a:r>
              <a:rPr lang="en-US" sz="2000" b="0" i="0" dirty="0" err="1">
                <a:solidFill>
                  <a:srgbClr val="FF0000"/>
                </a:solidFill>
                <a:effectLst/>
                <a:latin typeface="Times New Roman" panose="02020603050405020304" pitchFamily="18" charset="0"/>
              </a:rPr>
              <a:t>đâu</a:t>
            </a:r>
            <a:r>
              <a:rPr lang="en-US" sz="2000" b="0" i="0" dirty="0">
                <a:solidFill>
                  <a:srgbClr val="FF0000"/>
                </a:solidFill>
                <a:effectLst/>
                <a:latin typeface="Times New Roman" panose="02020603050405020304" pitchFamily="18" charset="0"/>
              </a:rPr>
              <a:t> </a:t>
            </a:r>
            <a:r>
              <a:rPr lang="en-US" sz="2000" b="0" i="0" dirty="0" err="1">
                <a:solidFill>
                  <a:srgbClr val="FF0000"/>
                </a:solidFill>
                <a:effectLst/>
                <a:latin typeface="Times New Roman" panose="02020603050405020304" pitchFamily="18" charset="0"/>
              </a:rPr>
              <a:t>về</a:t>
            </a:r>
            <a:r>
              <a:rPr lang="en-US" sz="2000" b="0" i="0" dirty="0">
                <a:solidFill>
                  <a:srgbClr val="FF0000"/>
                </a:solidFill>
                <a:effectLst/>
                <a:latin typeface="Times New Roman" panose="02020603050405020304" pitchFamily="18" charset="0"/>
              </a:rPr>
              <a:t> </a:t>
            </a:r>
            <a:r>
              <a:rPr lang="en-US" sz="2000" b="0" i="0" dirty="0" err="1">
                <a:solidFill>
                  <a:srgbClr val="FF0000"/>
                </a:solidFill>
                <a:effectLst/>
                <a:latin typeface="Times New Roman" panose="02020603050405020304" pitchFamily="18" charset="0"/>
              </a:rPr>
              <a:t>các</a:t>
            </a:r>
            <a:r>
              <a:rPr lang="en-US" sz="2000" b="0" i="0" dirty="0">
                <a:solidFill>
                  <a:srgbClr val="FF0000"/>
                </a:solidFill>
                <a:effectLst/>
                <a:latin typeface="Times New Roman" panose="02020603050405020304" pitchFamily="18" charset="0"/>
              </a:rPr>
              <a:t> con </a:t>
            </a:r>
            <a:r>
              <a:rPr lang="en-US" sz="2000" b="0" i="0" dirty="0" err="1">
                <a:solidFill>
                  <a:srgbClr val="FF0000"/>
                </a:solidFill>
                <a:effectLst/>
                <a:latin typeface="Times New Roman" panose="02020603050405020304" pitchFamily="18" charset="0"/>
              </a:rPr>
              <a:t>chào</a:t>
            </a:r>
            <a:r>
              <a:rPr lang="en-US" sz="2000" b="0" i="0" dirty="0">
                <a:solidFill>
                  <a:srgbClr val="FF0000"/>
                </a:solidFill>
                <a:effectLst/>
                <a:latin typeface="Times New Roman" panose="02020603050405020304" pitchFamily="18" charset="0"/>
              </a:rPr>
              <a:t> ai? </a:t>
            </a:r>
            <a:r>
              <a:rPr lang="en-US" sz="2000" b="0" i="0" dirty="0" err="1">
                <a:solidFill>
                  <a:srgbClr val="FF0000"/>
                </a:solidFill>
                <a:effectLst/>
                <a:latin typeface="Times New Roman" panose="02020603050405020304" pitchFamily="18" charset="0"/>
              </a:rPr>
              <a:t>Chào</a:t>
            </a:r>
            <a:r>
              <a:rPr lang="en-US" sz="2000" b="0" i="0" dirty="0">
                <a:solidFill>
                  <a:srgbClr val="FF0000"/>
                </a:solidFill>
                <a:effectLst/>
                <a:latin typeface="Times New Roman" panose="02020603050405020304" pitchFamily="18" charset="0"/>
              </a:rPr>
              <a:t> </a:t>
            </a:r>
            <a:r>
              <a:rPr lang="en-US" sz="2000" b="0" i="0" dirty="0" err="1">
                <a:solidFill>
                  <a:srgbClr val="FF0000"/>
                </a:solidFill>
                <a:effectLst/>
                <a:latin typeface="Times New Roman" panose="02020603050405020304" pitchFamily="18" charset="0"/>
              </a:rPr>
              <a:t>ông</a:t>
            </a:r>
            <a:r>
              <a:rPr lang="en-US" sz="2000" b="0" i="0" dirty="0">
                <a:solidFill>
                  <a:srgbClr val="FF0000"/>
                </a:solidFill>
                <a:effectLst/>
                <a:latin typeface="Times New Roman" panose="02020603050405020304" pitchFamily="18" charset="0"/>
              </a:rPr>
              <a:t>, </a:t>
            </a:r>
            <a:r>
              <a:rPr lang="en-US" sz="2000" b="0" i="0" dirty="0" err="1">
                <a:solidFill>
                  <a:srgbClr val="FF0000"/>
                </a:solidFill>
                <a:effectLst/>
                <a:latin typeface="Times New Roman" panose="02020603050405020304" pitchFamily="18" charset="0"/>
              </a:rPr>
              <a:t>bà</a:t>
            </a:r>
            <a:r>
              <a:rPr lang="en-US" sz="2000" b="0" i="0" dirty="0">
                <a:solidFill>
                  <a:srgbClr val="FF0000"/>
                </a:solidFill>
                <a:effectLst/>
                <a:latin typeface="Times New Roman" panose="02020603050405020304" pitchFamily="18" charset="0"/>
              </a:rPr>
              <a:t> …</a:t>
            </a:r>
          </a:p>
          <a:p>
            <a:endParaRPr lang="en-US" dirty="0"/>
          </a:p>
        </p:txBody>
      </p:sp>
      <p:pic>
        <p:nvPicPr>
          <p:cNvPr id="3" name="Picture 2">
            <a:extLst>
              <a:ext uri="{FF2B5EF4-FFF2-40B4-BE49-F238E27FC236}">
                <a16:creationId xmlns:a16="http://schemas.microsoft.com/office/drawing/2014/main" id="{FEA46B84-7A3E-4101-B7CB-A8A9F32D9DA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53000" y="867566"/>
            <a:ext cx="4114800" cy="5955264"/>
          </a:xfrm>
          <a:prstGeom prst="rect">
            <a:avLst/>
          </a:prstGeom>
          <a:noFill/>
          <a:ln>
            <a:noFill/>
          </a:ln>
        </p:spPr>
      </p:pic>
    </p:spTree>
    <p:extLst>
      <p:ext uri="{BB962C8B-B14F-4D97-AF65-F5344CB8AC3E}">
        <p14:creationId xmlns:p14="http://schemas.microsoft.com/office/powerpoint/2010/main" val="3600997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Giáo dục kỹ năng sống cho trẻ ở trường mầm non | Mầm non 25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Rectangle 4"/>
          <p:cNvSpPr/>
          <p:nvPr/>
        </p:nvSpPr>
        <p:spPr>
          <a:xfrm>
            <a:off x="381000" y="304800"/>
            <a:ext cx="8763000" cy="1508105"/>
          </a:xfrm>
          <a:prstGeom prst="rect">
            <a:avLst/>
          </a:prstGeom>
        </p:spPr>
        <p:txBody>
          <a:bodyPr wrap="square">
            <a:spAutoFit/>
          </a:bodyPr>
          <a:lstStyle/>
          <a:p>
            <a:r>
              <a:rPr lang="vi-VN" sz="3600" b="1" i="1" dirty="0">
                <a:latin typeface="Times New Roman" pitchFamily="18" charset="0"/>
                <a:cs typeface="Times New Roman" pitchFamily="18" charset="0"/>
              </a:rPr>
              <a:t>* Giáo dục:</a:t>
            </a:r>
            <a:endParaRPr lang="vi-VN" sz="3600" dirty="0">
              <a:latin typeface="Times New Roman" pitchFamily="18" charset="0"/>
              <a:cs typeface="Times New Roman" pitchFamily="18" charset="0"/>
            </a:endParaRPr>
          </a:p>
          <a:p>
            <a:r>
              <a:rPr lang="vi-VN" dirty="0" err="1"/>
              <a:t>lời</a:t>
            </a:r>
            <a:r>
              <a:rPr lang="vi-VN" dirty="0"/>
              <a:t> </a:t>
            </a:r>
            <a:r>
              <a:rPr lang="vi-VN" dirty="0" err="1"/>
              <a:t>chào</a:t>
            </a:r>
            <a:r>
              <a:rPr lang="vi-VN" dirty="0"/>
              <a:t> </a:t>
            </a:r>
            <a:r>
              <a:rPr lang="vi-VN" dirty="0" err="1"/>
              <a:t>rất</a:t>
            </a:r>
            <a:r>
              <a:rPr lang="vi-VN" dirty="0"/>
              <a:t> quan </a:t>
            </a:r>
            <a:r>
              <a:rPr lang="vi-VN" dirty="0" err="1"/>
              <a:t>trọng</a:t>
            </a:r>
            <a:r>
              <a:rPr lang="vi-VN" dirty="0"/>
              <a:t>, </a:t>
            </a:r>
            <a:r>
              <a:rPr lang="vi-VN" dirty="0" err="1"/>
              <a:t>có</a:t>
            </a:r>
            <a:r>
              <a:rPr lang="vi-VN" dirty="0"/>
              <a:t> </a:t>
            </a:r>
            <a:r>
              <a:rPr lang="vi-VN" dirty="0" err="1"/>
              <a:t>thể</a:t>
            </a:r>
            <a:r>
              <a:rPr lang="vi-VN" dirty="0"/>
              <a:t> </a:t>
            </a:r>
            <a:r>
              <a:rPr lang="vi-VN" dirty="0" err="1"/>
              <a:t>hiện</a:t>
            </a:r>
            <a:r>
              <a:rPr lang="vi-VN" dirty="0"/>
              <a:t> </a:t>
            </a:r>
            <a:r>
              <a:rPr lang="vi-VN" dirty="0" err="1"/>
              <a:t>sự</a:t>
            </a:r>
            <a:r>
              <a:rPr lang="vi-VN" dirty="0"/>
              <a:t> </a:t>
            </a:r>
            <a:r>
              <a:rPr lang="vi-VN" dirty="0" err="1"/>
              <a:t>phép</a:t>
            </a:r>
            <a:r>
              <a:rPr lang="vi-VN" dirty="0"/>
              <a:t> </a:t>
            </a:r>
            <a:r>
              <a:rPr lang="vi-VN" dirty="0" err="1"/>
              <a:t>phép</a:t>
            </a:r>
            <a:r>
              <a:rPr lang="vi-VN" dirty="0"/>
              <a:t>, </a:t>
            </a:r>
            <a:r>
              <a:rPr lang="vi-VN" dirty="0" err="1"/>
              <a:t>phiền</a:t>
            </a:r>
            <a:r>
              <a:rPr lang="vi-VN" dirty="0"/>
              <a:t> </a:t>
            </a:r>
            <a:r>
              <a:rPr lang="vi-VN" dirty="0" err="1"/>
              <a:t>phức</a:t>
            </a:r>
            <a:r>
              <a:rPr lang="vi-VN" dirty="0"/>
              <a:t> </a:t>
            </a:r>
            <a:r>
              <a:rPr lang="vi-VN" dirty="0" err="1"/>
              <a:t>và</a:t>
            </a:r>
            <a:r>
              <a:rPr lang="vi-VN" dirty="0"/>
              <a:t> tôn </a:t>
            </a:r>
            <a:r>
              <a:rPr lang="vi-VN" dirty="0" err="1"/>
              <a:t>trọng</a:t>
            </a:r>
            <a:r>
              <a:rPr lang="vi-VN" dirty="0"/>
              <a:t> </a:t>
            </a:r>
            <a:r>
              <a:rPr lang="vi-VN" dirty="0" err="1"/>
              <a:t>đối</a:t>
            </a:r>
            <a:r>
              <a:rPr lang="vi-VN" dirty="0"/>
              <a:t> </a:t>
            </a:r>
            <a:r>
              <a:rPr lang="vi-VN" dirty="0" err="1"/>
              <a:t>với</a:t>
            </a:r>
            <a:r>
              <a:rPr lang="vi-VN" dirty="0"/>
              <a:t> </a:t>
            </a:r>
            <a:r>
              <a:rPr lang="vi-VN" dirty="0" err="1"/>
              <a:t>người</a:t>
            </a:r>
            <a:r>
              <a:rPr lang="vi-VN" dirty="0"/>
              <a:t> </a:t>
            </a:r>
            <a:r>
              <a:rPr lang="vi-VN" dirty="0" err="1"/>
              <a:t>lớn</a:t>
            </a:r>
            <a:r>
              <a:rPr lang="vi-VN" dirty="0"/>
              <a:t> </a:t>
            </a:r>
            <a:r>
              <a:rPr lang="vi-VN" dirty="0" err="1"/>
              <a:t>tuổi</a:t>
            </a:r>
            <a:r>
              <a:rPr lang="vi-VN" dirty="0"/>
              <a:t>. </a:t>
            </a:r>
            <a:r>
              <a:rPr lang="vi-VN" dirty="0" err="1"/>
              <a:t>Vì</a:t>
            </a:r>
            <a:r>
              <a:rPr lang="vi-VN" dirty="0"/>
              <a:t> </a:t>
            </a:r>
            <a:r>
              <a:rPr lang="vi-VN" dirty="0" err="1"/>
              <a:t>vậy</a:t>
            </a:r>
            <a:r>
              <a:rPr lang="vi-VN" dirty="0"/>
              <a:t> </a:t>
            </a:r>
            <a:r>
              <a:rPr lang="vi-VN" dirty="0" err="1"/>
              <a:t>mà</a:t>
            </a:r>
            <a:r>
              <a:rPr lang="vi-VN" dirty="0"/>
              <a:t> </a:t>
            </a:r>
            <a:r>
              <a:rPr lang="vi-VN" dirty="0" err="1"/>
              <a:t>mỗi</a:t>
            </a:r>
            <a:r>
              <a:rPr lang="vi-VN" dirty="0"/>
              <a:t> khi </a:t>
            </a:r>
            <a:r>
              <a:rPr lang="vi-VN" dirty="0" err="1"/>
              <a:t>những</a:t>
            </a:r>
            <a:r>
              <a:rPr lang="vi-VN" dirty="0"/>
              <a:t> </a:t>
            </a:r>
            <a:r>
              <a:rPr lang="vi-VN" dirty="0" err="1"/>
              <a:t>người</a:t>
            </a:r>
            <a:r>
              <a:rPr lang="vi-VN" dirty="0"/>
              <a:t> </a:t>
            </a:r>
            <a:r>
              <a:rPr lang="vi-VN" dirty="0" err="1"/>
              <a:t>gặp</a:t>
            </a:r>
            <a:r>
              <a:rPr lang="vi-VN" dirty="0"/>
              <a:t> </a:t>
            </a:r>
            <a:r>
              <a:rPr lang="vi-VN" dirty="0" err="1"/>
              <a:t>gỡ</a:t>
            </a:r>
            <a:r>
              <a:rPr lang="vi-VN" dirty="0"/>
              <a:t> </a:t>
            </a:r>
            <a:r>
              <a:rPr lang="vi-VN" dirty="0" err="1"/>
              <a:t>những</a:t>
            </a:r>
            <a:r>
              <a:rPr lang="vi-VN" dirty="0"/>
              <a:t> </a:t>
            </a:r>
            <a:r>
              <a:rPr lang="vi-VN" dirty="0" err="1"/>
              <a:t>người</a:t>
            </a:r>
            <a:r>
              <a:rPr lang="vi-VN" dirty="0"/>
              <a:t> </a:t>
            </a:r>
            <a:r>
              <a:rPr lang="vi-VN" dirty="0" err="1"/>
              <a:t>lớn</a:t>
            </a:r>
            <a:r>
              <a:rPr lang="vi-VN" dirty="0"/>
              <a:t> </a:t>
            </a:r>
            <a:r>
              <a:rPr lang="vi-VN" dirty="0" err="1"/>
              <a:t>tuổi</a:t>
            </a:r>
            <a:r>
              <a:rPr lang="vi-VN" dirty="0"/>
              <a:t> hơn, </a:t>
            </a:r>
            <a:r>
              <a:rPr lang="vi-VN" dirty="0" err="1"/>
              <a:t>chúng</a:t>
            </a:r>
            <a:r>
              <a:rPr lang="vi-VN" dirty="0"/>
              <a:t> tôi </a:t>
            </a:r>
            <a:r>
              <a:rPr lang="vi-VN" dirty="0" err="1"/>
              <a:t>phải</a:t>
            </a:r>
            <a:r>
              <a:rPr lang="vi-VN" dirty="0"/>
              <a:t> </a:t>
            </a:r>
            <a:r>
              <a:rPr lang="vi-VN" dirty="0" err="1"/>
              <a:t>chào</a:t>
            </a:r>
            <a:r>
              <a:rPr lang="vi-VN" dirty="0"/>
              <a:t> </a:t>
            </a:r>
            <a:r>
              <a:rPr lang="vi-VN" dirty="0" err="1"/>
              <a:t>hỏi</a:t>
            </a:r>
            <a:r>
              <a:rPr lang="vi-VN" dirty="0"/>
              <a:t> </a:t>
            </a:r>
            <a:r>
              <a:rPr lang="vi-VN" dirty="0" err="1"/>
              <a:t>lễ</a:t>
            </a:r>
            <a:r>
              <a:rPr lang="vi-VN" dirty="0"/>
              <a:t> </a:t>
            </a:r>
            <a:r>
              <a:rPr lang="vi-VN" dirty="0" err="1"/>
              <a:t>phép</a:t>
            </a:r>
            <a:r>
              <a:rPr lang="vi-VN" dirty="0"/>
              <a:t>.</a:t>
            </a:r>
            <a:endParaRPr lang="vi-VN" sz="2800" dirty="0">
              <a:solidFill>
                <a:srgbClr val="FFFF00"/>
              </a:solidFill>
              <a:latin typeface="Times New Roman" pitchFamily="18" charset="0"/>
              <a:cs typeface="Times New Roman"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Hình nền Powerpoint học tập - Tìm đáp án, giải bài tập, để học tố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6" name="AutoShape 4" descr="Hình nền Powerpoint học tập - Tìm đáp án, giải bài tập, để học tố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8" name="AutoShape 6" descr="100+ hình nền powerpoint cho giáo án - hinhanhsieudep.n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60" name="AutoShape 8" descr="100+ hình nền powerpoint cho giáo án - hinhanhsieudep.n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62" name="AutoShape 10" descr="Hình nền Powerpoint đẹp 1 - Dạy học onl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64" name="AutoShape 12" descr="Hình nền Powerpoint đẹp 1 - Dạy học onl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65" name="Picture 13" descr="C:\Users\MrQuynh\Desktop\tải xuống (6).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extBox 1">
            <a:extLst>
              <a:ext uri="{FF2B5EF4-FFF2-40B4-BE49-F238E27FC236}">
                <a16:creationId xmlns:a16="http://schemas.microsoft.com/office/drawing/2014/main" id="{D45F1E8C-2851-11D6-7421-494666D336A2}"/>
              </a:ext>
            </a:extLst>
          </p:cNvPr>
          <p:cNvSpPr txBox="1"/>
          <p:nvPr/>
        </p:nvSpPr>
        <p:spPr>
          <a:xfrm>
            <a:off x="1371600" y="685800"/>
            <a:ext cx="6629400" cy="584775"/>
          </a:xfrm>
          <a:prstGeom prst="rect">
            <a:avLst/>
          </a:prstGeom>
          <a:noFill/>
        </p:spPr>
        <p:txBody>
          <a:bodyPr wrap="square" rtlCol="0">
            <a:spAutoFit/>
          </a:bodyPr>
          <a:lstStyle/>
          <a:p>
            <a:pPr algn="ctr"/>
            <a:r>
              <a:rPr lang="en-US" sz="3200" b="1"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HOẠT ĐỘNG 3: KẾT THÚC </a:t>
            </a:r>
          </a:p>
        </p:txBody>
      </p:sp>
      <p:sp>
        <p:nvSpPr>
          <p:cNvPr id="6" name="TextBox 5">
            <a:extLst>
              <a:ext uri="{FF2B5EF4-FFF2-40B4-BE49-F238E27FC236}">
                <a16:creationId xmlns:a16="http://schemas.microsoft.com/office/drawing/2014/main" id="{80763E88-62C1-97AE-4FFC-39C18737972F}"/>
              </a:ext>
            </a:extLst>
          </p:cNvPr>
          <p:cNvSpPr txBox="1"/>
          <p:nvPr/>
        </p:nvSpPr>
        <p:spPr>
          <a:xfrm>
            <a:off x="1371600" y="2057400"/>
            <a:ext cx="6248400" cy="523220"/>
          </a:xfrm>
          <a:prstGeom prst="rect">
            <a:avLst/>
          </a:prstGeom>
          <a:noFill/>
        </p:spPr>
        <p:txBody>
          <a:bodyPr wrap="square" rtlCol="0">
            <a:spAutoFit/>
          </a:bodyPr>
          <a:lstStyle/>
          <a:p>
            <a:pPr algn="ctr"/>
            <a:r>
              <a:rPr lang="en-US" sz="2800"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Cho </a:t>
            </a:r>
            <a:r>
              <a:rPr lang="en-US" sz="2800" dirty="0" err="1">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trẻ</a:t>
            </a:r>
            <a:r>
              <a:rPr lang="en-US" sz="2800"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2800" dirty="0" err="1">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đọc</a:t>
            </a:r>
            <a:r>
              <a:rPr lang="en-US" sz="2800"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2800" dirty="0" err="1">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bài</a:t>
            </a:r>
            <a:r>
              <a:rPr lang="en-US" sz="2800"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2800" dirty="0" err="1">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thơ</a:t>
            </a:r>
            <a:r>
              <a:rPr lang="en-US" sz="2800"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2800" dirty="0" err="1">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Chim</a:t>
            </a:r>
            <a:r>
              <a:rPr lang="en-US" sz="2800"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2800" dirty="0" err="1">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vàng</a:t>
            </a:r>
            <a:r>
              <a:rPr lang="en-US" sz="2800"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2800" dirty="0" err="1">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khuyên</a:t>
            </a:r>
            <a:r>
              <a:rPr lang="en-US" sz="2800" dirty="0">
                <a:ln w="12700">
                  <a:solidFill>
                    <a:schemeClr val="tx2">
                      <a:satMod val="155000"/>
                    </a:schemeClr>
                  </a:solidFill>
                  <a:prstDash val="solid"/>
                </a:ln>
                <a:effectLst>
                  <a:outerShdw blurRad="41275" dist="20320" dir="1800000" algn="tl" rotWithShape="0">
                    <a:srgbClr val="000000">
                      <a:alpha val="40000"/>
                    </a:srgbClr>
                  </a:outerShdw>
                </a:effectLst>
                <a:latin typeface="Times New Roman" pitchFamily="18" charset="0"/>
                <a:cs typeface="Times New Roman" pitchFamily="18" charset="0"/>
              </a:rPr>
              <a:t>”</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MrQuynh\Desktop\tải xuống.jpg"/>
          <p:cNvPicPr>
            <a:picLocks noChangeAspect="1" noChangeArrowheads="1"/>
          </p:cNvPicPr>
          <p:nvPr/>
        </p:nvPicPr>
        <p:blipFill>
          <a:blip r:embed="rId2"/>
          <a:srcRect/>
          <a:stretch>
            <a:fillRect/>
          </a:stretch>
        </p:blipFill>
        <p:spPr bwMode="auto">
          <a:xfrm>
            <a:off x="-5891" y="0"/>
            <a:ext cx="9149891" cy="6858000"/>
          </a:xfrm>
          <a:prstGeom prst="rect">
            <a:avLst/>
          </a:prstGeom>
          <a:noFill/>
        </p:spPr>
      </p:pic>
      <p:sp>
        <p:nvSpPr>
          <p:cNvPr id="6" name="Rectangle 5"/>
          <p:cNvSpPr/>
          <p:nvPr/>
        </p:nvSpPr>
        <p:spPr>
          <a:xfrm>
            <a:off x="228600" y="304800"/>
            <a:ext cx="2869119" cy="369332"/>
          </a:xfrm>
          <a:prstGeom prst="rect">
            <a:avLst/>
          </a:prstGeom>
        </p:spPr>
        <p:txBody>
          <a:bodyPr wrap="none">
            <a:spAutoFit/>
          </a:bodyPr>
          <a:lstStyle/>
          <a:p>
            <a:r>
              <a:rPr lang="en-US" b="1" dirty="0">
                <a:solidFill>
                  <a:srgbClr val="120AAE"/>
                </a:solidFill>
                <a:latin typeface="Times New Roman" pitchFamily="18" charset="0"/>
                <a:cs typeface="Times New Roman" pitchFamily="18" charset="0"/>
              </a:rPr>
              <a:t>I. MỤC ĐÍCH – YÊU CẦU</a:t>
            </a:r>
          </a:p>
        </p:txBody>
      </p:sp>
      <p:sp>
        <p:nvSpPr>
          <p:cNvPr id="7" name="Rectangle 6"/>
          <p:cNvSpPr/>
          <p:nvPr/>
        </p:nvSpPr>
        <p:spPr>
          <a:xfrm>
            <a:off x="152400" y="1143000"/>
            <a:ext cx="8991600" cy="2893100"/>
          </a:xfrm>
          <a:prstGeom prst="rect">
            <a:avLst/>
          </a:prstGeom>
        </p:spPr>
        <p:txBody>
          <a:bodyPr wrap="square">
            <a:spAutoFit/>
          </a:bodyPr>
          <a:lstStyle/>
          <a:p>
            <a:r>
              <a:rPr lang="vi-VN" b="1" dirty="0"/>
              <a:t>1. </a:t>
            </a:r>
            <a:r>
              <a:rPr lang="vi-VN" b="1" dirty="0" err="1"/>
              <a:t>Kiến</a:t>
            </a:r>
            <a:r>
              <a:rPr lang="vi-VN" b="1" dirty="0"/>
              <a:t> </a:t>
            </a:r>
            <a:r>
              <a:rPr lang="vi-VN" b="1" dirty="0" err="1"/>
              <a:t>thức</a:t>
            </a:r>
            <a:r>
              <a:rPr lang="vi-VN" b="1" dirty="0"/>
              <a:t>:</a:t>
            </a:r>
            <a:endParaRPr lang="vi-VN" dirty="0"/>
          </a:p>
          <a:p>
            <a:r>
              <a:rPr lang="vi-VN" dirty="0"/>
              <a:t>- </a:t>
            </a:r>
            <a:r>
              <a:rPr lang="vi-VN" dirty="0" err="1"/>
              <a:t>Trẻ</a:t>
            </a:r>
            <a:r>
              <a:rPr lang="vi-VN" dirty="0"/>
              <a:t> </a:t>
            </a:r>
            <a:r>
              <a:rPr lang="vi-VN" dirty="0" err="1"/>
              <a:t>biết</a:t>
            </a:r>
            <a:r>
              <a:rPr lang="vi-VN" dirty="0"/>
              <a:t> </a:t>
            </a:r>
            <a:r>
              <a:rPr lang="vi-VN" dirty="0" err="1"/>
              <a:t>hỏi</a:t>
            </a:r>
            <a:r>
              <a:rPr lang="vi-VN" dirty="0"/>
              <a:t> </a:t>
            </a:r>
            <a:r>
              <a:rPr lang="vi-VN" dirty="0" err="1"/>
              <a:t>lễ</a:t>
            </a:r>
            <a:r>
              <a:rPr lang="vi-VN" dirty="0"/>
              <a:t> </a:t>
            </a:r>
            <a:r>
              <a:rPr lang="vi-VN" dirty="0" err="1"/>
              <a:t>phép</a:t>
            </a:r>
            <a:r>
              <a:rPr lang="vi-VN" dirty="0"/>
              <a:t> </a:t>
            </a:r>
            <a:r>
              <a:rPr lang="vi-VN" dirty="0" err="1"/>
              <a:t>với</a:t>
            </a:r>
            <a:r>
              <a:rPr lang="vi-VN" dirty="0"/>
              <a:t> </a:t>
            </a:r>
            <a:r>
              <a:rPr lang="vi-VN" dirty="0" err="1"/>
              <a:t>nguời</a:t>
            </a:r>
            <a:r>
              <a:rPr lang="vi-VN" dirty="0"/>
              <a:t> </a:t>
            </a:r>
            <a:r>
              <a:rPr lang="vi-VN" dirty="0" err="1"/>
              <a:t>lớn</a:t>
            </a:r>
            <a:r>
              <a:rPr lang="vi-VN" dirty="0"/>
              <a:t>.</a:t>
            </a:r>
          </a:p>
          <a:p>
            <a:r>
              <a:rPr lang="vi-VN" dirty="0"/>
              <a:t>- </a:t>
            </a:r>
            <a:r>
              <a:rPr lang="vi-VN" dirty="0" err="1"/>
              <a:t>Biết</a:t>
            </a:r>
            <a:r>
              <a:rPr lang="vi-VN" dirty="0"/>
              <a:t> câu </a:t>
            </a:r>
            <a:r>
              <a:rPr lang="vi-VN" dirty="0" err="1"/>
              <a:t>hỏi</a:t>
            </a:r>
            <a:r>
              <a:rPr lang="vi-VN" dirty="0"/>
              <a:t> </a:t>
            </a:r>
            <a:r>
              <a:rPr lang="vi-VN" dirty="0" err="1"/>
              <a:t>phù</a:t>
            </a:r>
            <a:r>
              <a:rPr lang="vi-VN" dirty="0"/>
              <a:t> </a:t>
            </a:r>
            <a:r>
              <a:rPr lang="vi-VN" dirty="0" err="1"/>
              <a:t>hợp</a:t>
            </a:r>
            <a:r>
              <a:rPr lang="vi-VN" dirty="0"/>
              <a:t> </a:t>
            </a:r>
            <a:r>
              <a:rPr lang="vi-VN" dirty="0" err="1"/>
              <a:t>với</a:t>
            </a:r>
            <a:r>
              <a:rPr lang="vi-VN" dirty="0"/>
              <a:t> </a:t>
            </a:r>
            <a:r>
              <a:rPr lang="vi-VN" dirty="0" err="1"/>
              <a:t>bạn</a:t>
            </a:r>
            <a:r>
              <a:rPr lang="vi-VN" dirty="0"/>
              <a:t> </a:t>
            </a:r>
            <a:r>
              <a:rPr lang="vi-VN" dirty="0" err="1"/>
              <a:t>bè</a:t>
            </a:r>
            <a:r>
              <a:rPr lang="vi-VN" dirty="0"/>
              <a:t>.</a:t>
            </a:r>
          </a:p>
          <a:p>
            <a:r>
              <a:rPr lang="vi-VN" b="1" dirty="0"/>
              <a:t>2. </a:t>
            </a:r>
            <a:r>
              <a:rPr lang="vi-VN" b="1" dirty="0" err="1"/>
              <a:t>Kỹ</a:t>
            </a:r>
            <a:r>
              <a:rPr lang="vi-VN" b="1" dirty="0"/>
              <a:t> năng:</a:t>
            </a:r>
            <a:endParaRPr lang="vi-VN" dirty="0"/>
          </a:p>
          <a:p>
            <a:r>
              <a:rPr lang="vi-VN" dirty="0"/>
              <a:t>- </a:t>
            </a:r>
            <a:r>
              <a:rPr lang="vi-VN" dirty="0" err="1"/>
              <a:t>Rèn</a:t>
            </a:r>
            <a:r>
              <a:rPr lang="vi-VN" dirty="0"/>
              <a:t> </a:t>
            </a:r>
            <a:r>
              <a:rPr lang="vi-VN" dirty="0" err="1"/>
              <a:t>thói</a:t>
            </a:r>
            <a:r>
              <a:rPr lang="vi-VN" dirty="0"/>
              <a:t> quen </a:t>
            </a:r>
            <a:r>
              <a:rPr lang="vi-VN" dirty="0" err="1"/>
              <a:t>hỏi</a:t>
            </a:r>
            <a:r>
              <a:rPr lang="vi-VN" dirty="0"/>
              <a:t> cho </a:t>
            </a:r>
            <a:r>
              <a:rPr lang="vi-VN" dirty="0" err="1"/>
              <a:t>trẻ</a:t>
            </a:r>
            <a:r>
              <a:rPr lang="vi-VN" dirty="0"/>
              <a:t>, </a:t>
            </a:r>
            <a:r>
              <a:rPr lang="vi-VN" dirty="0" err="1"/>
              <a:t>nói</a:t>
            </a:r>
            <a:r>
              <a:rPr lang="vi-VN" dirty="0"/>
              <a:t> to, </a:t>
            </a:r>
            <a:r>
              <a:rPr lang="vi-VN" dirty="0" err="1"/>
              <a:t>rõ</a:t>
            </a:r>
            <a:r>
              <a:rPr lang="vi-VN" dirty="0"/>
              <a:t> </a:t>
            </a:r>
            <a:r>
              <a:rPr lang="vi-VN" dirty="0" err="1"/>
              <a:t>ràng</a:t>
            </a:r>
            <a:r>
              <a:rPr lang="vi-VN" dirty="0"/>
              <a:t>, </a:t>
            </a:r>
            <a:r>
              <a:rPr lang="vi-VN" dirty="0" err="1"/>
              <a:t>ứng</a:t>
            </a:r>
            <a:r>
              <a:rPr lang="vi-VN" dirty="0"/>
              <a:t> </a:t>
            </a:r>
            <a:r>
              <a:rPr lang="vi-VN" dirty="0" err="1"/>
              <a:t>xử</a:t>
            </a:r>
            <a:r>
              <a:rPr lang="vi-VN" dirty="0"/>
              <a:t> </a:t>
            </a:r>
            <a:r>
              <a:rPr lang="vi-VN" dirty="0" err="1"/>
              <a:t>lễ</a:t>
            </a:r>
            <a:r>
              <a:rPr lang="vi-VN" dirty="0"/>
              <a:t> </a:t>
            </a:r>
            <a:r>
              <a:rPr lang="vi-VN" dirty="0" err="1"/>
              <a:t>phép</a:t>
            </a:r>
            <a:r>
              <a:rPr lang="vi-VN" dirty="0"/>
              <a:t> </a:t>
            </a:r>
            <a:r>
              <a:rPr lang="vi-VN" dirty="0" err="1"/>
              <a:t>với</a:t>
            </a:r>
            <a:r>
              <a:rPr lang="vi-VN" dirty="0"/>
              <a:t> </a:t>
            </a:r>
            <a:r>
              <a:rPr lang="vi-VN" dirty="0" err="1"/>
              <a:t>mọi</a:t>
            </a:r>
            <a:r>
              <a:rPr lang="vi-VN" dirty="0"/>
              <a:t> </a:t>
            </a:r>
            <a:r>
              <a:rPr lang="vi-VN" dirty="0" err="1"/>
              <a:t>người</a:t>
            </a:r>
            <a:r>
              <a:rPr lang="vi-VN" dirty="0"/>
              <a:t>.</a:t>
            </a:r>
          </a:p>
          <a:p>
            <a:r>
              <a:rPr lang="vi-VN" dirty="0"/>
              <a:t>- </a:t>
            </a:r>
            <a:r>
              <a:rPr lang="vi-VN" dirty="0" err="1"/>
              <a:t>Rèn</a:t>
            </a:r>
            <a:r>
              <a:rPr lang="vi-VN" dirty="0"/>
              <a:t> </a:t>
            </a:r>
            <a:r>
              <a:rPr lang="vi-VN" dirty="0" err="1"/>
              <a:t>luyện</a:t>
            </a:r>
            <a:r>
              <a:rPr lang="vi-VN" dirty="0"/>
              <a:t> </a:t>
            </a:r>
            <a:r>
              <a:rPr lang="vi-VN" dirty="0" err="1"/>
              <a:t>kỹ</a:t>
            </a:r>
            <a:r>
              <a:rPr lang="vi-VN" dirty="0"/>
              <a:t> năng </a:t>
            </a:r>
            <a:r>
              <a:rPr lang="vi-VN" dirty="0" err="1"/>
              <a:t>tự</a:t>
            </a:r>
            <a:r>
              <a:rPr lang="vi-VN" dirty="0"/>
              <a:t> tin khi giao </a:t>
            </a:r>
            <a:r>
              <a:rPr lang="vi-VN" dirty="0" err="1"/>
              <a:t>tiếp</a:t>
            </a:r>
            <a:r>
              <a:rPr lang="vi-VN" dirty="0"/>
              <a:t>, </a:t>
            </a:r>
            <a:r>
              <a:rPr lang="vi-VN" dirty="0" err="1"/>
              <a:t>phát</a:t>
            </a:r>
            <a:r>
              <a:rPr lang="vi-VN" dirty="0"/>
              <a:t> </a:t>
            </a:r>
            <a:r>
              <a:rPr lang="vi-VN" dirty="0" err="1"/>
              <a:t>triển</a:t>
            </a:r>
            <a:r>
              <a:rPr lang="vi-VN" dirty="0"/>
              <a:t> ngôn </a:t>
            </a:r>
            <a:r>
              <a:rPr lang="vi-VN" dirty="0" err="1"/>
              <a:t>ngữ</a:t>
            </a:r>
            <a:r>
              <a:rPr lang="vi-VN" dirty="0"/>
              <a:t> cho </a:t>
            </a:r>
            <a:r>
              <a:rPr lang="vi-VN" dirty="0" err="1"/>
              <a:t>trẻ</a:t>
            </a:r>
            <a:r>
              <a:rPr lang="vi-VN" dirty="0"/>
              <a:t>.</a:t>
            </a:r>
          </a:p>
          <a:p>
            <a:r>
              <a:rPr lang="vi-VN" b="1" dirty="0"/>
              <a:t>3. </a:t>
            </a:r>
            <a:r>
              <a:rPr lang="vi-VN" b="1" dirty="0" err="1"/>
              <a:t>Thái</a:t>
            </a:r>
            <a:r>
              <a:rPr lang="vi-VN" b="1" dirty="0"/>
              <a:t> </a:t>
            </a:r>
            <a:r>
              <a:rPr lang="vi-VN" b="1" dirty="0" err="1"/>
              <a:t>độ</a:t>
            </a:r>
            <a:r>
              <a:rPr lang="vi-VN" b="1" dirty="0"/>
              <a:t>:</a:t>
            </a:r>
            <a:endParaRPr lang="vi-VN" dirty="0"/>
          </a:p>
          <a:p>
            <a:r>
              <a:rPr lang="vi-VN" dirty="0"/>
              <a:t>- </a:t>
            </a:r>
            <a:r>
              <a:rPr lang="vi-VN" dirty="0" err="1"/>
              <a:t>Trẻ</a:t>
            </a:r>
            <a:r>
              <a:rPr lang="vi-VN" dirty="0"/>
              <a:t> </a:t>
            </a:r>
            <a:r>
              <a:rPr lang="vi-VN" dirty="0" err="1"/>
              <a:t>thú</a:t>
            </a:r>
            <a:r>
              <a:rPr lang="vi-VN" dirty="0"/>
              <a:t> </a:t>
            </a:r>
            <a:r>
              <a:rPr lang="vi-VN" dirty="0" err="1"/>
              <a:t>vị</a:t>
            </a:r>
            <a:r>
              <a:rPr lang="vi-VN" dirty="0"/>
              <a:t> tham gia </a:t>
            </a:r>
            <a:r>
              <a:rPr lang="vi-VN" dirty="0" err="1"/>
              <a:t>hoạt</a:t>
            </a:r>
            <a:r>
              <a:rPr lang="vi-VN" dirty="0"/>
              <a:t> </a:t>
            </a:r>
            <a:r>
              <a:rPr lang="vi-VN" dirty="0" err="1"/>
              <a:t>động</a:t>
            </a:r>
            <a:r>
              <a:rPr lang="vi-VN" dirty="0"/>
              <a:t>.</a:t>
            </a:r>
          </a:p>
          <a:p>
            <a:r>
              <a:rPr lang="vi-VN" dirty="0"/>
              <a:t>- Giáo </a:t>
            </a:r>
            <a:r>
              <a:rPr lang="vi-VN" dirty="0" err="1"/>
              <a:t>dục</a:t>
            </a:r>
            <a:r>
              <a:rPr lang="vi-VN" dirty="0"/>
              <a:t> </a:t>
            </a:r>
            <a:r>
              <a:rPr lang="vi-VN" dirty="0" err="1"/>
              <a:t>trẻ</a:t>
            </a:r>
            <a:r>
              <a:rPr lang="vi-VN" dirty="0"/>
              <a:t> yêu </a:t>
            </a:r>
            <a:r>
              <a:rPr lang="vi-VN" dirty="0" err="1"/>
              <a:t>quý</a:t>
            </a:r>
            <a:r>
              <a:rPr lang="vi-VN" dirty="0"/>
              <a:t>, </a:t>
            </a:r>
            <a:r>
              <a:rPr lang="vi-VN" dirty="0" err="1"/>
              <a:t>lễ</a:t>
            </a:r>
            <a:r>
              <a:rPr lang="vi-VN" dirty="0"/>
              <a:t> </a:t>
            </a:r>
            <a:r>
              <a:rPr lang="vi-VN" dirty="0" err="1"/>
              <a:t>phép</a:t>
            </a:r>
            <a:r>
              <a:rPr lang="vi-VN" dirty="0"/>
              <a:t> </a:t>
            </a:r>
            <a:r>
              <a:rPr lang="vi-VN" dirty="0" err="1"/>
              <a:t>với</a:t>
            </a:r>
            <a:r>
              <a:rPr lang="vi-VN" dirty="0"/>
              <a:t> ông </a:t>
            </a:r>
            <a:r>
              <a:rPr lang="vi-VN" dirty="0" err="1"/>
              <a:t>bà</a:t>
            </a:r>
            <a:r>
              <a:rPr lang="vi-VN" dirty="0"/>
              <a:t>, </a:t>
            </a:r>
            <a:r>
              <a:rPr lang="vi-VN" dirty="0" err="1"/>
              <a:t>bố</a:t>
            </a:r>
            <a:r>
              <a:rPr lang="vi-VN" dirty="0"/>
              <a:t> </a:t>
            </a:r>
            <a:r>
              <a:rPr lang="vi-VN" dirty="0" err="1"/>
              <a:t>mẹ,cô</a:t>
            </a:r>
            <a:r>
              <a:rPr lang="vi-VN" dirty="0"/>
              <a:t> </a:t>
            </a:r>
            <a:r>
              <a:rPr lang="vi-VN" dirty="0" err="1"/>
              <a:t>giáo</a:t>
            </a:r>
            <a:r>
              <a:rPr lang="vi-VN" dirty="0"/>
              <a:t> </a:t>
            </a:r>
            <a:r>
              <a:rPr lang="vi-VN" dirty="0" err="1"/>
              <a:t>và</a:t>
            </a:r>
            <a:r>
              <a:rPr lang="vi-VN" dirty="0"/>
              <a:t> </a:t>
            </a:r>
            <a:r>
              <a:rPr lang="vi-VN" dirty="0" err="1"/>
              <a:t>mọi</a:t>
            </a:r>
            <a:r>
              <a:rPr lang="vi-VN" dirty="0"/>
              <a:t> </a:t>
            </a:r>
            <a:r>
              <a:rPr lang="vi-VN" dirty="0" err="1"/>
              <a:t>người</a:t>
            </a:r>
            <a:r>
              <a:rPr lang="vi-VN" dirty="0"/>
              <a:t> xung quanh.</a:t>
            </a:r>
          </a:p>
          <a:p>
            <a:pPr marL="342900" indent="-342900"/>
            <a:endParaRPr lang="en-US" sz="2000" b="1"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p:wipe dir="d"/>
      </p:transition>
    </mc:Choice>
    <mc:Fallback xmlns="">
      <p:transition>
        <p:wipe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Hình nền đẹp cho bài giảng điện tử - Ảnh nền thiết kế bài giảng điện tử"/>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Hình nền đẹp cho bài giảng điện tử - Ảnh nền thiết kế bài giảng điện tử"/>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5" name="Picture 5" descr="C:\Users\MrQuynh\Desktop\tải xuống (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TextBox 6"/>
          <p:cNvSpPr txBox="1"/>
          <p:nvPr/>
        </p:nvSpPr>
        <p:spPr>
          <a:xfrm>
            <a:off x="1219201" y="1066800"/>
            <a:ext cx="7620000" cy="4893647"/>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II. CHUẨN BỊ:</a:t>
            </a:r>
          </a:p>
          <a:p>
            <a:r>
              <a:rPr lang="en-US" sz="2400" b="1" dirty="0"/>
              <a:t>1. </a:t>
            </a:r>
            <a:r>
              <a:rPr lang="en-US" sz="2400" b="1" dirty="0" err="1"/>
              <a:t>Đồ</a:t>
            </a:r>
            <a:r>
              <a:rPr lang="en-US" sz="2400" b="1" dirty="0"/>
              <a:t> </a:t>
            </a:r>
            <a:r>
              <a:rPr lang="en-US" sz="2400" b="1" dirty="0" err="1"/>
              <a:t>dùng</a:t>
            </a:r>
            <a:r>
              <a:rPr lang="en-US" sz="2400" b="1" dirty="0"/>
              <a:t> </a:t>
            </a:r>
            <a:r>
              <a:rPr lang="en-US" sz="2400" b="1" dirty="0" err="1"/>
              <a:t>của</a:t>
            </a:r>
            <a:r>
              <a:rPr lang="en-US" sz="2400" b="1" dirty="0"/>
              <a:t> </a:t>
            </a:r>
            <a:r>
              <a:rPr lang="en-US" sz="2400" b="1" dirty="0" err="1"/>
              <a:t>cô</a:t>
            </a:r>
            <a:r>
              <a:rPr lang="en-US" sz="2400" b="1" dirty="0"/>
              <a:t>:</a:t>
            </a:r>
            <a:endParaRPr lang="en-US" sz="2400" dirty="0"/>
          </a:p>
          <a:p>
            <a:r>
              <a:rPr lang="en-US" sz="2400" dirty="0"/>
              <a:t>- Giáo </a:t>
            </a:r>
            <a:r>
              <a:rPr lang="en-US" sz="2400" dirty="0" err="1"/>
              <a:t>án</a:t>
            </a:r>
            <a:r>
              <a:rPr lang="en-US" sz="2400" dirty="0"/>
              <a:t> pp, </a:t>
            </a:r>
            <a:r>
              <a:rPr lang="en-US" sz="2400" dirty="0" err="1"/>
              <a:t>ti</a:t>
            </a:r>
            <a:r>
              <a:rPr lang="en-US" sz="2400" dirty="0"/>
              <a:t> vi, </a:t>
            </a:r>
            <a:r>
              <a:rPr lang="en-US" sz="2400" dirty="0" err="1"/>
              <a:t>loa</a:t>
            </a:r>
            <a:r>
              <a:rPr lang="en-US" sz="2400" dirty="0"/>
              <a:t> </a:t>
            </a:r>
            <a:r>
              <a:rPr lang="en-US" sz="2400" dirty="0" err="1"/>
              <a:t>đài</a:t>
            </a:r>
            <a:r>
              <a:rPr lang="en-US" sz="2400" dirty="0"/>
              <a:t>.</a:t>
            </a:r>
          </a:p>
          <a:p>
            <a:r>
              <a:rPr lang="en-US" sz="2400" dirty="0"/>
              <a:t>- </a:t>
            </a:r>
            <a:r>
              <a:rPr lang="en-US" sz="2400" dirty="0" err="1"/>
              <a:t>Nhạc</a:t>
            </a:r>
            <a:r>
              <a:rPr lang="en-US" sz="2400" dirty="0"/>
              <a:t> </a:t>
            </a:r>
            <a:r>
              <a:rPr lang="en-US" sz="2400" dirty="0" err="1"/>
              <a:t>bài</a:t>
            </a:r>
            <a:r>
              <a:rPr lang="en-US" sz="2400" dirty="0"/>
              <a:t> </a:t>
            </a:r>
            <a:r>
              <a:rPr lang="en-US" sz="2400" dirty="0" err="1"/>
              <a:t>hát</a:t>
            </a:r>
            <a:r>
              <a:rPr lang="en-US" sz="2400" dirty="0"/>
              <a:t>: </a:t>
            </a:r>
            <a:r>
              <a:rPr lang="en-US" sz="2400" dirty="0" err="1"/>
              <a:t>Chim</a:t>
            </a:r>
            <a:r>
              <a:rPr lang="en-US" sz="2400" dirty="0"/>
              <a:t> </a:t>
            </a:r>
            <a:r>
              <a:rPr lang="en-US" sz="2400" dirty="0" err="1"/>
              <a:t>vành</a:t>
            </a:r>
            <a:r>
              <a:rPr lang="en-US" sz="2400" dirty="0"/>
              <a:t> </a:t>
            </a:r>
            <a:r>
              <a:rPr lang="en-US" sz="2400" dirty="0" err="1"/>
              <a:t>khuyên</a:t>
            </a:r>
            <a:r>
              <a:rPr lang="en-US" sz="2400" dirty="0"/>
              <a:t>, </a:t>
            </a:r>
            <a:r>
              <a:rPr lang="en-US" sz="2400" dirty="0" err="1"/>
              <a:t>lời</a:t>
            </a:r>
            <a:r>
              <a:rPr lang="en-US" sz="2400" dirty="0"/>
              <a:t> </a:t>
            </a:r>
            <a:r>
              <a:rPr lang="en-US" sz="2400" dirty="0" err="1"/>
              <a:t>chào</a:t>
            </a:r>
            <a:r>
              <a:rPr lang="en-US" sz="2400" dirty="0"/>
              <a:t> </a:t>
            </a:r>
            <a:r>
              <a:rPr lang="en-US" sz="2400" dirty="0" err="1"/>
              <a:t>buổi</a:t>
            </a:r>
            <a:r>
              <a:rPr lang="en-US" sz="2400" dirty="0"/>
              <a:t> </a:t>
            </a:r>
            <a:r>
              <a:rPr lang="en-US" sz="2400" dirty="0" err="1"/>
              <a:t>sáng</a:t>
            </a:r>
            <a:r>
              <a:rPr lang="en-US" sz="2400" dirty="0"/>
              <a:t>, Hello.</a:t>
            </a:r>
          </a:p>
          <a:p>
            <a:r>
              <a:rPr lang="en-US" sz="2400" dirty="0"/>
              <a:t>- </a:t>
            </a:r>
            <a:r>
              <a:rPr lang="en-US" sz="2400" dirty="0" err="1"/>
              <a:t>Hình</a:t>
            </a:r>
            <a:r>
              <a:rPr lang="en-US" sz="2400" dirty="0"/>
              <a:t> </a:t>
            </a:r>
            <a:r>
              <a:rPr lang="en-US" sz="2400" dirty="0" err="1"/>
              <a:t>ảnh</a:t>
            </a:r>
            <a:r>
              <a:rPr lang="en-US" sz="2400" dirty="0"/>
              <a:t>: </a:t>
            </a:r>
            <a:r>
              <a:rPr lang="en-US" sz="2400" dirty="0" err="1"/>
              <a:t>Bé</a:t>
            </a:r>
            <a:r>
              <a:rPr lang="en-US" sz="2400" dirty="0"/>
              <a:t> </a:t>
            </a:r>
            <a:r>
              <a:rPr lang="en-US" sz="2400" dirty="0" err="1"/>
              <a:t>chào</a:t>
            </a:r>
            <a:r>
              <a:rPr lang="en-US" sz="2400" dirty="0"/>
              <a:t> </a:t>
            </a:r>
            <a:r>
              <a:rPr lang="en-US" sz="2400" dirty="0" err="1"/>
              <a:t>cô</a:t>
            </a:r>
            <a:r>
              <a:rPr lang="en-US" sz="2400" dirty="0"/>
              <a:t> </a:t>
            </a:r>
            <a:r>
              <a:rPr lang="en-US" sz="2400" dirty="0" err="1"/>
              <a:t>giáo</a:t>
            </a:r>
            <a:r>
              <a:rPr lang="en-US" sz="2400" dirty="0"/>
              <a:t>, </a:t>
            </a:r>
            <a:r>
              <a:rPr lang="en-US" sz="2400" dirty="0" err="1"/>
              <a:t>ông</a:t>
            </a:r>
            <a:r>
              <a:rPr lang="en-US" sz="2400" dirty="0"/>
              <a:t>, </a:t>
            </a:r>
            <a:r>
              <a:rPr lang="en-US" sz="2400" dirty="0" err="1"/>
              <a:t>bà</a:t>
            </a:r>
            <a:r>
              <a:rPr lang="en-US" sz="2400" dirty="0"/>
              <a:t>, </a:t>
            </a:r>
            <a:r>
              <a:rPr lang="en-US" sz="2400" dirty="0" err="1"/>
              <a:t>bố</a:t>
            </a:r>
            <a:r>
              <a:rPr lang="en-US" sz="2400" dirty="0"/>
              <a:t> </a:t>
            </a:r>
            <a:r>
              <a:rPr lang="en-US" sz="2400" dirty="0" err="1"/>
              <a:t>mẹ</a:t>
            </a:r>
            <a:r>
              <a:rPr lang="en-US" sz="2400" dirty="0"/>
              <a:t>, </a:t>
            </a:r>
            <a:r>
              <a:rPr lang="en-US" sz="2400" dirty="0" err="1"/>
              <a:t>khách</a:t>
            </a:r>
            <a:r>
              <a:rPr lang="en-US" sz="2400" dirty="0"/>
              <a:t> </a:t>
            </a:r>
            <a:r>
              <a:rPr lang="en-US" sz="2400" dirty="0" err="1"/>
              <a:t>đến</a:t>
            </a:r>
            <a:r>
              <a:rPr lang="en-US" sz="2400" dirty="0"/>
              <a:t> </a:t>
            </a:r>
            <a:r>
              <a:rPr lang="en-US" sz="2400" dirty="0" err="1"/>
              <a:t>thăm</a:t>
            </a:r>
            <a:r>
              <a:rPr lang="en-US" sz="2400" dirty="0"/>
              <a:t> </a:t>
            </a:r>
            <a:r>
              <a:rPr lang="en-US" sz="2400" dirty="0" err="1"/>
              <a:t>nhà</a:t>
            </a:r>
            <a:r>
              <a:rPr lang="en-US" sz="2400" dirty="0"/>
              <a:t>…</a:t>
            </a:r>
          </a:p>
          <a:p>
            <a:r>
              <a:rPr lang="en-US" sz="2400" b="1" dirty="0"/>
              <a:t>2. </a:t>
            </a:r>
            <a:r>
              <a:rPr lang="en-US" sz="2400" b="1" dirty="0" err="1"/>
              <a:t>Đồ</a:t>
            </a:r>
            <a:r>
              <a:rPr lang="en-US" sz="2400" b="1" dirty="0"/>
              <a:t> </a:t>
            </a:r>
            <a:r>
              <a:rPr lang="en-US" sz="2400" b="1" dirty="0" err="1"/>
              <a:t>dùng</a:t>
            </a:r>
            <a:r>
              <a:rPr lang="en-US" sz="2400" b="1" dirty="0"/>
              <a:t> </a:t>
            </a:r>
            <a:r>
              <a:rPr lang="en-US" sz="2400" b="1" dirty="0" err="1"/>
              <a:t>của</a:t>
            </a:r>
            <a:r>
              <a:rPr lang="en-US" sz="2400" b="1" dirty="0"/>
              <a:t> </a:t>
            </a:r>
            <a:r>
              <a:rPr lang="en-US" sz="2400" b="1" dirty="0" err="1"/>
              <a:t>trẻ</a:t>
            </a:r>
            <a:r>
              <a:rPr lang="en-US" sz="2400" b="1" dirty="0"/>
              <a:t>:</a:t>
            </a:r>
            <a:endParaRPr lang="en-US" sz="2400" dirty="0"/>
          </a:p>
          <a:p>
            <a:r>
              <a:rPr lang="en-US" sz="2400" dirty="0"/>
              <a:t>- </a:t>
            </a:r>
            <a:r>
              <a:rPr lang="en-US" sz="2400" dirty="0" err="1"/>
              <a:t>Tạo</a:t>
            </a:r>
            <a:r>
              <a:rPr lang="en-US" sz="2400" dirty="0"/>
              <a:t> </a:t>
            </a:r>
            <a:r>
              <a:rPr lang="en-US" sz="2400" dirty="0" err="1"/>
              <a:t>tâm</a:t>
            </a:r>
            <a:r>
              <a:rPr lang="en-US" sz="2400" dirty="0"/>
              <a:t> </a:t>
            </a:r>
            <a:r>
              <a:rPr lang="en-US" sz="2400" dirty="0" err="1"/>
              <a:t>thế</a:t>
            </a:r>
            <a:r>
              <a:rPr lang="en-US" sz="2400" dirty="0"/>
              <a:t> </a:t>
            </a:r>
            <a:r>
              <a:rPr lang="en-US" sz="2400" dirty="0" err="1"/>
              <a:t>thoải</a:t>
            </a:r>
            <a:r>
              <a:rPr lang="en-US" sz="2400" dirty="0"/>
              <a:t> </a:t>
            </a:r>
            <a:r>
              <a:rPr lang="en-US" sz="2400" dirty="0" err="1"/>
              <a:t>mái</a:t>
            </a:r>
            <a:r>
              <a:rPr lang="en-US" sz="2400" dirty="0"/>
              <a:t> </a:t>
            </a:r>
            <a:r>
              <a:rPr lang="en-US" sz="2400" dirty="0" err="1"/>
              <a:t>cho</a:t>
            </a:r>
            <a:r>
              <a:rPr lang="en-US" sz="2400" dirty="0"/>
              <a:t> </a:t>
            </a:r>
            <a:r>
              <a:rPr lang="en-US" sz="2400" dirty="0" err="1"/>
              <a:t>trẻ</a:t>
            </a:r>
            <a:r>
              <a:rPr lang="en-US" sz="2400" dirty="0"/>
              <a:t>.</a:t>
            </a:r>
          </a:p>
          <a:p>
            <a:r>
              <a:rPr lang="en-US" sz="2400" dirty="0"/>
              <a:t>- </a:t>
            </a:r>
            <a:r>
              <a:rPr lang="en-US" sz="2400" dirty="0" err="1"/>
              <a:t>Thân</a:t>
            </a:r>
            <a:r>
              <a:rPr lang="en-US" sz="2400" dirty="0"/>
              <a:t>, </a:t>
            </a:r>
            <a:r>
              <a:rPr lang="en-US" sz="2400" dirty="0" err="1"/>
              <a:t>ghế</a:t>
            </a:r>
            <a:r>
              <a:rPr lang="en-US" sz="2400" dirty="0"/>
              <a:t> </a:t>
            </a:r>
            <a:r>
              <a:rPr lang="en-US" sz="2400" dirty="0" err="1"/>
              <a:t>cho</a:t>
            </a:r>
            <a:r>
              <a:rPr lang="en-US" sz="2400" dirty="0"/>
              <a:t> </a:t>
            </a:r>
            <a:r>
              <a:rPr lang="en-US" sz="2400" dirty="0" err="1"/>
              <a:t>trẻ</a:t>
            </a:r>
            <a:r>
              <a:rPr lang="en-US" sz="2400" dirty="0"/>
              <a:t> </a:t>
            </a:r>
            <a:r>
              <a:rPr lang="en-US" sz="2400" dirty="0" err="1"/>
              <a:t>ngồi</a:t>
            </a:r>
            <a:r>
              <a:rPr lang="en-US" sz="2400" dirty="0"/>
              <a:t>.</a:t>
            </a:r>
          </a:p>
          <a:p>
            <a:r>
              <a:rPr lang="en-US" sz="2400" b="1" dirty="0"/>
              <a:t>3. </a:t>
            </a:r>
            <a:r>
              <a:rPr lang="en-US" sz="2400" b="1" dirty="0" err="1"/>
              <a:t>Địa</a:t>
            </a:r>
            <a:r>
              <a:rPr lang="en-US" sz="2400" b="1" dirty="0"/>
              <a:t> </a:t>
            </a:r>
            <a:r>
              <a:rPr lang="en-US" sz="2400" b="1" dirty="0" err="1"/>
              <a:t>điểm</a:t>
            </a:r>
            <a:r>
              <a:rPr lang="en-US" sz="2400" b="1" dirty="0"/>
              <a:t>:</a:t>
            </a:r>
            <a:endParaRPr lang="en-US" sz="2400" dirty="0"/>
          </a:p>
          <a:p>
            <a:r>
              <a:rPr lang="en-US" sz="2400" dirty="0"/>
              <a:t>- </a:t>
            </a:r>
            <a:r>
              <a:rPr lang="en-US" sz="2400" dirty="0" err="1"/>
              <a:t>Tại</a:t>
            </a:r>
            <a:r>
              <a:rPr lang="en-US" sz="2400" dirty="0"/>
              <a:t> </a:t>
            </a:r>
            <a:r>
              <a:rPr lang="en-US" sz="2400" dirty="0" err="1"/>
              <a:t>nhóm</a:t>
            </a:r>
            <a:r>
              <a:rPr lang="en-US" sz="2400" dirty="0"/>
              <a:t> </a:t>
            </a:r>
            <a:r>
              <a:rPr lang="en-US" sz="2400" dirty="0" err="1"/>
              <a:t>lớp</a:t>
            </a:r>
            <a:r>
              <a:rPr lang="en-US" sz="2400" dirty="0"/>
              <a:t> 24-36 </a:t>
            </a:r>
            <a:r>
              <a:rPr lang="en-US" sz="2400" dirty="0" err="1"/>
              <a:t>tháng</a:t>
            </a:r>
            <a:r>
              <a:rPr lang="en-US" sz="2400" dirty="0"/>
              <a:t>.</a:t>
            </a:r>
          </a:p>
          <a:p>
            <a:r>
              <a:rPr lang="en-US" sz="2400" dirty="0"/>
              <a:t>- </a:t>
            </a:r>
            <a:r>
              <a:rPr lang="en-US" sz="2400" dirty="0" err="1"/>
              <a:t>Lớp</a:t>
            </a:r>
            <a:r>
              <a:rPr lang="en-US" sz="2400" dirty="0"/>
              <a:t> </a:t>
            </a:r>
            <a:r>
              <a:rPr lang="en-US" sz="2400" dirty="0" err="1"/>
              <a:t>học</a:t>
            </a:r>
            <a:r>
              <a:rPr lang="en-US" sz="2400" dirty="0"/>
              <a:t> </a:t>
            </a:r>
            <a:r>
              <a:rPr lang="en-US" sz="2400" dirty="0" err="1"/>
              <a:t>sạch</a:t>
            </a:r>
            <a:r>
              <a:rPr lang="en-US" sz="2400" dirty="0"/>
              <a:t> </a:t>
            </a:r>
            <a:r>
              <a:rPr lang="en-US" sz="2400" dirty="0" err="1"/>
              <a:t>sẽ</a:t>
            </a:r>
            <a:r>
              <a:rPr lang="en-US" sz="2400" dirty="0"/>
              <a:t>, </a:t>
            </a:r>
            <a:r>
              <a:rPr lang="en-US" sz="2400" dirty="0" err="1"/>
              <a:t>đảm</a:t>
            </a:r>
            <a:r>
              <a:rPr lang="en-US" sz="2400" dirty="0"/>
              <a:t> </a:t>
            </a:r>
            <a:r>
              <a:rPr lang="en-US" sz="2400" dirty="0" err="1"/>
              <a:t>bảo</a:t>
            </a:r>
            <a:r>
              <a:rPr lang="en-US" sz="2400" dirty="0"/>
              <a:t> an </a:t>
            </a:r>
            <a:r>
              <a:rPr lang="en-US" sz="2400" dirty="0" err="1"/>
              <a:t>toàn</a:t>
            </a:r>
            <a:r>
              <a:rPr lang="en-US" sz="2400" dirty="0"/>
              <a:t>.</a:t>
            </a:r>
          </a:p>
          <a:p>
            <a:r>
              <a:rPr lang="en-US" sz="2400" dirty="0"/>
              <a:t>- </a:t>
            </a:r>
            <a:r>
              <a:rPr lang="en-US" sz="2400" dirty="0" err="1"/>
              <a:t>Trẻ</a:t>
            </a:r>
            <a:r>
              <a:rPr lang="en-US" sz="2400" dirty="0"/>
              <a:t> </a:t>
            </a:r>
            <a:r>
              <a:rPr lang="en-US" sz="2400" dirty="0" err="1"/>
              <a:t>ngồi</a:t>
            </a:r>
            <a:r>
              <a:rPr lang="en-US" sz="2400" dirty="0"/>
              <a:t> </a:t>
            </a:r>
            <a:r>
              <a:rPr lang="en-US" sz="2400" dirty="0" err="1"/>
              <a:t>ngồi</a:t>
            </a:r>
            <a:r>
              <a:rPr lang="en-US" sz="2400" dirty="0"/>
              <a:t> </a:t>
            </a:r>
            <a:r>
              <a:rPr lang="en-US" sz="2400" dirty="0" err="1"/>
              <a:t>hình</a:t>
            </a:r>
            <a:r>
              <a:rPr lang="en-US" sz="2400" dirty="0"/>
              <a:t> </a:t>
            </a:r>
            <a:r>
              <a:rPr lang="en-US" sz="2400" dirty="0" err="1"/>
              <a:t>vòng</a:t>
            </a:r>
            <a:r>
              <a:rPr lang="en-US" sz="2400" dirty="0"/>
              <a:t> </a:t>
            </a:r>
            <a:r>
              <a:rPr lang="en-US" sz="2400" dirty="0" err="1"/>
              <a:t>cung</a:t>
            </a:r>
            <a:r>
              <a:rPr lang="en-US" sz="2400" dirty="0"/>
              <a:t>.</a:t>
            </a:r>
          </a:p>
        </p:txBody>
      </p:sp>
    </p:spTree>
  </p:cSld>
  <p:clrMapOvr>
    <a:masterClrMapping/>
  </p:clrMapOvr>
  <p:transition spd="med" advClick="0" advTm="1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descr="100+ hình nền đẹp làm giáo án điện tử - hinhanhsieudep.n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87" name="Picture 3" descr="C:\Users\MrQuynh\Desktop\tải xuống (2).jpg"/>
          <p:cNvPicPr>
            <a:picLocks noChangeAspect="1" noChangeArrowheads="1"/>
          </p:cNvPicPr>
          <p:nvPr/>
        </p:nvPicPr>
        <p:blipFill>
          <a:blip r:embed="rId2"/>
          <a:srcRect/>
          <a:stretch>
            <a:fillRect/>
          </a:stretch>
        </p:blipFill>
        <p:spPr bwMode="auto">
          <a:xfrm>
            <a:off x="-5048" y="0"/>
            <a:ext cx="9149048" cy="6858000"/>
          </a:xfrm>
          <a:prstGeom prst="rect">
            <a:avLst/>
          </a:prstGeom>
          <a:noFill/>
        </p:spPr>
      </p:pic>
      <p:sp>
        <p:nvSpPr>
          <p:cNvPr id="6" name="Rectangle 5"/>
          <p:cNvSpPr/>
          <p:nvPr/>
        </p:nvSpPr>
        <p:spPr>
          <a:xfrm>
            <a:off x="381000" y="304800"/>
            <a:ext cx="7239000" cy="461665"/>
          </a:xfrm>
          <a:prstGeom prst="rect">
            <a:avLst/>
          </a:prstGeom>
        </p:spPr>
        <p:txBody>
          <a:bodyPr wrap="square">
            <a:spAutoFit/>
          </a:bodyPr>
          <a:lstStyle/>
          <a:p>
            <a:r>
              <a:rPr lang="en-US" sz="2400" b="1" dirty="0">
                <a:solidFill>
                  <a:srgbClr val="002060"/>
                </a:solidFill>
                <a:latin typeface="Times New Roman" pitchFamily="18" charset="0"/>
                <a:cs typeface="Times New Roman" pitchFamily="18" charset="0"/>
              </a:rPr>
              <a:t>III. PHƯƠNG PHÁP – HÌNH THỨC TỔ CHỨC:</a:t>
            </a:r>
          </a:p>
        </p:txBody>
      </p:sp>
      <p:sp>
        <p:nvSpPr>
          <p:cNvPr id="7" name="Rectangle 6"/>
          <p:cNvSpPr/>
          <p:nvPr/>
        </p:nvSpPr>
        <p:spPr>
          <a:xfrm>
            <a:off x="1951806" y="1828800"/>
            <a:ext cx="5397631" cy="584775"/>
          </a:xfrm>
          <a:prstGeom prst="rect">
            <a:avLst/>
          </a:prstGeom>
        </p:spPr>
        <p:txBody>
          <a:bodyPr wrap="none">
            <a:spAutoFit/>
          </a:bodyPr>
          <a:lstStyle/>
          <a:p>
            <a:pPr algn="ctr"/>
            <a:r>
              <a:rPr lang="en-US" sz="32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Hoạt</a:t>
            </a:r>
            <a:r>
              <a:rPr lang="en-US"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32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động</a:t>
            </a:r>
            <a:r>
              <a:rPr lang="en-US"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1: </a:t>
            </a:r>
            <a:r>
              <a:rPr lang="en-US" sz="32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Ổn</a:t>
            </a:r>
            <a:r>
              <a:rPr lang="en-US"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32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định</a:t>
            </a:r>
            <a:r>
              <a:rPr lang="en-US"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32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tổ</a:t>
            </a:r>
            <a:r>
              <a:rPr lang="en-US"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32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chức</a:t>
            </a:r>
            <a:endParaRPr lang="en-US" sz="32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Rectangle 7"/>
          <p:cNvSpPr/>
          <p:nvPr/>
        </p:nvSpPr>
        <p:spPr>
          <a:xfrm>
            <a:off x="1181920" y="3124200"/>
            <a:ext cx="6814686" cy="646331"/>
          </a:xfrm>
          <a:prstGeom prst="rect">
            <a:avLst/>
          </a:prstGeom>
          <a:noFill/>
        </p:spPr>
        <p:txBody>
          <a:bodyPr wrap="none" lIns="91440" tIns="45720" rIns="91440" bIns="45720">
            <a:spAutoFit/>
          </a:bodyPr>
          <a:lstStyle/>
          <a:p>
            <a:pPr algn="ctr"/>
            <a:r>
              <a:rPr lang="en-US" sz="36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Cô</a:t>
            </a:r>
            <a:r>
              <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 </a:t>
            </a:r>
            <a:r>
              <a:rPr lang="en-US" sz="36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và</a:t>
            </a:r>
            <a:r>
              <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 </a:t>
            </a:r>
            <a:r>
              <a:rPr lang="en-US" sz="36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trẻ</a:t>
            </a:r>
            <a:r>
              <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 </a:t>
            </a:r>
            <a:r>
              <a:rPr lang="en-US" sz="3600" b="1" cap="none" spc="0"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hát</a:t>
            </a:r>
            <a:r>
              <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buổi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sáng</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1000"/>
                                        <p:tgtEl>
                                          <p:spTgt spid="7"/>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MrQuynh\Desktop\tải xuống (3).jpg"/>
          <p:cNvPicPr>
            <a:picLocks noChangeAspect="1" noChangeArrowheads="1"/>
          </p:cNvPicPr>
          <p:nvPr/>
        </p:nvPicPr>
        <p:blipFill>
          <a:blip r:embed="rId2"/>
          <a:srcRect/>
          <a:stretch>
            <a:fillRect/>
          </a:stretch>
        </p:blipFill>
        <p:spPr bwMode="auto">
          <a:xfrm>
            <a:off x="-23567" y="0"/>
            <a:ext cx="9191133" cy="6857999"/>
          </a:xfrm>
          <a:prstGeom prst="rect">
            <a:avLst/>
          </a:prstGeom>
          <a:noFill/>
        </p:spPr>
      </p:pic>
      <p:sp>
        <p:nvSpPr>
          <p:cNvPr id="5" name="Rectangle 4"/>
          <p:cNvSpPr/>
          <p:nvPr/>
        </p:nvSpPr>
        <p:spPr>
          <a:xfrm>
            <a:off x="2438400" y="762000"/>
            <a:ext cx="4653966" cy="830997"/>
          </a:xfrm>
          <a:prstGeom prst="rect">
            <a:avLst/>
          </a:prstGeom>
        </p:spPr>
        <p:txBody>
          <a:bodyPr wrap="none">
            <a:spAutoFit/>
          </a:bodyPr>
          <a:lstStyle/>
          <a:p>
            <a:r>
              <a:rPr 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HOẠT ĐỘNG 2:</a:t>
            </a:r>
            <a:endParaRPr lang="en-US" sz="4800" dirty="0">
              <a:latin typeface="Times New Roman" pitchFamily="18" charset="0"/>
              <a:cs typeface="Times New Roman" pitchFamily="18" charset="0"/>
            </a:endParaRPr>
          </a:p>
        </p:txBody>
      </p:sp>
      <p:sp>
        <p:nvSpPr>
          <p:cNvPr id="6" name="Rectangle 5"/>
          <p:cNvSpPr/>
          <p:nvPr/>
        </p:nvSpPr>
        <p:spPr>
          <a:xfrm>
            <a:off x="0" y="2209800"/>
            <a:ext cx="9040808" cy="646331"/>
          </a:xfrm>
          <a:prstGeom prst="rect">
            <a:avLst/>
          </a:prstGeom>
        </p:spPr>
        <p:txBody>
          <a:bodyPr wrap="none">
            <a:spAutoFit/>
          </a:bodyPr>
          <a:lstStyle/>
          <a:p>
            <a:pPr algn="ctr"/>
            <a:r>
              <a:rPr lang="en-US"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PHƯƠNG PHÁP – HÌNH THỨC TỔ CHỨC</a:t>
            </a:r>
            <a:endParaRPr lang="en-US" sz="36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ải ngay bộ hình nền Powerpoint đẹp, chuyên nghiệp - QuanTriMang.com"/>
          <p:cNvPicPr>
            <a:picLocks noChangeAspect="1" noChangeArrowheads="1"/>
          </p:cNvPicPr>
          <p:nvPr/>
        </p:nvPicPr>
        <p:blipFill>
          <a:blip r:embed="rId2"/>
          <a:srcRect/>
          <a:stretch>
            <a:fillRect/>
          </a:stretch>
        </p:blipFill>
        <p:spPr bwMode="auto">
          <a:xfrm>
            <a:off x="26235" y="-44078"/>
            <a:ext cx="9193339" cy="6902078"/>
          </a:xfrm>
          <a:prstGeom prst="rect">
            <a:avLst/>
          </a:prstGeom>
          <a:noFill/>
        </p:spPr>
      </p:pic>
      <p:sp>
        <p:nvSpPr>
          <p:cNvPr id="5" name="TextBox 4"/>
          <p:cNvSpPr txBox="1"/>
          <p:nvPr/>
        </p:nvSpPr>
        <p:spPr>
          <a:xfrm>
            <a:off x="445446" y="228600"/>
            <a:ext cx="6720109" cy="461665"/>
          </a:xfrm>
          <a:prstGeom prst="rect">
            <a:avLst/>
          </a:prstGeom>
          <a:noFill/>
        </p:spPr>
        <p:txBody>
          <a:bodyPr wrap="none" rtlCol="0">
            <a:spAutoFit/>
          </a:bodyPr>
          <a:lstStyle/>
          <a:p>
            <a:r>
              <a:rPr lang="en-US" sz="2400" b="1" dirty="0">
                <a:solidFill>
                  <a:srgbClr val="FF0000"/>
                </a:solidFill>
                <a:latin typeface="Times New Roman" pitchFamily="18" charset="0"/>
                <a:cs typeface="Times New Roman" pitchFamily="18" charset="0"/>
              </a:rPr>
              <a:t>a. </a:t>
            </a:r>
            <a:r>
              <a:rPr lang="en-US" sz="2400" b="1" dirty="0" err="1">
                <a:solidFill>
                  <a:srgbClr val="FF0000"/>
                </a:solidFill>
                <a:latin typeface="Times New Roman" pitchFamily="18" charset="0"/>
                <a:cs typeface="Times New Roman" pitchFamily="18" charset="0"/>
              </a:rPr>
              <a:t>Cô</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trẻ</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xem</a:t>
            </a:r>
            <a:r>
              <a:rPr lang="en-US" sz="2400" b="1" dirty="0">
                <a:solidFill>
                  <a:srgbClr val="FF0000"/>
                </a:solidFill>
                <a:latin typeface="Times New Roman" pitchFamily="18" charset="0"/>
                <a:cs typeface="Times New Roman" pitchFamily="18" charset="0"/>
              </a:rPr>
              <a:t> video </a:t>
            </a:r>
            <a:r>
              <a:rPr lang="en-US" sz="2400" b="1" dirty="0" err="1">
                <a:solidFill>
                  <a:srgbClr val="FF0000"/>
                </a:solidFill>
                <a:latin typeface="Times New Roman" pitchFamily="18" charset="0"/>
                <a:cs typeface="Times New Roman" pitchFamily="18" charset="0"/>
              </a:rPr>
              <a:t>hướng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dẫn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chào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hỏi</a:t>
            </a:r>
            <a:r>
              <a:rPr lang="en-US" sz="2400" b="1" dirty="0">
                <a:solidFill>
                  <a:srgbClr val="FF0000"/>
                </a:solidFill>
                <a:latin typeface="Times New Roman" pitchFamily="18" charset="0"/>
                <a:cs typeface="Times New Roman" pitchFamily="18" charset="0"/>
              </a:rPr>
              <a:t>:</a:t>
            </a:r>
          </a:p>
        </p:txBody>
      </p:sp>
      <p:pic>
        <p:nvPicPr>
          <p:cNvPr id="6" name="Picture 5" descr="Dạy trẻ kĩ năng chào hỏi lễ phép">
            <a:extLst>
              <a:ext uri="{FF2B5EF4-FFF2-40B4-BE49-F238E27FC236}">
                <a16:creationId xmlns:a16="http://schemas.microsoft.com/office/drawing/2014/main" id="{45C17DD8-3F63-4FA1-BFBF-27DB50204DC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35" y="690265"/>
            <a:ext cx="9117765" cy="6167735"/>
          </a:xfrm>
          <a:prstGeom prst="rect">
            <a:avLst/>
          </a:prstGeom>
          <a:noFill/>
          <a:ln>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C:\Users\MrQuynh\Desktop\images (1).jpg"/>
          <p:cNvPicPr>
            <a:picLocks noChangeAspect="1" noChangeArrowheads="1"/>
          </p:cNvPicPr>
          <p:nvPr/>
        </p:nvPicPr>
        <p:blipFill>
          <a:blip r:embed="rId2"/>
          <a:srcRect/>
          <a:stretch>
            <a:fillRect/>
          </a:stretch>
        </p:blipFill>
        <p:spPr bwMode="auto">
          <a:xfrm>
            <a:off x="0" y="13422"/>
            <a:ext cx="9114636" cy="6858000"/>
          </a:xfrm>
          <a:prstGeom prst="rect">
            <a:avLst/>
          </a:prstGeom>
          <a:noFill/>
        </p:spPr>
      </p:pic>
      <p:sp>
        <p:nvSpPr>
          <p:cNvPr id="8" name="Rectangle 7"/>
          <p:cNvSpPr/>
          <p:nvPr/>
        </p:nvSpPr>
        <p:spPr>
          <a:xfrm>
            <a:off x="544643" y="315215"/>
            <a:ext cx="7086600" cy="892552"/>
          </a:xfrm>
          <a:prstGeom prst="rect">
            <a:avLst/>
          </a:prstGeom>
        </p:spPr>
        <p:txBody>
          <a:bodyPr wrap="square">
            <a:spAutoFit/>
          </a:bodyPr>
          <a:lstStyle/>
          <a:p>
            <a:pPr marL="514350" indent="-514350"/>
            <a:r>
              <a:rPr lang="en-US" sz="2800" b="1" dirty="0">
                <a:solidFill>
                  <a:srgbClr val="FF0000"/>
                </a:solidFill>
                <a:latin typeface="Times New Roman" pitchFamily="18" charset="0"/>
                <a:cs typeface="Times New Roman" pitchFamily="18" charset="0"/>
              </a:rPr>
              <a:t>b .</a:t>
            </a:r>
            <a:r>
              <a:rPr lang="en-US" sz="2800" b="1" dirty="0" err="1">
                <a:solidFill>
                  <a:srgbClr val="FF0000"/>
                </a:solidFill>
                <a:latin typeface="Times New Roman" pitchFamily="18" charset="0"/>
                <a:cs typeface="Times New Roman" pitchFamily="18" charset="0"/>
              </a:rPr>
              <a:t>Cô</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hướng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dẫn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hỏi</a:t>
            </a:r>
            <a:r>
              <a:rPr lang="en-US" sz="2800" b="1" dirty="0">
                <a:solidFill>
                  <a:srgbClr val="FF0000"/>
                </a:solidFill>
                <a:latin typeface="Times New Roman" pitchFamily="18" charset="0"/>
                <a:cs typeface="Times New Roman" pitchFamily="18" charset="0"/>
              </a:rPr>
              <a:t>:</a:t>
            </a:r>
          </a:p>
          <a:p>
            <a:pPr marL="514350" indent="-514350"/>
            <a:endParaRPr lang="en-US" sz="2400" b="1" dirty="0">
              <a:latin typeface="Times New Roman" pitchFamily="18" charset="0"/>
              <a:cs typeface="Times New Roman" pitchFamily="18" charset="0"/>
            </a:endParaRPr>
          </a:p>
        </p:txBody>
      </p:sp>
      <p:pic>
        <p:nvPicPr>
          <p:cNvPr id="9" name="Picture 8" descr="Dạy trẻ kĩ năng chào hỏi lễ phép">
            <a:extLst>
              <a:ext uri="{FF2B5EF4-FFF2-40B4-BE49-F238E27FC236}">
                <a16:creationId xmlns:a16="http://schemas.microsoft.com/office/drawing/2014/main" id="{0809BCA0-5967-4AB8-89CC-0867D1E7A19B}"/>
              </a:ext>
            </a:extLst>
          </p:cNvPr>
          <p:cNvPicPr/>
          <p:nvPr/>
        </p:nvPicPr>
        <p:blipFill rotWithShape="1">
          <a:blip r:embed="rId3" cstate="print">
            <a:extLst>
              <a:ext uri="{28A0092B-C50C-407E-A947-70E740481C1C}">
                <a14:useLocalDpi xmlns:a14="http://schemas.microsoft.com/office/drawing/2010/main" val="0"/>
              </a:ext>
            </a:extLst>
          </a:blip>
          <a:srcRect l="34226" t="7936"/>
          <a:stretch/>
        </p:blipFill>
        <p:spPr bwMode="auto">
          <a:xfrm>
            <a:off x="29364" y="838200"/>
            <a:ext cx="9085271" cy="6033222"/>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13B1DD91-4161-40BC-AABB-591B4E653592}"/>
              </a:ext>
            </a:extLst>
          </p:cNvPr>
          <p:cNvSpPr txBox="1"/>
          <p:nvPr/>
        </p:nvSpPr>
        <p:spPr>
          <a:xfrm>
            <a:off x="685800" y="1524000"/>
            <a:ext cx="7315200" cy="923330"/>
          </a:xfrm>
          <a:prstGeom prst="rect">
            <a:avLst/>
          </a:prstGeom>
          <a:noFill/>
        </p:spPr>
        <p:txBody>
          <a:bodyPr wrap="square" rtlCol="0">
            <a:spAutoFit/>
          </a:bodyPr>
          <a:lstStyle/>
          <a:p>
            <a:r>
              <a:rPr lang="vi-VN" b="0" i="0">
                <a:solidFill>
                  <a:srgbClr val="000000"/>
                </a:solidFill>
                <a:effectLst/>
                <a:latin typeface="Times New Roman" panose="02020603050405020304" pitchFamily="18" charset="0"/>
              </a:rPr>
              <a:t> Cô làm mẫu: Phân tích khi chào các con đứng đẹp, khoanh tay trước kích, đầu hơi thở, cười tươi, rồi nói lời chào “con chào cô ạ”, khi nói giọng nói phải rõ ràng.</a:t>
            </a:r>
            <a:endParaRPr lang="en-US"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ình nền đẹp 177 - Hình nền - Phạm Thu Thảnh - Website trường mầm non Gia  Thượng"/>
          <p:cNvPicPr>
            <a:picLocks noChangeAspect="1" noChangeArrowheads="1"/>
          </p:cNvPicPr>
          <p:nvPr/>
        </p:nvPicPr>
        <p:blipFill>
          <a:blip r:embed="rId2"/>
          <a:srcRect/>
          <a:stretch>
            <a:fillRect/>
          </a:stretch>
        </p:blipFill>
        <p:spPr bwMode="auto">
          <a:xfrm>
            <a:off x="0" y="0"/>
            <a:ext cx="9144000" cy="6838950"/>
          </a:xfrm>
          <a:prstGeom prst="rect">
            <a:avLst/>
          </a:prstGeom>
          <a:noFill/>
        </p:spPr>
      </p:pic>
      <p:sp>
        <p:nvSpPr>
          <p:cNvPr id="5" name="TextBox 4"/>
          <p:cNvSpPr txBox="1"/>
          <p:nvPr/>
        </p:nvSpPr>
        <p:spPr>
          <a:xfrm>
            <a:off x="1295400" y="990600"/>
            <a:ext cx="2961645" cy="584775"/>
          </a:xfrm>
          <a:prstGeom prst="rect">
            <a:avLst/>
          </a:prstGeom>
          <a:noFill/>
        </p:spPr>
        <p:txBody>
          <a:bodyPr wrap="none" rtlCol="0">
            <a:spAutoFit/>
          </a:bodyPr>
          <a:lstStyle/>
          <a:p>
            <a:r>
              <a:rPr lang="en-US" sz="3200" dirty="0">
                <a:latin typeface="Times New Roman" pitchFamily="18" charset="0"/>
                <a:cs typeface="Times New Roman" pitchFamily="18" charset="0"/>
              </a:rPr>
              <a:t>c. </a:t>
            </a:r>
            <a:r>
              <a:rPr lang="en-US" sz="3200" dirty="0" err="1">
                <a:latin typeface="Times New Roman" pitchFamily="18" charset="0"/>
                <a:cs typeface="Times New Roman" pitchFamily="18" charset="0"/>
              </a:rPr>
              <a:t>Trẻ</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a:t>
            </a:r>
          </a:p>
        </p:txBody>
      </p:sp>
      <p:sp>
        <p:nvSpPr>
          <p:cNvPr id="7" name="Rectangle 6"/>
          <p:cNvSpPr/>
          <p:nvPr/>
        </p:nvSpPr>
        <p:spPr>
          <a:xfrm>
            <a:off x="533400" y="2209800"/>
            <a:ext cx="7010400" cy="954107"/>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 Cho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khuyến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trẻ</a:t>
            </a:r>
            <a:r>
              <a:rPr lang="en-US" sz="2800" dirty="0">
                <a:latin typeface="Times New Roman" panose="02020603050405020304" pitchFamily="18" charset="0"/>
                <a:cs typeface="Times New Roman" panose="02020603050405020304" pitchFamily="18" charset="0"/>
              </a:rPr>
              <a:t>).</a:t>
            </a: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iáo dục trẻ kỹ năng chào hỏi">
            <a:extLst>
              <a:ext uri="{FF2B5EF4-FFF2-40B4-BE49-F238E27FC236}">
                <a16:creationId xmlns:a16="http://schemas.microsoft.com/office/drawing/2014/main" id="{FB55E6B2-4300-42DC-90A2-CE71361E74F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p:spPr>
      </p:pic>
      <p:sp>
        <p:nvSpPr>
          <p:cNvPr id="2" name="TextBox 1">
            <a:extLst>
              <a:ext uri="{FF2B5EF4-FFF2-40B4-BE49-F238E27FC236}">
                <a16:creationId xmlns:a16="http://schemas.microsoft.com/office/drawing/2014/main" id="{AE6C4C29-FBD7-4629-92AE-A3EBCC62C172}"/>
              </a:ext>
            </a:extLst>
          </p:cNvPr>
          <p:cNvSpPr txBox="1"/>
          <p:nvPr/>
        </p:nvSpPr>
        <p:spPr>
          <a:xfrm>
            <a:off x="1219200" y="152400"/>
            <a:ext cx="4953000" cy="830997"/>
          </a:xfrm>
          <a:prstGeom prst="rect">
            <a:avLst/>
          </a:prstGeom>
          <a:noFill/>
        </p:spPr>
        <p:txBody>
          <a:bodyPr wrap="square" rtlCol="0">
            <a:spAutoFit/>
          </a:bodyPr>
          <a:lstStyle/>
          <a:p>
            <a:pPr algn="l"/>
            <a:r>
              <a:rPr lang="en-US" sz="2400" b="0" i="0" dirty="0">
                <a:solidFill>
                  <a:srgbClr val="000000"/>
                </a:solidFill>
                <a:effectLst/>
                <a:latin typeface="Times New Roman" panose="02020603050405020304" pitchFamily="18" charset="0"/>
              </a:rPr>
              <a:t>* Khi </a:t>
            </a:r>
            <a:r>
              <a:rPr lang="en-US" sz="2400" b="0" i="0" dirty="0" err="1">
                <a:solidFill>
                  <a:srgbClr val="000000"/>
                </a:solidFill>
                <a:effectLst/>
                <a:latin typeface="Times New Roman" panose="02020603050405020304" pitchFamily="18" charset="0"/>
              </a:rPr>
              <a:t>đến</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lớp</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chào</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cô</a:t>
            </a:r>
            <a:r>
              <a:rPr lang="en-US" sz="2400" b="0" i="0" dirty="0">
                <a:solidFill>
                  <a:srgbClr val="000000"/>
                </a:solidFill>
                <a:effectLst/>
                <a:latin typeface="Times New Roman" panose="02020603050405020304" pitchFamily="18" charset="0"/>
              </a:rPr>
              <a:t> </a:t>
            </a:r>
            <a:r>
              <a:rPr lang="en-US" sz="2400" b="0" i="0" dirty="0" err="1">
                <a:solidFill>
                  <a:srgbClr val="000000"/>
                </a:solidFill>
                <a:effectLst/>
                <a:latin typeface="Times New Roman" panose="02020603050405020304" pitchFamily="18" charset="0"/>
              </a:rPr>
              <a:t>giáo</a:t>
            </a:r>
            <a:r>
              <a:rPr lang="en-US" sz="2400" b="0" i="0" dirty="0">
                <a:solidFill>
                  <a:srgbClr val="000000"/>
                </a:solidFill>
                <a:effectLst/>
                <a:latin typeface="Times New Roman" panose="02020603050405020304" pitchFamily="18" charset="0"/>
              </a:rPr>
              <a:t>.</a:t>
            </a:r>
          </a:p>
          <a:p>
            <a:endParaRPr lang="en-US" sz="2400" dirty="0"/>
          </a:p>
        </p:txBody>
      </p:sp>
    </p:spTree>
    <p:extLst>
      <p:ext uri="{BB962C8B-B14F-4D97-AF65-F5344CB8AC3E}">
        <p14:creationId xmlns:p14="http://schemas.microsoft.com/office/powerpoint/2010/main" val="1575349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1581</TotalTime>
  <Words>527</Words>
  <Application>Microsoft Office PowerPoint</Application>
  <PresentationFormat>On-screen Show (4:3)</PresentationFormat>
  <Paragraphs>49</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MrQuynh</dc:creator>
  <cp:lastModifiedBy>bui</cp:lastModifiedBy>
  <cp:revision>42</cp:revision>
  <dcterms:created xsi:type="dcterms:W3CDTF">2021-09-01T15:09:12Z</dcterms:created>
  <dcterms:modified xsi:type="dcterms:W3CDTF">2025-09-19T13:54:12Z</dcterms:modified>
</cp:coreProperties>
</file>