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68" r:id="rId6"/>
    <p:sldId id="271" r:id="rId7"/>
    <p:sldId id="274" r:id="rId8"/>
    <p:sldId id="275" r:id="rId9"/>
    <p:sldId id="276" r:id="rId10"/>
    <p:sldId id="277" r:id="rId11"/>
    <p:sldId id="278" r:id="rId12"/>
    <p:sldId id="270"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9D59-4F67-4FFC-AB97-C890AF275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269E7F-AE7D-4324-A8C0-667996BB3D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26132-4BB7-4092-AD32-0F3D2D6AF03F}"/>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5" name="Footer Placeholder 4">
            <a:extLst>
              <a:ext uri="{FF2B5EF4-FFF2-40B4-BE49-F238E27FC236}">
                <a16:creationId xmlns:a16="http://schemas.microsoft.com/office/drawing/2014/main" id="{5865D774-21F0-4063-9032-BF73B81E5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D1C4E-51C1-44F3-B275-6EA33076B2AE}"/>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229013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C4C7-FB69-4184-97F4-1919ECACD0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0E461C-38D7-4997-B878-4EDDEF9EC0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B9EAC-1B37-4602-9259-ED7F94DA919F}"/>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5" name="Footer Placeholder 4">
            <a:extLst>
              <a:ext uri="{FF2B5EF4-FFF2-40B4-BE49-F238E27FC236}">
                <a16:creationId xmlns:a16="http://schemas.microsoft.com/office/drawing/2014/main" id="{7CBBE747-4D95-474B-A47B-E9414E11E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D1430-4836-48D9-B2D5-A0C446113F6A}"/>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40329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50411E-6A55-41F8-9D03-39A5639E02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8943C9-AC51-4CE2-A139-DF0C90E567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6BA6F-3D91-474A-9ED7-1B50EB68BD83}"/>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5" name="Footer Placeholder 4">
            <a:extLst>
              <a:ext uri="{FF2B5EF4-FFF2-40B4-BE49-F238E27FC236}">
                <a16:creationId xmlns:a16="http://schemas.microsoft.com/office/drawing/2014/main" id="{4E2DF67B-CB0A-4718-982E-8BB54F450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24271-6483-4839-B130-3FB44B311052}"/>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7970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2A80-1FE1-4487-976F-5AE8B649E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58DFB-16DB-432B-8EE2-85E016FBA7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4BDA4-809B-405A-8B7B-02F3615AB01E}"/>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5" name="Footer Placeholder 4">
            <a:extLst>
              <a:ext uri="{FF2B5EF4-FFF2-40B4-BE49-F238E27FC236}">
                <a16:creationId xmlns:a16="http://schemas.microsoft.com/office/drawing/2014/main" id="{3094D158-D826-41E1-8745-3EFC8C389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87AE7-2CCD-4F76-A15E-6D41EAB0EB7B}"/>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143181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B360-C9BF-4CDD-BE75-8282736F1A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3A9CB-03F3-43EE-AE57-1B28A0178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50C0D-58EC-4B86-B849-74F6D9F9990D}"/>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5" name="Footer Placeholder 4">
            <a:extLst>
              <a:ext uri="{FF2B5EF4-FFF2-40B4-BE49-F238E27FC236}">
                <a16:creationId xmlns:a16="http://schemas.microsoft.com/office/drawing/2014/main" id="{91D77063-8745-47F2-A97A-0CFB93BD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3A7BA-4A3A-40A2-8C63-C047F09DAD64}"/>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370807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30C4-A397-4AE2-AEE6-808D49AA82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65E95-72A4-454A-AF6D-27C3B14ED2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70FBAA-38FC-4CC9-A059-64C28B3F25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02BF7-336D-4BA6-BB5B-190506AAD725}"/>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6" name="Footer Placeholder 5">
            <a:extLst>
              <a:ext uri="{FF2B5EF4-FFF2-40B4-BE49-F238E27FC236}">
                <a16:creationId xmlns:a16="http://schemas.microsoft.com/office/drawing/2014/main" id="{88E2977C-8426-45E4-A1B8-1A0C788BE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C5564-1787-4EF7-880A-BA1C212289FE}"/>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212931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2177-4425-4828-9215-4F73C7BB7B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6BE950-BB38-47AE-ADD3-8032EA647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BA7CE1-8285-4507-8350-13FE85BADA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1494BE-E7EB-4E24-8758-EDCDBBBEAA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86C824-FA41-4897-8FC8-6F4452C81D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5A7F9F-7400-4F17-8CD2-A3525709C603}"/>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8" name="Footer Placeholder 7">
            <a:extLst>
              <a:ext uri="{FF2B5EF4-FFF2-40B4-BE49-F238E27FC236}">
                <a16:creationId xmlns:a16="http://schemas.microsoft.com/office/drawing/2014/main" id="{71D1B4E4-83DB-4648-BF99-492FE9F163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AC031D-CE41-40C2-B7BD-B5CC2D39A895}"/>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266904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4F2B-ED63-44A0-8CF8-E189399EC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1309F9-12E8-4E18-856B-A3559A9CFC1F}"/>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4" name="Footer Placeholder 3">
            <a:extLst>
              <a:ext uri="{FF2B5EF4-FFF2-40B4-BE49-F238E27FC236}">
                <a16:creationId xmlns:a16="http://schemas.microsoft.com/office/drawing/2014/main" id="{831A2BFC-57CC-4953-8B73-4BDBE4A481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D06C53-DBAA-4C05-AA6E-58F9E6F28C87}"/>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98955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28F18-0833-4A3D-9ABF-6A1C83FDBF61}"/>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3" name="Footer Placeholder 2">
            <a:extLst>
              <a:ext uri="{FF2B5EF4-FFF2-40B4-BE49-F238E27FC236}">
                <a16:creationId xmlns:a16="http://schemas.microsoft.com/office/drawing/2014/main" id="{AC020968-61F9-44A0-8A58-72A0DC2137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633247-1370-4FB7-932D-95CDCFBE7268}"/>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307535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C45F-EE1D-4662-BAC9-627BE7165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B1B9B4-0A0F-4E12-A2B1-15874E1DA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E10200-AEEF-4E72-B163-E7119EFFF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A28FAD-ACC4-4FC1-87DC-4A6EC759EAEF}"/>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6" name="Footer Placeholder 5">
            <a:extLst>
              <a:ext uri="{FF2B5EF4-FFF2-40B4-BE49-F238E27FC236}">
                <a16:creationId xmlns:a16="http://schemas.microsoft.com/office/drawing/2014/main" id="{7DEF0D1E-69AA-42C2-B273-9352C9BDF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2FDB1-D958-4EB9-9F18-D8C0B0D3224F}"/>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375276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7314-D385-41E5-B842-AFF9A1B1D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A46119-7D8D-4C3B-914A-FB426E3F64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1EAEF3-0650-4890-A110-187918910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CA0DEC-889A-4D2C-AA47-6C50E1F93D49}"/>
              </a:ext>
            </a:extLst>
          </p:cNvPr>
          <p:cNvSpPr>
            <a:spLocks noGrp="1"/>
          </p:cNvSpPr>
          <p:nvPr>
            <p:ph type="dt" sz="half" idx="10"/>
          </p:nvPr>
        </p:nvSpPr>
        <p:spPr/>
        <p:txBody>
          <a:bodyPr/>
          <a:lstStyle/>
          <a:p>
            <a:fld id="{09BD7496-E2AF-47F3-AAA2-0D4CC1D4B525}" type="datetimeFigureOut">
              <a:rPr lang="en-US" smtClean="0"/>
              <a:t>22/4/2025</a:t>
            </a:fld>
            <a:endParaRPr lang="en-US"/>
          </a:p>
        </p:txBody>
      </p:sp>
      <p:sp>
        <p:nvSpPr>
          <p:cNvPr id="6" name="Footer Placeholder 5">
            <a:extLst>
              <a:ext uri="{FF2B5EF4-FFF2-40B4-BE49-F238E27FC236}">
                <a16:creationId xmlns:a16="http://schemas.microsoft.com/office/drawing/2014/main" id="{EB32846C-2049-4444-89F2-0390DAE5C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21220-3B34-442A-A761-20F409F1EB12}"/>
              </a:ext>
            </a:extLst>
          </p:cNvPr>
          <p:cNvSpPr>
            <a:spLocks noGrp="1"/>
          </p:cNvSpPr>
          <p:nvPr>
            <p:ph type="sldNum" sz="quarter" idx="12"/>
          </p:nvPr>
        </p:nvSpPr>
        <p:spPr/>
        <p:txBody>
          <a:bodyPr/>
          <a:lstStyle/>
          <a:p>
            <a:fld id="{470C6FDF-BC26-4C17-B339-8AAC99C064D0}" type="slidenum">
              <a:rPr lang="en-US" smtClean="0"/>
              <a:t>‹#›</a:t>
            </a:fld>
            <a:endParaRPr lang="en-US"/>
          </a:p>
        </p:txBody>
      </p:sp>
    </p:spTree>
    <p:extLst>
      <p:ext uri="{BB962C8B-B14F-4D97-AF65-F5344CB8AC3E}">
        <p14:creationId xmlns:p14="http://schemas.microsoft.com/office/powerpoint/2010/main" val="25447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E402D-3ACB-4ED9-A764-FE44E7DE2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74707-8DA1-4C77-869F-74276EA2E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73166-2727-477D-A274-031C6177B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D7496-E2AF-47F3-AAA2-0D4CC1D4B525}" type="datetimeFigureOut">
              <a:rPr lang="en-US" smtClean="0"/>
              <a:t>22/4/2025</a:t>
            </a:fld>
            <a:endParaRPr lang="en-US"/>
          </a:p>
        </p:txBody>
      </p:sp>
      <p:sp>
        <p:nvSpPr>
          <p:cNvPr id="5" name="Footer Placeholder 4">
            <a:extLst>
              <a:ext uri="{FF2B5EF4-FFF2-40B4-BE49-F238E27FC236}">
                <a16:creationId xmlns:a16="http://schemas.microsoft.com/office/drawing/2014/main" id="{67868AA7-0736-46DD-94B8-196D29D4C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0CAC33-3EEE-4FF3-8146-6D30AAC07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C6FDF-BC26-4C17-B339-8AAC99C064D0}" type="slidenum">
              <a:rPr lang="en-US" smtClean="0"/>
              <a:t>‹#›</a:t>
            </a:fld>
            <a:endParaRPr lang="en-US"/>
          </a:p>
        </p:txBody>
      </p:sp>
    </p:spTree>
    <p:extLst>
      <p:ext uri="{BB962C8B-B14F-4D97-AF65-F5344CB8AC3E}">
        <p14:creationId xmlns:p14="http://schemas.microsoft.com/office/powerpoint/2010/main" val="157340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0.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5CE183-53BC-487D-AA1A-0DB914703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2B3A3F9C-FA06-4BB0-A68E-15B36CF39B7A}"/>
              </a:ext>
            </a:extLst>
          </p:cNvPr>
          <p:cNvSpPr txBox="1"/>
          <p:nvPr/>
        </p:nvSpPr>
        <p:spPr>
          <a:xfrm>
            <a:off x="3929266" y="215443"/>
            <a:ext cx="4333460" cy="646331"/>
          </a:xfrm>
          <a:prstGeom prst="rect">
            <a:avLst/>
          </a:prstGeom>
          <a:noFill/>
        </p:spPr>
        <p:txBody>
          <a:bodyPr wrap="square" rtlCol="0">
            <a:spAutoFit/>
          </a:bodyPr>
          <a:lstStyle/>
          <a:p>
            <a:pPr algn="ctr"/>
            <a:r>
              <a:rPr lang="en-US" b="1" dirty="0"/>
              <a:t>UBND QUẬN LONG BIÊN</a:t>
            </a:r>
          </a:p>
          <a:p>
            <a:pPr algn="ctr"/>
            <a:r>
              <a:rPr lang="en-US" b="1" dirty="0"/>
              <a:t>TRƯỜNG MẦM NON ÁNH SAO</a:t>
            </a:r>
          </a:p>
        </p:txBody>
      </p:sp>
      <p:sp>
        <p:nvSpPr>
          <p:cNvPr id="7" name="Rectangle 6">
            <a:extLst>
              <a:ext uri="{FF2B5EF4-FFF2-40B4-BE49-F238E27FC236}">
                <a16:creationId xmlns:a16="http://schemas.microsoft.com/office/drawing/2014/main" id="{A583AF8C-A450-43C8-A267-AD6A92E7A3F6}"/>
              </a:ext>
            </a:extLst>
          </p:cNvPr>
          <p:cNvSpPr/>
          <p:nvPr/>
        </p:nvSpPr>
        <p:spPr>
          <a:xfrm>
            <a:off x="1722042" y="1824526"/>
            <a:ext cx="8747909" cy="2035361"/>
          </a:xfrm>
          <a:prstGeom prst="rect">
            <a:avLst/>
          </a:prstGeom>
          <a:noFill/>
        </p:spPr>
        <p:txBody>
          <a:bodyPr wrap="none" lIns="91440" tIns="45720" rIns="91440" bIns="45720">
            <a:prstTxWarp prst="textArchUp">
              <a:avLst/>
            </a:prstTxWarp>
            <a:spAutoFit/>
          </a:bodyPr>
          <a:lstStyle/>
          <a:p>
            <a:pPr algn="ctr"/>
            <a:r>
              <a:rPr lang="en-US" sz="5400" b="1" cap="none" spc="0" dirty="0" err="1">
                <a:ln w="13462">
                  <a:solidFill>
                    <a:schemeClr val="bg1"/>
                  </a:solidFill>
                  <a:prstDash val="solid"/>
                </a:ln>
                <a:solidFill>
                  <a:srgbClr val="002060"/>
                </a:solidFill>
                <a:effectLst>
                  <a:outerShdw dist="38100" dir="2700000" algn="bl" rotWithShape="0">
                    <a:schemeClr val="accent5"/>
                  </a:outerShdw>
                </a:effectLst>
              </a:rPr>
              <a:t>Lĩnh</a:t>
            </a:r>
            <a:r>
              <a:rPr lang="en-US" sz="5400" b="1" cap="none" spc="0" dirty="0">
                <a:ln w="13462">
                  <a:solidFill>
                    <a:schemeClr val="bg1"/>
                  </a:solidFill>
                  <a:prstDash val="solid"/>
                </a:ln>
                <a:solidFill>
                  <a:srgbClr val="002060"/>
                </a:solidFill>
                <a:effectLst>
                  <a:outerShdw dist="38100" dir="2700000" algn="bl" rotWithShape="0">
                    <a:schemeClr val="accent5"/>
                  </a:outerShdw>
                </a:effectLst>
              </a:rPr>
              <a:t> </a:t>
            </a:r>
            <a:r>
              <a:rPr lang="en-US" sz="5400" b="1" cap="none" spc="0" dirty="0" err="1">
                <a:ln w="13462">
                  <a:solidFill>
                    <a:schemeClr val="bg1"/>
                  </a:solidFill>
                  <a:prstDash val="solid"/>
                </a:ln>
                <a:solidFill>
                  <a:srgbClr val="002060"/>
                </a:solidFill>
                <a:effectLst>
                  <a:outerShdw dist="38100" dir="2700000" algn="bl" rotWithShape="0">
                    <a:schemeClr val="accent5"/>
                  </a:outerShdw>
                </a:effectLst>
              </a:rPr>
              <a:t>vực</a:t>
            </a:r>
            <a:r>
              <a:rPr lang="en-US" sz="5400" b="1" cap="none" spc="0" dirty="0">
                <a:ln w="13462">
                  <a:solidFill>
                    <a:schemeClr val="bg1"/>
                  </a:solidFill>
                  <a:prstDash val="solid"/>
                </a:ln>
                <a:solidFill>
                  <a:srgbClr val="002060"/>
                </a:solidFill>
                <a:effectLst>
                  <a:outerShdw dist="38100" dir="2700000" algn="bl" rotWithShape="0">
                    <a:schemeClr val="accent5"/>
                  </a:outerShdw>
                </a:effectLst>
              </a:rPr>
              <a:t> </a:t>
            </a:r>
            <a:r>
              <a:rPr lang="en-US" sz="5400" b="1" cap="none" spc="0" dirty="0" err="1">
                <a:ln w="13462">
                  <a:solidFill>
                    <a:schemeClr val="bg1"/>
                  </a:solidFill>
                  <a:prstDash val="solid"/>
                </a:ln>
                <a:solidFill>
                  <a:srgbClr val="002060"/>
                </a:solidFill>
                <a:effectLst>
                  <a:outerShdw dist="38100" dir="2700000" algn="bl" rotWithShape="0">
                    <a:schemeClr val="accent5"/>
                  </a:outerShdw>
                </a:effectLst>
              </a:rPr>
              <a:t>phát</a:t>
            </a:r>
            <a:r>
              <a:rPr lang="en-US" sz="5400" b="1" cap="none" spc="0" dirty="0">
                <a:ln w="13462">
                  <a:solidFill>
                    <a:schemeClr val="bg1"/>
                  </a:solidFill>
                  <a:prstDash val="solid"/>
                </a:ln>
                <a:solidFill>
                  <a:srgbClr val="002060"/>
                </a:solidFill>
                <a:effectLst>
                  <a:outerShdw dist="38100" dir="2700000" algn="bl" rotWithShape="0">
                    <a:schemeClr val="accent5"/>
                  </a:outerShdw>
                </a:effectLst>
              </a:rPr>
              <a:t> </a:t>
            </a:r>
            <a:r>
              <a:rPr lang="en-US" sz="5400" b="1" cap="none" spc="0" dirty="0" err="1">
                <a:ln w="13462">
                  <a:solidFill>
                    <a:schemeClr val="bg1"/>
                  </a:solidFill>
                  <a:prstDash val="solid"/>
                </a:ln>
                <a:solidFill>
                  <a:srgbClr val="002060"/>
                </a:solidFill>
                <a:effectLst>
                  <a:outerShdw dist="38100" dir="2700000" algn="bl" rotWithShape="0">
                    <a:schemeClr val="accent5"/>
                  </a:outerShdw>
                </a:effectLst>
              </a:rPr>
              <a:t>triển</a:t>
            </a:r>
            <a:r>
              <a:rPr lang="en-US" sz="5400" b="1" cap="none" spc="0" dirty="0">
                <a:ln w="13462">
                  <a:solidFill>
                    <a:schemeClr val="bg1"/>
                  </a:solidFill>
                  <a:prstDash val="solid"/>
                </a:ln>
                <a:solidFill>
                  <a:srgbClr val="002060"/>
                </a:solidFill>
                <a:effectLst>
                  <a:outerShdw dist="38100" dir="2700000" algn="bl" rotWithShape="0">
                    <a:schemeClr val="accent5"/>
                  </a:outerShdw>
                </a:effectLst>
              </a:rPr>
              <a:t> </a:t>
            </a:r>
            <a:r>
              <a:rPr lang="en-US" sz="5400" b="1" cap="none" spc="0" dirty="0" err="1">
                <a:ln w="13462">
                  <a:solidFill>
                    <a:schemeClr val="bg1"/>
                  </a:solidFill>
                  <a:prstDash val="solid"/>
                </a:ln>
                <a:solidFill>
                  <a:srgbClr val="002060"/>
                </a:solidFill>
                <a:effectLst>
                  <a:outerShdw dist="38100" dir="2700000" algn="bl" rotWithShape="0">
                    <a:schemeClr val="accent5"/>
                  </a:outerShdw>
                </a:effectLst>
              </a:rPr>
              <a:t>nhận</a:t>
            </a:r>
            <a:r>
              <a:rPr lang="en-US" sz="5400" b="1" cap="none" spc="0" dirty="0">
                <a:ln w="13462">
                  <a:solidFill>
                    <a:schemeClr val="bg1"/>
                  </a:solidFill>
                  <a:prstDash val="solid"/>
                </a:ln>
                <a:solidFill>
                  <a:srgbClr val="002060"/>
                </a:solidFill>
                <a:effectLst>
                  <a:outerShdw dist="38100" dir="2700000" algn="bl" rotWithShape="0">
                    <a:schemeClr val="accent5"/>
                  </a:outerShdw>
                </a:effectLst>
              </a:rPr>
              <a:t> </a:t>
            </a:r>
            <a:r>
              <a:rPr lang="en-US" sz="5400" b="1" cap="none" spc="0" dirty="0" err="1">
                <a:ln w="13462">
                  <a:solidFill>
                    <a:schemeClr val="bg1"/>
                  </a:solidFill>
                  <a:prstDash val="solid"/>
                </a:ln>
                <a:solidFill>
                  <a:srgbClr val="002060"/>
                </a:solidFill>
                <a:effectLst>
                  <a:outerShdw dist="38100" dir="2700000" algn="bl" rotWithShape="0">
                    <a:schemeClr val="accent5"/>
                  </a:outerShdw>
                </a:effectLst>
              </a:rPr>
              <a:t>thức</a:t>
            </a:r>
            <a:endParaRPr lang="en-US" sz="5400" b="1" cap="none" spc="0" dirty="0">
              <a:ln w="13462">
                <a:solidFill>
                  <a:schemeClr val="bg1"/>
                </a:solidFill>
                <a:prstDash val="solid"/>
              </a:ln>
              <a:solidFill>
                <a:srgbClr val="002060"/>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id="{D6A8DF39-762C-440F-ACE1-5FC9ACD5AA51}"/>
              </a:ext>
            </a:extLst>
          </p:cNvPr>
          <p:cNvSpPr/>
          <p:nvPr/>
        </p:nvSpPr>
        <p:spPr>
          <a:xfrm>
            <a:off x="5439247" y="2582614"/>
            <a:ext cx="1313500" cy="646331"/>
          </a:xfrm>
          <a:prstGeom prst="rect">
            <a:avLst/>
          </a:prstGeom>
          <a:noFill/>
        </p:spPr>
        <p:txBody>
          <a:bodyPr wrap="none" lIns="91440" tIns="45720" rIns="91440" bIns="45720">
            <a:spAutoFit/>
          </a:bodyPr>
          <a:lstStyle/>
          <a:p>
            <a:pPr algn="ctr"/>
            <a:r>
              <a:rPr lang="en-US" sz="3600" b="1" dirty="0" err="1">
                <a:ln w="13462">
                  <a:solidFill>
                    <a:schemeClr val="bg1"/>
                  </a:solidFill>
                  <a:prstDash val="solid"/>
                </a:ln>
                <a:solidFill>
                  <a:srgbClr val="7030A0"/>
                </a:solidFill>
                <a:effectLst>
                  <a:outerShdw dist="38100" dir="2700000" algn="bl" rotWithShape="0">
                    <a:schemeClr val="accent5"/>
                  </a:outerShdw>
                </a:effectLst>
              </a:rPr>
              <a:t>Đề</a:t>
            </a:r>
            <a:r>
              <a:rPr lang="en-US" sz="3600" b="1" dirty="0">
                <a:ln w="13462">
                  <a:solidFill>
                    <a:schemeClr val="bg1"/>
                  </a:solidFill>
                  <a:prstDash val="solid"/>
                </a:ln>
                <a:solidFill>
                  <a:srgbClr val="7030A0"/>
                </a:solidFill>
                <a:effectLst>
                  <a:outerShdw dist="38100" dir="2700000" algn="bl" rotWithShape="0">
                    <a:schemeClr val="accent5"/>
                  </a:outerShdw>
                </a:effectLst>
              </a:rPr>
              <a:t> </a:t>
            </a:r>
            <a:r>
              <a:rPr lang="en-US" sz="3600" b="1" dirty="0" err="1">
                <a:ln w="13462">
                  <a:solidFill>
                    <a:schemeClr val="bg1"/>
                  </a:solidFill>
                  <a:prstDash val="solid"/>
                </a:ln>
                <a:solidFill>
                  <a:srgbClr val="7030A0"/>
                </a:solidFill>
                <a:effectLst>
                  <a:outerShdw dist="38100" dir="2700000" algn="bl" rotWithShape="0">
                    <a:schemeClr val="accent5"/>
                  </a:outerShdw>
                </a:effectLst>
              </a:rPr>
              <a:t>tài</a:t>
            </a:r>
            <a:endParaRPr lang="en-US" sz="3600" b="1" cap="none" spc="0" dirty="0">
              <a:ln w="13462">
                <a:solidFill>
                  <a:schemeClr val="bg1"/>
                </a:solidFill>
                <a:prstDash val="solid"/>
              </a:ln>
              <a:solidFill>
                <a:srgbClr val="7030A0"/>
              </a:solidFill>
              <a:effectLst>
                <a:outerShdw dist="38100" dir="2700000" algn="bl" rotWithShape="0">
                  <a:schemeClr val="accent5"/>
                </a:outerShdw>
              </a:effectLst>
            </a:endParaRPr>
          </a:p>
        </p:txBody>
      </p:sp>
      <p:sp>
        <p:nvSpPr>
          <p:cNvPr id="9" name="TextBox 8">
            <a:extLst>
              <a:ext uri="{FF2B5EF4-FFF2-40B4-BE49-F238E27FC236}">
                <a16:creationId xmlns:a16="http://schemas.microsoft.com/office/drawing/2014/main" id="{D1C540BF-2BAC-45B9-9853-BE2EFEA73B18}"/>
              </a:ext>
            </a:extLst>
          </p:cNvPr>
          <p:cNvSpPr txBox="1"/>
          <p:nvPr/>
        </p:nvSpPr>
        <p:spPr>
          <a:xfrm>
            <a:off x="1855302" y="3198167"/>
            <a:ext cx="8110331" cy="1323439"/>
          </a:xfrm>
          <a:prstGeom prst="rect">
            <a:avLst/>
          </a:prstGeom>
          <a:noFill/>
        </p:spPr>
        <p:txBody>
          <a:bodyPr wrap="square" rtlCol="0">
            <a:spAutoFit/>
          </a:bodyPr>
          <a:lstStyle/>
          <a:p>
            <a:pPr algn="ctr"/>
            <a:r>
              <a:rPr lang="en-US" sz="4000" dirty="0" err="1">
                <a:solidFill>
                  <a:srgbClr val="FF0000"/>
                </a:solidFill>
              </a:rPr>
              <a:t>Khám</a:t>
            </a:r>
            <a:r>
              <a:rPr lang="en-US" sz="4000" dirty="0">
                <a:solidFill>
                  <a:srgbClr val="FF0000"/>
                </a:solidFill>
              </a:rPr>
              <a:t> </a:t>
            </a:r>
            <a:r>
              <a:rPr lang="en-US" sz="4000" dirty="0" err="1">
                <a:solidFill>
                  <a:srgbClr val="FF0000"/>
                </a:solidFill>
              </a:rPr>
              <a:t>phá</a:t>
            </a:r>
            <a:r>
              <a:rPr lang="en-US" sz="4000" dirty="0">
                <a:solidFill>
                  <a:srgbClr val="FF0000"/>
                </a:solidFill>
              </a:rPr>
              <a:t> </a:t>
            </a:r>
            <a:r>
              <a:rPr lang="en-US" sz="4000" dirty="0" err="1">
                <a:solidFill>
                  <a:srgbClr val="FF0000"/>
                </a:solidFill>
              </a:rPr>
              <a:t>một</a:t>
            </a:r>
            <a:r>
              <a:rPr lang="en-US" sz="4000" dirty="0">
                <a:solidFill>
                  <a:srgbClr val="FF0000"/>
                </a:solidFill>
              </a:rPr>
              <a:t> </a:t>
            </a:r>
            <a:r>
              <a:rPr lang="en-US" sz="4000" dirty="0" err="1">
                <a:solidFill>
                  <a:srgbClr val="FF0000"/>
                </a:solidFill>
              </a:rPr>
              <a:t>số</a:t>
            </a:r>
            <a:r>
              <a:rPr lang="en-US" sz="4000" dirty="0">
                <a:solidFill>
                  <a:srgbClr val="FF0000"/>
                </a:solidFill>
              </a:rPr>
              <a:t> </a:t>
            </a:r>
            <a:r>
              <a:rPr lang="en-US" sz="4000" dirty="0" err="1">
                <a:solidFill>
                  <a:srgbClr val="FF0000"/>
                </a:solidFill>
              </a:rPr>
              <a:t>hiện</a:t>
            </a:r>
            <a:r>
              <a:rPr lang="en-US" sz="4000" dirty="0">
                <a:solidFill>
                  <a:srgbClr val="FF0000"/>
                </a:solidFill>
              </a:rPr>
              <a:t> </a:t>
            </a:r>
            <a:r>
              <a:rPr lang="en-US" sz="4000" dirty="0" err="1">
                <a:solidFill>
                  <a:srgbClr val="FF0000"/>
                </a:solidFill>
              </a:rPr>
              <a:t>tượng</a:t>
            </a:r>
            <a:r>
              <a:rPr lang="en-US" sz="4000" dirty="0">
                <a:solidFill>
                  <a:srgbClr val="FF0000"/>
                </a:solidFill>
              </a:rPr>
              <a:t> </a:t>
            </a:r>
            <a:r>
              <a:rPr lang="en-US" sz="4000" dirty="0" err="1">
                <a:solidFill>
                  <a:srgbClr val="FF0000"/>
                </a:solidFill>
              </a:rPr>
              <a:t>tự</a:t>
            </a:r>
            <a:r>
              <a:rPr lang="en-US" sz="4000" dirty="0">
                <a:solidFill>
                  <a:srgbClr val="FF0000"/>
                </a:solidFill>
              </a:rPr>
              <a:t> </a:t>
            </a:r>
            <a:r>
              <a:rPr lang="en-US" sz="4000" dirty="0" err="1">
                <a:solidFill>
                  <a:srgbClr val="FF0000"/>
                </a:solidFill>
              </a:rPr>
              <a:t>nhiên</a:t>
            </a:r>
            <a:r>
              <a:rPr lang="en-US" sz="4000" dirty="0">
                <a:solidFill>
                  <a:srgbClr val="FF0000"/>
                </a:solidFill>
              </a:rPr>
              <a:t> </a:t>
            </a:r>
            <a:r>
              <a:rPr lang="en-US" sz="4000" dirty="0" err="1">
                <a:solidFill>
                  <a:srgbClr val="FF0000"/>
                </a:solidFill>
              </a:rPr>
              <a:t>trong</a:t>
            </a:r>
            <a:r>
              <a:rPr lang="en-US" sz="4000" dirty="0">
                <a:solidFill>
                  <a:srgbClr val="FF0000"/>
                </a:solidFill>
              </a:rPr>
              <a:t> </a:t>
            </a:r>
            <a:r>
              <a:rPr lang="en-US" sz="4000" dirty="0" err="1">
                <a:solidFill>
                  <a:srgbClr val="FF0000"/>
                </a:solidFill>
              </a:rPr>
              <a:t>mùa</a:t>
            </a:r>
            <a:r>
              <a:rPr lang="en-US" sz="4000" dirty="0">
                <a:solidFill>
                  <a:srgbClr val="FF0000"/>
                </a:solidFill>
              </a:rPr>
              <a:t> </a:t>
            </a:r>
            <a:r>
              <a:rPr lang="en-US" sz="4000" dirty="0" err="1">
                <a:solidFill>
                  <a:srgbClr val="FF0000"/>
                </a:solidFill>
              </a:rPr>
              <a:t>hè</a:t>
            </a:r>
            <a:endParaRPr lang="en-US" sz="4000" dirty="0">
              <a:solidFill>
                <a:srgbClr val="FF0000"/>
              </a:solidFill>
            </a:endParaRPr>
          </a:p>
        </p:txBody>
      </p:sp>
      <p:sp>
        <p:nvSpPr>
          <p:cNvPr id="2" name="Rectangle 1"/>
          <p:cNvSpPr/>
          <p:nvPr/>
        </p:nvSpPr>
        <p:spPr>
          <a:xfrm>
            <a:off x="3743737" y="4886687"/>
            <a:ext cx="4333460" cy="6936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Lứa</a:t>
            </a:r>
            <a:r>
              <a:rPr lang="en-US" dirty="0" smtClean="0">
                <a:solidFill>
                  <a:srgbClr val="002060"/>
                </a:solidFill>
              </a:rPr>
              <a:t> </a:t>
            </a:r>
            <a:r>
              <a:rPr lang="en-US" dirty="0" err="1" smtClean="0">
                <a:solidFill>
                  <a:srgbClr val="002060"/>
                </a:solidFill>
              </a:rPr>
              <a:t>tuổi</a:t>
            </a:r>
            <a:r>
              <a:rPr lang="en-US" dirty="0" smtClean="0">
                <a:solidFill>
                  <a:srgbClr val="002060"/>
                </a:solidFill>
              </a:rPr>
              <a:t>: 4-5 </a:t>
            </a:r>
            <a:r>
              <a:rPr lang="en-US" dirty="0" err="1" smtClean="0">
                <a:solidFill>
                  <a:srgbClr val="002060"/>
                </a:solidFill>
              </a:rPr>
              <a:t>tuổi</a:t>
            </a:r>
            <a:endParaRPr lang="en-US" dirty="0" smtClean="0">
              <a:solidFill>
                <a:srgbClr val="002060"/>
              </a:solidFill>
            </a:endParaRPr>
          </a:p>
          <a:p>
            <a:pPr algn="ctr"/>
            <a:r>
              <a:rPr lang="en-US" dirty="0" err="1" smtClean="0">
                <a:solidFill>
                  <a:srgbClr val="002060"/>
                </a:solidFill>
              </a:rPr>
              <a:t>Giáo</a:t>
            </a:r>
            <a:r>
              <a:rPr lang="en-US" dirty="0" smtClean="0">
                <a:solidFill>
                  <a:srgbClr val="002060"/>
                </a:solidFill>
              </a:rPr>
              <a:t> </a:t>
            </a:r>
            <a:r>
              <a:rPr lang="en-US" dirty="0" err="1" smtClean="0">
                <a:solidFill>
                  <a:srgbClr val="002060"/>
                </a:solidFill>
              </a:rPr>
              <a:t>viên</a:t>
            </a:r>
            <a:r>
              <a:rPr lang="en-US" dirty="0" smtClean="0">
                <a:solidFill>
                  <a:srgbClr val="002060"/>
                </a:solidFill>
              </a:rPr>
              <a:t>: </a:t>
            </a:r>
            <a:r>
              <a:rPr lang="en-US" dirty="0" err="1" smtClean="0">
                <a:solidFill>
                  <a:srgbClr val="002060"/>
                </a:solidFill>
              </a:rPr>
              <a:t>Nguyễn</a:t>
            </a:r>
            <a:r>
              <a:rPr lang="en-US" dirty="0" smtClean="0">
                <a:solidFill>
                  <a:srgbClr val="002060"/>
                </a:solidFill>
              </a:rPr>
              <a:t> </a:t>
            </a:r>
            <a:r>
              <a:rPr lang="en-US" dirty="0" err="1" smtClean="0">
                <a:solidFill>
                  <a:srgbClr val="002060"/>
                </a:solidFill>
              </a:rPr>
              <a:t>Thị</a:t>
            </a:r>
            <a:r>
              <a:rPr lang="en-US" dirty="0" smtClean="0">
                <a:solidFill>
                  <a:srgbClr val="002060"/>
                </a:solidFill>
              </a:rPr>
              <a:t> </a:t>
            </a:r>
            <a:r>
              <a:rPr lang="en-US" dirty="0" err="1" smtClean="0">
                <a:solidFill>
                  <a:srgbClr val="002060"/>
                </a:solidFill>
              </a:rPr>
              <a:t>Bích</a:t>
            </a:r>
            <a:r>
              <a:rPr lang="en-US" dirty="0" smtClean="0">
                <a:solidFill>
                  <a:srgbClr val="002060"/>
                </a:solidFill>
              </a:rPr>
              <a:t> </a:t>
            </a:r>
            <a:r>
              <a:rPr lang="en-US" dirty="0" err="1" smtClean="0">
                <a:solidFill>
                  <a:srgbClr val="002060"/>
                </a:solidFill>
              </a:rPr>
              <a:t>Liên</a:t>
            </a:r>
            <a:endParaRPr lang="en-US" dirty="0">
              <a:solidFill>
                <a:srgbClr val="002060"/>
              </a:solidFill>
            </a:endParaRPr>
          </a:p>
        </p:txBody>
      </p:sp>
    </p:spTree>
    <p:extLst>
      <p:ext uri="{BB962C8B-B14F-4D97-AF65-F5344CB8AC3E}">
        <p14:creationId xmlns:p14="http://schemas.microsoft.com/office/powerpoint/2010/main" val="326056303"/>
      </p:ext>
    </p:extLst>
  </p:cSld>
  <p:clrMapOvr>
    <a:masterClrMapping/>
  </p:clrMapOvr>
  <p:transition spd="slow" advClick="0" advTm="2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1" presetClass="entr" presetSubtype="4" fill="hold" grpId="0" nodeType="withEffect">
                                  <p:stCondLst>
                                    <p:cond delay="300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par>
                                <p:cTn id="13" presetID="16" presetClass="entr" presetSubtype="21" fill="hold" grpId="0" nodeType="withEffect">
                                  <p:stCondLst>
                                    <p:cond delay="600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1000"/>
                                        <p:tgtEl>
                                          <p:spTgt spid="8"/>
                                        </p:tgtEl>
                                      </p:cBhvr>
                                    </p:animEffect>
                                  </p:childTnLst>
                                </p:cTn>
                              </p:par>
                              <p:par>
                                <p:cTn id="16" presetID="6" presetClass="entr" presetSubtype="16" fill="hold" grpId="0" nodeType="withEffect">
                                  <p:stCondLst>
                                    <p:cond delay="900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24200" y="76200"/>
            <a:ext cx="6248400" cy="31115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6600" dirty="0" err="1">
                <a:solidFill>
                  <a:srgbClr val="FF0000"/>
                </a:solidFill>
                <a:latin typeface="Times New Roman" panose="02020603050405020304" pitchFamily="18" charset="0"/>
                <a:cs typeface="Times New Roman" panose="02020603050405020304" pitchFamily="18" charset="0"/>
              </a:rPr>
              <a:t>Câu</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đố</a:t>
            </a:r>
            <a:endParaRPr lang="en-US" sz="6600" dirty="0">
              <a:solidFill>
                <a:srgbClr val="FF0000"/>
              </a:solidFill>
              <a:latin typeface="Times New Roman" panose="02020603050405020304" pitchFamily="18" charset="0"/>
              <a:cs typeface="Times New Roman" panose="02020603050405020304" pitchFamily="18" charset="0"/>
            </a:endParaRPr>
          </a:p>
          <a:p>
            <a:pPr algn="ctr">
              <a:defRPr/>
            </a:pPr>
            <a:r>
              <a:rPr lang="en-US" sz="3600" dirty="0" err="1">
                <a:solidFill>
                  <a:srgbClr val="222222"/>
                </a:solidFill>
                <a:latin typeface="Times New Roman" panose="02020603050405020304" pitchFamily="18" charset="0"/>
                <a:cs typeface="Times New Roman" panose="02020603050405020304" pitchFamily="18" charset="0"/>
              </a:rPr>
              <a:t>Chẳng</a:t>
            </a:r>
            <a:r>
              <a:rPr lang="en-US" sz="3600" dirty="0">
                <a:solidFill>
                  <a:srgbClr val="222222"/>
                </a:solidFill>
                <a:latin typeface="Times New Roman" panose="02020603050405020304" pitchFamily="18" charset="0"/>
                <a:cs typeface="Times New Roman" panose="02020603050405020304" pitchFamily="18" charset="0"/>
              </a:rPr>
              <a:t> ai </a:t>
            </a:r>
            <a:r>
              <a:rPr lang="en-US" sz="3600" dirty="0" err="1">
                <a:solidFill>
                  <a:srgbClr val="222222"/>
                </a:solidFill>
                <a:latin typeface="Times New Roman" panose="02020603050405020304" pitchFamily="18" charset="0"/>
                <a:cs typeface="Times New Roman" panose="02020603050405020304" pitchFamily="18" charset="0"/>
              </a:rPr>
              <a:t>thấy</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mặt</a:t>
            </a:r>
            <a:r>
              <a:rPr lang="en-US" sz="3600" dirty="0">
                <a:solidFill>
                  <a:srgbClr val="222222"/>
                </a:solidFill>
                <a:latin typeface="Times New Roman" panose="02020603050405020304" pitchFamily="18" charset="0"/>
                <a:cs typeface="Times New Roman" panose="02020603050405020304" pitchFamily="18" charset="0"/>
              </a:rPr>
              <a:t> ra </a:t>
            </a:r>
            <a:r>
              <a:rPr lang="en-US" sz="3600" dirty="0" err="1">
                <a:solidFill>
                  <a:srgbClr val="222222"/>
                </a:solidFill>
                <a:latin typeface="Times New Roman" panose="02020603050405020304" pitchFamily="18" charset="0"/>
                <a:cs typeface="Times New Roman" panose="02020603050405020304" pitchFamily="18" charset="0"/>
              </a:rPr>
              <a:t>sao</a:t>
            </a:r>
            <a:r>
              <a:rPr lang="en-US" sz="3600" dirty="0">
                <a:solidFill>
                  <a:srgbClr val="222222"/>
                </a:solidFill>
                <a:latin typeface="Times New Roman" panose="02020603050405020304" pitchFamily="18" charset="0"/>
                <a:cs typeface="Times New Roman" panose="02020603050405020304" pitchFamily="18" charset="0"/>
              </a:rPr>
              <a:t>?</a:t>
            </a:r>
          </a:p>
          <a:p>
            <a:pPr algn="ctr">
              <a:defRPr/>
            </a:pPr>
            <a:r>
              <a:rPr lang="en-US" sz="3600" dirty="0" err="1">
                <a:solidFill>
                  <a:srgbClr val="222222"/>
                </a:solidFill>
                <a:latin typeface="Times New Roman" panose="02020603050405020304" pitchFamily="18" charset="0"/>
                <a:cs typeface="Times New Roman" panose="02020603050405020304" pitchFamily="18" charset="0"/>
              </a:rPr>
              <a:t>Chỉ</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nghe</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tiếng</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thét</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trên</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cao</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ầm</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ầm</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Là</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gì</a:t>
            </a:r>
            <a:r>
              <a:rPr lang="en-US" sz="3600" dirty="0">
                <a:solidFill>
                  <a:srgbClr val="333333"/>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3" name="Picture 7" descr="Top 100 hình ảnh trời mưa to, bão bùng chất chứa nhiều tâm trạng | Hà nội,  Tàu sân bay, Hìn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411480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2" descr="Lý giải về sự xuất hiện của cầu vồ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814" y="4044950"/>
            <a:ext cx="2543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4650" y="4089401"/>
            <a:ext cx="25209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24100" y="61722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M</a:t>
            </a:r>
            <a:r>
              <a:rPr lang="vi-VN" dirty="0"/>
              <a:t>ư</a:t>
            </a:r>
            <a:r>
              <a:rPr lang="en-US" dirty="0"/>
              <a:t>a</a:t>
            </a:r>
          </a:p>
        </p:txBody>
      </p:sp>
      <p:sp>
        <p:nvSpPr>
          <p:cNvPr id="7" name="Rectangle 6"/>
          <p:cNvSpPr/>
          <p:nvPr/>
        </p:nvSpPr>
        <p:spPr>
          <a:xfrm>
            <a:off x="8358188" y="62484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err="1"/>
              <a:t>Sấm</a:t>
            </a:r>
            <a:r>
              <a:rPr lang="en-US" dirty="0"/>
              <a:t> </a:t>
            </a:r>
            <a:r>
              <a:rPr lang="en-US" dirty="0" err="1"/>
              <a:t>sét</a:t>
            </a:r>
            <a:endParaRPr lang="en-US" dirty="0"/>
          </a:p>
        </p:txBody>
      </p:sp>
      <p:sp>
        <p:nvSpPr>
          <p:cNvPr id="8" name="Rectangle 7"/>
          <p:cNvSpPr/>
          <p:nvPr/>
        </p:nvSpPr>
        <p:spPr>
          <a:xfrm>
            <a:off x="5448300" y="6122988"/>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err="1"/>
              <a:t>Cầu</a:t>
            </a:r>
            <a:r>
              <a:rPr lang="en-US" dirty="0"/>
              <a:t> </a:t>
            </a:r>
            <a:r>
              <a:rPr lang="en-US" dirty="0" err="1"/>
              <a:t>vồng</a:t>
            </a:r>
            <a:endParaRPr lang="en-US" dirty="0"/>
          </a:p>
        </p:txBody>
      </p:sp>
    </p:spTree>
    <p:extLst>
      <p:ext uri="{BB962C8B-B14F-4D97-AF65-F5344CB8AC3E}">
        <p14:creationId xmlns:p14="http://schemas.microsoft.com/office/powerpoint/2010/main" val="256970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ppt_x"/>
                                          </p:val>
                                        </p:tav>
                                        <p:tav tm="100000">
                                          <p:val>
                                            <p:strVal val="#ppt_x"/>
                                          </p:val>
                                        </p:tav>
                                      </p:tavLst>
                                    </p:anim>
                                    <p:anim calcmode="lin" valueType="num">
                                      <p:cBhvr additive="base">
                                        <p:cTn id="23"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mph" presetSubtype="0" fill="hold" nodeType="clickEffect">
                                  <p:stCondLst>
                                    <p:cond delay="0"/>
                                  </p:stCondLst>
                                  <p:childTnLst>
                                    <p:animRot by="21600000">
                                      <p:cBhvr>
                                        <p:cTn id="4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24200" y="76200"/>
            <a:ext cx="6248400" cy="31115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6600" dirty="0" err="1">
                <a:solidFill>
                  <a:srgbClr val="FF0000"/>
                </a:solidFill>
                <a:latin typeface="Times New Roman" panose="02020603050405020304" pitchFamily="18" charset="0"/>
                <a:cs typeface="Times New Roman" panose="02020603050405020304" pitchFamily="18" charset="0"/>
              </a:rPr>
              <a:t>Câu</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đố</a:t>
            </a:r>
            <a:endParaRPr lang="en-US" sz="6600" dirty="0">
              <a:solidFill>
                <a:srgbClr val="FF0000"/>
              </a:solidFill>
              <a:latin typeface="Times New Roman" panose="02020603050405020304" pitchFamily="18" charset="0"/>
              <a:cs typeface="Times New Roman" panose="02020603050405020304" pitchFamily="18" charset="0"/>
            </a:endParaRPr>
          </a:p>
          <a:p>
            <a:pPr algn="ctr">
              <a:defRPr/>
            </a:pPr>
            <a:r>
              <a:rPr lang="en-US" sz="3600" dirty="0" err="1">
                <a:solidFill>
                  <a:srgbClr val="222222"/>
                </a:solidFill>
                <a:latin typeface="Times New Roman" panose="02020603050405020304" pitchFamily="18" charset="0"/>
                <a:cs typeface="Times New Roman" panose="02020603050405020304" pitchFamily="18" charset="0"/>
              </a:rPr>
              <a:t>Chẳng</a:t>
            </a:r>
            <a:r>
              <a:rPr lang="en-US" sz="3600" dirty="0">
                <a:solidFill>
                  <a:srgbClr val="222222"/>
                </a:solidFill>
                <a:latin typeface="Times New Roman" panose="02020603050405020304" pitchFamily="18" charset="0"/>
                <a:cs typeface="Times New Roman" panose="02020603050405020304" pitchFamily="18" charset="0"/>
              </a:rPr>
              <a:t> ai </a:t>
            </a:r>
            <a:r>
              <a:rPr lang="en-US" sz="3600" dirty="0" err="1">
                <a:solidFill>
                  <a:srgbClr val="222222"/>
                </a:solidFill>
                <a:latin typeface="Times New Roman" panose="02020603050405020304" pitchFamily="18" charset="0"/>
                <a:cs typeface="Times New Roman" panose="02020603050405020304" pitchFamily="18" charset="0"/>
              </a:rPr>
              <a:t>thấy</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mặt</a:t>
            </a:r>
            <a:r>
              <a:rPr lang="en-US" sz="3600" dirty="0">
                <a:solidFill>
                  <a:srgbClr val="222222"/>
                </a:solidFill>
                <a:latin typeface="Times New Roman" panose="02020603050405020304" pitchFamily="18" charset="0"/>
                <a:cs typeface="Times New Roman" panose="02020603050405020304" pitchFamily="18" charset="0"/>
              </a:rPr>
              <a:t> ra </a:t>
            </a:r>
            <a:r>
              <a:rPr lang="en-US" sz="3600" dirty="0" err="1">
                <a:solidFill>
                  <a:srgbClr val="222222"/>
                </a:solidFill>
                <a:latin typeface="Times New Roman" panose="02020603050405020304" pitchFamily="18" charset="0"/>
                <a:cs typeface="Times New Roman" panose="02020603050405020304" pitchFamily="18" charset="0"/>
              </a:rPr>
              <a:t>sao</a:t>
            </a:r>
            <a:r>
              <a:rPr lang="en-US" sz="3600" dirty="0">
                <a:solidFill>
                  <a:srgbClr val="222222"/>
                </a:solidFill>
                <a:latin typeface="Times New Roman" panose="02020603050405020304" pitchFamily="18" charset="0"/>
                <a:cs typeface="Times New Roman" panose="02020603050405020304" pitchFamily="18" charset="0"/>
              </a:rPr>
              <a:t>?</a:t>
            </a:r>
          </a:p>
          <a:p>
            <a:pPr algn="ctr">
              <a:defRPr/>
            </a:pPr>
            <a:r>
              <a:rPr lang="en-US" sz="3600" dirty="0" err="1">
                <a:solidFill>
                  <a:srgbClr val="222222"/>
                </a:solidFill>
                <a:latin typeface="Times New Roman" panose="02020603050405020304" pitchFamily="18" charset="0"/>
                <a:cs typeface="Times New Roman" panose="02020603050405020304" pitchFamily="18" charset="0"/>
              </a:rPr>
              <a:t>Chỉ</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nghe</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tiếng</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thét</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trên</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cao</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ầm</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err="1">
                <a:solidFill>
                  <a:srgbClr val="222222"/>
                </a:solidFill>
                <a:latin typeface="Times New Roman" panose="02020603050405020304" pitchFamily="18" charset="0"/>
                <a:cs typeface="Times New Roman" panose="02020603050405020304" pitchFamily="18" charset="0"/>
              </a:rPr>
              <a:t>ầm</a:t>
            </a:r>
            <a:r>
              <a:rPr lang="en-US" sz="3600" dirty="0">
                <a:solidFill>
                  <a:srgbClr val="222222"/>
                </a:solidFill>
                <a:latin typeface="Times New Roman" panose="02020603050405020304" pitchFamily="18" charset="0"/>
                <a:cs typeface="Times New Roman" panose="02020603050405020304" pitchFamily="18" charset="0"/>
              </a:rPr>
              <a:t>? </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Là</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gì</a:t>
            </a:r>
            <a:r>
              <a:rPr lang="en-US" sz="3600" dirty="0">
                <a:solidFill>
                  <a:srgbClr val="333333"/>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3" name="Picture 7" descr="Top 100 hình ảnh trời mưa to, bão bùng chất chứa nhiều tâm trạng | Hà nội,  Tàu sân bay, Hìn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411480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2" descr="Lý giải về sự xuất hiện của cầu vồ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814" y="4044950"/>
            <a:ext cx="2543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4650" y="4089401"/>
            <a:ext cx="25209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24100" y="61722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M</a:t>
            </a:r>
            <a:r>
              <a:rPr lang="vi-VN" dirty="0"/>
              <a:t>ư</a:t>
            </a:r>
            <a:r>
              <a:rPr lang="en-US" dirty="0"/>
              <a:t>a</a:t>
            </a:r>
          </a:p>
        </p:txBody>
      </p:sp>
      <p:sp>
        <p:nvSpPr>
          <p:cNvPr id="7" name="Rectangle 6"/>
          <p:cNvSpPr/>
          <p:nvPr/>
        </p:nvSpPr>
        <p:spPr>
          <a:xfrm>
            <a:off x="8358188" y="62484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err="1"/>
              <a:t>Sấm</a:t>
            </a:r>
            <a:r>
              <a:rPr lang="en-US" dirty="0"/>
              <a:t> </a:t>
            </a:r>
            <a:r>
              <a:rPr lang="en-US" dirty="0" err="1"/>
              <a:t>sét</a:t>
            </a:r>
            <a:endParaRPr lang="en-US" dirty="0"/>
          </a:p>
        </p:txBody>
      </p:sp>
      <p:sp>
        <p:nvSpPr>
          <p:cNvPr id="8" name="Rectangle 7"/>
          <p:cNvSpPr/>
          <p:nvPr/>
        </p:nvSpPr>
        <p:spPr>
          <a:xfrm>
            <a:off x="5448300" y="6122988"/>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err="1"/>
              <a:t>Cầu</a:t>
            </a:r>
            <a:r>
              <a:rPr lang="en-US" dirty="0"/>
              <a:t> </a:t>
            </a:r>
            <a:r>
              <a:rPr lang="en-US" dirty="0" err="1"/>
              <a:t>vồng</a:t>
            </a:r>
            <a:endParaRPr lang="en-US" dirty="0"/>
          </a:p>
        </p:txBody>
      </p:sp>
    </p:spTree>
    <p:extLst>
      <p:ext uri="{BB962C8B-B14F-4D97-AF65-F5344CB8AC3E}">
        <p14:creationId xmlns:p14="http://schemas.microsoft.com/office/powerpoint/2010/main" val="3866724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ppt_x"/>
                                          </p:val>
                                        </p:tav>
                                        <p:tav tm="100000">
                                          <p:val>
                                            <p:strVal val="#ppt_x"/>
                                          </p:val>
                                        </p:tav>
                                      </p:tavLst>
                                    </p:anim>
                                    <p:anim calcmode="lin" valueType="num">
                                      <p:cBhvr additive="base">
                                        <p:cTn id="23"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mph" presetSubtype="0" fill="hold" nodeType="clickEffect">
                                  <p:stCondLst>
                                    <p:cond delay="0"/>
                                  </p:stCondLst>
                                  <p:childTnLst>
                                    <p:animRot by="21600000">
                                      <p:cBhvr>
                                        <p:cTn id="4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6741DC-655B-4EFF-A9D0-AB10C728C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
            <a:ext cx="12192000" cy="6863080"/>
          </a:xfrm>
          <a:prstGeom prst="rect">
            <a:avLst/>
          </a:prstGeom>
        </p:spPr>
      </p:pic>
      <p:sp>
        <p:nvSpPr>
          <p:cNvPr id="4" name="Rectangle 3">
            <a:extLst>
              <a:ext uri="{FF2B5EF4-FFF2-40B4-BE49-F238E27FC236}">
                <a16:creationId xmlns:a16="http://schemas.microsoft.com/office/drawing/2014/main" id="{F50B2413-349C-48C7-8933-5021AF1A8EBD}"/>
              </a:ext>
            </a:extLst>
          </p:cNvPr>
          <p:cNvSpPr/>
          <p:nvPr/>
        </p:nvSpPr>
        <p:spPr>
          <a:xfrm>
            <a:off x="1404260" y="2197151"/>
            <a:ext cx="9622328" cy="2031325"/>
          </a:xfrm>
          <a:prstGeom prst="rect">
            <a:avLst/>
          </a:prstGeom>
          <a:noFill/>
        </p:spPr>
        <p:txBody>
          <a:bodyPr wrap="square" lIns="91440" tIns="45720" rIns="91440" bIns="45720">
            <a:spAutoFit/>
          </a:bodyPr>
          <a:lstStyle/>
          <a:p>
            <a:pPr algn="ct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Thi</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xem</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ai</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nhanh</a:t>
            </a:r>
            <a:endPar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vi-VN" dirty="0"/>
              <a:t> CC: Mỗi trẻ cầm 1 lô tô hình ảnh ( nắng, mưa rào, cầu vồng, sấm sét) đi thành vòng tròn và hát theo lời bài hát " Mùa hè đến". khi có hiệu lệnh cô nói tới hiện tượng thời tiết nào, trẻ có lô tô hiện tượng thời tiết đó sẽ phải nhảy vào trong vòng tròn giơ cao và nói to tên hiện tượng thời tiết mình đang cầm.</a:t>
            </a:r>
            <a:endParaRPr lang="en-US"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1359658"/>
      </p:ext>
    </p:extLst>
  </p:cSld>
  <p:clrMapOvr>
    <a:masterClrMapping/>
  </p:clrMapOvr>
  <p:transition spd="slow" advClick="0" advTm="136000">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7173A-B1B4-4E35-921E-2A4BE8C38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
            <a:ext cx="12192000" cy="6857531"/>
          </a:xfrm>
          <a:prstGeom prst="rect">
            <a:avLst/>
          </a:prstGeom>
        </p:spPr>
      </p:pic>
      <p:sp>
        <p:nvSpPr>
          <p:cNvPr id="6" name="Rectangle 5">
            <a:extLst>
              <a:ext uri="{FF2B5EF4-FFF2-40B4-BE49-F238E27FC236}">
                <a16:creationId xmlns:a16="http://schemas.microsoft.com/office/drawing/2014/main" id="{716F12BE-51DF-4BCB-AC07-865595222FA2}"/>
              </a:ext>
            </a:extLst>
          </p:cNvPr>
          <p:cNvSpPr/>
          <p:nvPr/>
        </p:nvSpPr>
        <p:spPr>
          <a:xfrm>
            <a:off x="2607192" y="2505669"/>
            <a:ext cx="6977616" cy="92333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Tạm</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biệt</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và</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hẹn</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gặp</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lại</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pic>
        <p:nvPicPr>
          <p:cNvPr id="2" name="Recorded Sound">
            <a:hlinkClick r:id="" action="ppaction://media"/>
            <a:extLst>
              <a:ext uri="{FF2B5EF4-FFF2-40B4-BE49-F238E27FC236}">
                <a16:creationId xmlns:a16="http://schemas.microsoft.com/office/drawing/2014/main" id="{4064E75F-5E44-4613-84EF-4A0977651D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600214" y="985157"/>
            <a:ext cx="609600" cy="609600"/>
          </a:xfrm>
          <a:prstGeom prst="rect">
            <a:avLst/>
          </a:prstGeom>
        </p:spPr>
      </p:pic>
    </p:spTree>
    <p:extLst>
      <p:ext uri="{BB962C8B-B14F-4D97-AF65-F5344CB8AC3E}">
        <p14:creationId xmlns:p14="http://schemas.microsoft.com/office/powerpoint/2010/main" val="3622659037"/>
      </p:ext>
    </p:extLst>
  </p:cSld>
  <p:clrMapOvr>
    <a:masterClrMapping/>
  </p:clrMapOvr>
  <mc:AlternateContent xmlns:mc="http://schemas.openxmlformats.org/markup-compatibility/2006" xmlns:p14="http://schemas.microsoft.com/office/powerpoint/2010/main">
    <mc:Choice Requires="p14">
      <p:transition spd="slow" p14:dur="1300" advClick="0" advTm="11000">
        <p14:pan dir="u"/>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2000" fill="hold"/>
                                        <p:tgtEl>
                                          <p:spTgt spid="6"/>
                                        </p:tgtEl>
                                      </p:cBhvr>
                                      <p:by x="150000" y="150000"/>
                                    </p:animScale>
                                  </p:childTnLst>
                                </p:cTn>
                              </p:par>
                              <p:par>
                                <p:cTn id="7" presetID="1" presetClass="mediacall" presetSubtype="0" fill="hold" nodeType="withEffect">
                                  <p:stCondLst>
                                    <p:cond delay="0"/>
                                  </p:stCondLst>
                                  <p:childTnLst>
                                    <p:cmd type="call" cmd="playFrom(0.0)">
                                      <p:cBhvr>
                                        <p:cTn id="8" dur="10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6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337738" y="336331"/>
            <a:ext cx="5318234" cy="127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MỤC ĐÍCH – YÊU CẦU</a:t>
            </a:r>
            <a:endParaRPr lang="en-US" sz="4000" dirty="0">
              <a:solidFill>
                <a:srgbClr val="FF0000"/>
              </a:solidFill>
            </a:endParaRPr>
          </a:p>
        </p:txBody>
      </p:sp>
      <p:sp>
        <p:nvSpPr>
          <p:cNvPr id="4" name="Rectangle 3"/>
          <p:cNvSpPr/>
          <p:nvPr/>
        </p:nvSpPr>
        <p:spPr>
          <a:xfrm>
            <a:off x="1828801" y="1608082"/>
            <a:ext cx="9627476" cy="3710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dirty="0">
                <a:solidFill>
                  <a:srgbClr val="FF0000"/>
                </a:solidFill>
              </a:rPr>
              <a:t>1.Kiến thức:</a:t>
            </a:r>
            <a:endParaRPr lang="vi-VN" sz="2000" dirty="0">
              <a:solidFill>
                <a:srgbClr val="FF0000"/>
              </a:solidFill>
            </a:endParaRPr>
          </a:p>
          <a:p>
            <a:r>
              <a:rPr lang="vi-VN" sz="2000" dirty="0">
                <a:solidFill>
                  <a:srgbClr val="FF0000"/>
                </a:solidFill>
              </a:rPr>
              <a:t>- Trẻ biết được 1 số hiện tượng tự nhiên thường có trong mùa hè: nắng, gió, mưa rào, cầu vồng, sấm sét,..</a:t>
            </a:r>
          </a:p>
          <a:p>
            <a:r>
              <a:rPr lang="vi-VN" sz="2000" b="1" dirty="0">
                <a:solidFill>
                  <a:srgbClr val="FF0000"/>
                </a:solidFill>
              </a:rPr>
              <a:t>2. Kỹ năng:</a:t>
            </a:r>
            <a:endParaRPr lang="vi-VN" sz="2000" dirty="0">
              <a:solidFill>
                <a:srgbClr val="FF0000"/>
              </a:solidFill>
            </a:endParaRPr>
          </a:p>
          <a:p>
            <a:r>
              <a:rPr lang="vi-VN" sz="2000" dirty="0">
                <a:solidFill>
                  <a:srgbClr val="FF0000"/>
                </a:solidFill>
              </a:rPr>
              <a:t>- Rèn cho trẻ  kĩ năng diễn đạt mạch lạc, tự tin.</a:t>
            </a:r>
          </a:p>
          <a:p>
            <a:r>
              <a:rPr lang="vi-VN" sz="2000" dirty="0">
                <a:solidFill>
                  <a:srgbClr val="FF0000"/>
                </a:solidFill>
              </a:rPr>
              <a:t>- Rèn cho trẻ khả năng ghi nhớ, quan sát có chủ định.</a:t>
            </a:r>
          </a:p>
          <a:p>
            <a:r>
              <a:rPr lang="vi-VN" sz="2000" b="1" dirty="0">
                <a:solidFill>
                  <a:srgbClr val="FF0000"/>
                </a:solidFill>
              </a:rPr>
              <a:t>3. Thái độ:</a:t>
            </a:r>
            <a:endParaRPr lang="vi-VN" sz="2000" dirty="0">
              <a:solidFill>
                <a:srgbClr val="FF0000"/>
              </a:solidFill>
            </a:endParaRPr>
          </a:p>
          <a:p>
            <a:r>
              <a:rPr lang="vi-VN" sz="2000" dirty="0">
                <a:solidFill>
                  <a:srgbClr val="FF0000"/>
                </a:solidFill>
              </a:rPr>
              <a:t>- Giáo dục trẻ biết bảo vệ sức khỏe trước 1 số hiện tượng tự nhiên: ra nắng biết đội mũ, không ra ngoài trời khi đang mưa,…</a:t>
            </a:r>
          </a:p>
          <a:p>
            <a:pPr algn="ctr"/>
            <a:endParaRPr lang="en-US" sz="2000" dirty="0">
              <a:solidFill>
                <a:srgbClr val="FF0000"/>
              </a:solidFill>
            </a:endParaRPr>
          </a:p>
        </p:txBody>
      </p:sp>
    </p:spTree>
    <p:extLst>
      <p:ext uri="{BB962C8B-B14F-4D97-AF65-F5344CB8AC3E}">
        <p14:creationId xmlns:p14="http://schemas.microsoft.com/office/powerpoint/2010/main" val="67485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7B8FFD-20FA-4454-B5ED-71C6268B6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Rounded Rectangle 1"/>
          <p:cNvSpPr/>
          <p:nvPr/>
        </p:nvSpPr>
        <p:spPr>
          <a:xfrm>
            <a:off x="388883" y="2259724"/>
            <a:ext cx="7430814" cy="1534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ỔN ĐỊNH TỔ CHỨC:</a:t>
            </a:r>
          </a:p>
          <a:p>
            <a:pPr algn="ctr"/>
            <a:r>
              <a:rPr lang="en-US" sz="2800" dirty="0" smtClean="0">
                <a:solidFill>
                  <a:srgbClr val="FF0000"/>
                </a:solidFill>
              </a:rPr>
              <a:t>CHO TRẺ CHƠI TRÒ CHƠI “ TRỜI MƯA”</a:t>
            </a:r>
            <a:endParaRPr lang="en-US" sz="2800" dirty="0">
              <a:solidFill>
                <a:srgbClr val="FF0000"/>
              </a:solidFill>
            </a:endParaRPr>
          </a:p>
        </p:txBody>
      </p:sp>
    </p:spTree>
    <p:extLst>
      <p:ext uri="{BB962C8B-B14F-4D97-AF65-F5344CB8AC3E}">
        <p14:creationId xmlns:p14="http://schemas.microsoft.com/office/powerpoint/2010/main" val="159841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68000">
        <p15:prstTrans prst="curtains"/>
      </p:transition>
    </mc:Choice>
    <mc:Fallback xmlns="">
      <p:transition spd="slow" advClick="0" advTm="16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B320F9-544C-4CFF-B9F1-46CBC13A8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665DC0F-49D1-40B8-9AAD-7A65EF24212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91" y="1416279"/>
            <a:ext cx="3881761" cy="5441721"/>
          </a:xfrm>
          <a:prstGeom prst="rect">
            <a:avLst/>
          </a:prstGeom>
        </p:spPr>
      </p:pic>
      <p:pic>
        <p:nvPicPr>
          <p:cNvPr id="9" name="Picture 8">
            <a:extLst>
              <a:ext uri="{FF2B5EF4-FFF2-40B4-BE49-F238E27FC236}">
                <a16:creationId xmlns:a16="http://schemas.microsoft.com/office/drawing/2014/main" id="{D11BAD29-8496-4293-B575-F0F5D999D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4938" y="293831"/>
            <a:ext cx="9425998" cy="6270338"/>
          </a:xfrm>
          <a:prstGeom prst="rect">
            <a:avLst/>
          </a:prstGeom>
        </p:spPr>
      </p:pic>
    </p:spTree>
    <p:extLst>
      <p:ext uri="{BB962C8B-B14F-4D97-AF65-F5344CB8AC3E}">
        <p14:creationId xmlns:p14="http://schemas.microsoft.com/office/powerpoint/2010/main" val="3104015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5000">
        <p15:prstTrans prst="drape"/>
      </p:transition>
    </mc:Choice>
    <mc:Fallback xmlns="">
      <p:transition spd="slow" advClick="0" advTm="2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2D8B6-CE48-4531-9829-0CBC97966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A64577B-B250-4C5F-ADC5-BAA61E2FD655}"/>
              </a:ext>
            </a:extLst>
          </p:cNvPr>
          <p:cNvPicPr>
            <a:picLocks noChangeAspect="1"/>
          </p:cNvPicPr>
          <p:nvPr/>
        </p:nvPicPr>
        <p:blipFill rotWithShape="1">
          <a:blip r:embed="rId3">
            <a:extLst>
              <a:ext uri="{28A0092B-C50C-407E-A947-70E740481C1C}">
                <a14:useLocalDpi xmlns:a14="http://schemas.microsoft.com/office/drawing/2010/main" val="0"/>
              </a:ext>
            </a:extLst>
          </a:blip>
          <a:srcRect l="6470"/>
          <a:stretch/>
        </p:blipFill>
        <p:spPr>
          <a:xfrm>
            <a:off x="108527" y="225287"/>
            <a:ext cx="10118694" cy="6317974"/>
          </a:xfrm>
          <a:prstGeom prst="rect">
            <a:avLst/>
          </a:prstGeom>
        </p:spPr>
      </p:pic>
    </p:spTree>
    <p:extLst>
      <p:ext uri="{BB962C8B-B14F-4D97-AF65-F5344CB8AC3E}">
        <p14:creationId xmlns:p14="http://schemas.microsoft.com/office/powerpoint/2010/main" val="2119711029"/>
      </p:ext>
    </p:extLst>
  </p:cSld>
  <p:clrMapOvr>
    <a:masterClrMapping/>
  </p:clrMapOvr>
  <mc:AlternateContent xmlns:mc="http://schemas.openxmlformats.org/markup-compatibility/2006" xmlns:p14="http://schemas.microsoft.com/office/powerpoint/2010/main">
    <mc:Choice Requires="p14">
      <p:transition spd="slow" p14:dur="1600" advTm="81000">
        <p14:prism isInverted="1"/>
      </p:transition>
    </mc:Choice>
    <mc:Fallback xmlns="">
      <p:transition spd="slow" advTm="8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B320F9-544C-4CFF-B9F1-46CBC13A8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665DC0F-49D1-40B8-9AAD-7A65EF24212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292" y="1383622"/>
            <a:ext cx="3881761" cy="5441721"/>
          </a:xfrm>
          <a:prstGeom prst="rect">
            <a:avLst/>
          </a:prstGeom>
        </p:spPr>
      </p:pic>
      <p:pic>
        <p:nvPicPr>
          <p:cNvPr id="4" name="Picture 3">
            <a:extLst>
              <a:ext uri="{FF2B5EF4-FFF2-40B4-BE49-F238E27FC236}">
                <a16:creationId xmlns:a16="http://schemas.microsoft.com/office/drawing/2014/main" id="{2D370006-11AE-44CF-B5C6-4F9D8C992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966" y="636105"/>
            <a:ext cx="4476288" cy="2517912"/>
          </a:xfrm>
          <a:prstGeom prst="rect">
            <a:avLst/>
          </a:prstGeom>
        </p:spPr>
      </p:pic>
      <p:pic>
        <p:nvPicPr>
          <p:cNvPr id="9" name="Picture 8">
            <a:extLst>
              <a:ext uri="{FF2B5EF4-FFF2-40B4-BE49-F238E27FC236}">
                <a16:creationId xmlns:a16="http://schemas.microsoft.com/office/drawing/2014/main" id="{9A4D9D6C-E6A3-4795-82FD-E0E9B250AE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4546" y="569843"/>
            <a:ext cx="3533913" cy="2650435"/>
          </a:xfrm>
          <a:prstGeom prst="rect">
            <a:avLst/>
          </a:prstGeom>
        </p:spPr>
      </p:pic>
      <p:pic>
        <p:nvPicPr>
          <p:cNvPr id="11" name="Picture 10">
            <a:extLst>
              <a:ext uri="{FF2B5EF4-FFF2-40B4-BE49-F238E27FC236}">
                <a16:creationId xmlns:a16="http://schemas.microsoft.com/office/drawing/2014/main" id="{AAAC2660-210F-4DA1-ACE6-A5057DF9DE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6146" y="3703984"/>
            <a:ext cx="4270145" cy="2650435"/>
          </a:xfrm>
          <a:prstGeom prst="rect">
            <a:avLst/>
          </a:prstGeom>
        </p:spPr>
      </p:pic>
    </p:spTree>
    <p:extLst>
      <p:ext uri="{BB962C8B-B14F-4D97-AF65-F5344CB8AC3E}">
        <p14:creationId xmlns:p14="http://schemas.microsoft.com/office/powerpoint/2010/main" val="3091006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1000">
        <p15:prstTrans prst="drape"/>
      </p:transition>
    </mc:Choice>
    <mc:Fallback xmlns="">
      <p:transition spd="slow" advClick="0" advTm="3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706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009900" y="1828800"/>
            <a:ext cx="5638800" cy="2819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solidFill>
                  <a:schemeClr val="tx1"/>
                </a:solidFill>
                <a:latin typeface="Times New Roman" panose="02020603050405020304" pitchFamily="18" charset="0"/>
                <a:cs typeface="Times New Roman" panose="02020603050405020304" pitchFamily="18" charset="0"/>
              </a:rPr>
              <a:t>Trò</a:t>
            </a:r>
            <a:r>
              <a:rPr lang="en-US" sz="4800" dirty="0">
                <a:solidFill>
                  <a:schemeClr val="tx1"/>
                </a:solidFill>
                <a:latin typeface="Times New Roman" panose="02020603050405020304" pitchFamily="18" charset="0"/>
                <a:cs typeface="Times New Roman" panose="02020603050405020304" pitchFamily="18" charset="0"/>
              </a:rPr>
              <a:t> </a:t>
            </a:r>
            <a:r>
              <a:rPr lang="en-US" sz="4800" dirty="0" err="1">
                <a:solidFill>
                  <a:schemeClr val="tx1"/>
                </a:solidFill>
                <a:latin typeface="Times New Roman" panose="02020603050405020304" pitchFamily="18" charset="0"/>
                <a:cs typeface="Times New Roman" panose="02020603050405020304" pitchFamily="18" charset="0"/>
              </a:rPr>
              <a:t>chơi</a:t>
            </a:r>
            <a:r>
              <a:rPr lang="en-US" sz="4800" dirty="0">
                <a:solidFill>
                  <a:schemeClr val="tx1"/>
                </a:solidFill>
                <a:latin typeface="Times New Roman" panose="02020603050405020304" pitchFamily="18" charset="0"/>
                <a:cs typeface="Times New Roman" panose="02020603050405020304" pitchFamily="18" charset="0"/>
              </a:rPr>
              <a:t> </a:t>
            </a:r>
          </a:p>
          <a:p>
            <a:pPr algn="ctr">
              <a:defRPr/>
            </a:pPr>
            <a:r>
              <a:rPr lang="vi-VN" sz="4800" dirty="0">
                <a:solidFill>
                  <a:schemeClr val="tx1"/>
                </a:solidFill>
                <a:latin typeface="Times New Roman" panose="02020603050405020304" pitchFamily="18" charset="0"/>
                <a:cs typeface="Times New Roman" panose="02020603050405020304" pitchFamily="18" charset="0"/>
              </a:rPr>
              <a:t>Thử tài của bé</a:t>
            </a:r>
            <a:endParaRPr lang="en-US" sz="4800" dirty="0">
              <a:solidFill>
                <a:schemeClr val="tx1"/>
              </a:solidFill>
              <a:latin typeface="Times New Roman" panose="02020603050405020304" pitchFamily="18" charset="0"/>
              <a:cs typeface="Times New Roman" panose="02020603050405020304" pitchFamily="18" charset="0"/>
            </a:endParaRPr>
          </a:p>
        </p:txBody>
      </p:sp>
      <p:pic>
        <p:nvPicPr>
          <p:cNvPr id="10244" name="Audio 8">
            <a:hlinkClick r:id="" action="ppaction://media"/>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0" y="5619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57195466"/>
      </p:ext>
    </p:extLst>
  </p:cSld>
  <p:clrMapOvr>
    <a:masterClrMapping/>
  </p:clrMapOvr>
  <p:transition spd="slow" advTm="223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B320F9-544C-4CFF-B9F1-46CBC13A8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124200" y="76200"/>
            <a:ext cx="6248400" cy="31115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6600" dirty="0" err="1">
                <a:solidFill>
                  <a:srgbClr val="FF0000"/>
                </a:solidFill>
                <a:latin typeface="Times New Roman" panose="02020603050405020304" pitchFamily="18" charset="0"/>
                <a:cs typeface="Times New Roman" panose="02020603050405020304" pitchFamily="18" charset="0"/>
              </a:rPr>
              <a:t>Câu</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đố</a:t>
            </a:r>
            <a:endParaRPr lang="en-US" sz="6600" dirty="0">
              <a:solidFill>
                <a:srgbClr val="FF0000"/>
              </a:solidFill>
              <a:latin typeface="Times New Roman" panose="02020603050405020304" pitchFamily="18" charset="0"/>
              <a:cs typeface="Times New Roman" panose="02020603050405020304" pitchFamily="18" charset="0"/>
            </a:endParaRPr>
          </a:p>
          <a:p>
            <a:pPr algn="ctr">
              <a:defRPr/>
            </a:pPr>
            <a:r>
              <a:rPr lang="en-US" sz="3600" dirty="0" err="1">
                <a:solidFill>
                  <a:srgbClr val="333333"/>
                </a:solidFill>
                <a:latin typeface="Times New Roman" panose="02020603050405020304" pitchFamily="18" charset="0"/>
                <a:cs typeface="Times New Roman" panose="02020603050405020304" pitchFamily="18" charset="0"/>
              </a:rPr>
              <a:t>Cái</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gì</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trong</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trắng</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nhẹ</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nhàng</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err="1">
                <a:solidFill>
                  <a:srgbClr val="333333"/>
                </a:solidFill>
                <a:latin typeface="Times New Roman" panose="02020603050405020304" pitchFamily="18" charset="0"/>
                <a:cs typeface="Times New Roman" panose="02020603050405020304" pitchFamily="18" charset="0"/>
              </a:rPr>
              <a:t>Chọc</a:t>
            </a:r>
            <a:r>
              <a:rPr lang="en-US" sz="3600" dirty="0">
                <a:solidFill>
                  <a:srgbClr val="333333"/>
                </a:solidFill>
                <a:latin typeface="Times New Roman" panose="02020603050405020304" pitchFamily="18" charset="0"/>
                <a:cs typeface="Times New Roman" panose="02020603050405020304" pitchFamily="18" charset="0"/>
              </a:rPr>
              <a:t> qua </a:t>
            </a:r>
            <a:r>
              <a:rPr lang="en-US" sz="3600" dirty="0" err="1">
                <a:solidFill>
                  <a:srgbClr val="333333"/>
                </a:solidFill>
                <a:latin typeface="Times New Roman" panose="02020603050405020304" pitchFamily="18" charset="0"/>
                <a:cs typeface="Times New Roman" panose="02020603050405020304" pitchFamily="18" charset="0"/>
              </a:rPr>
              <a:t>giàn</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lá</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chẳng</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làm</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lá</a:t>
            </a:r>
            <a:r>
              <a:rPr lang="en-US" sz="3600" dirty="0">
                <a:solidFill>
                  <a:srgbClr val="333333"/>
                </a:solidFill>
                <a:latin typeface="Times New Roman" panose="02020603050405020304" pitchFamily="18" charset="0"/>
                <a:cs typeface="Times New Roman" panose="02020603050405020304" pitchFamily="18" charset="0"/>
              </a:rPr>
              <a:t> rung – </a:t>
            </a:r>
            <a:r>
              <a:rPr lang="en-US" sz="3600" dirty="0" err="1">
                <a:solidFill>
                  <a:srgbClr val="333333"/>
                </a:solidFill>
                <a:latin typeface="Times New Roman" panose="02020603050405020304" pitchFamily="18" charset="0"/>
                <a:cs typeface="Times New Roman" panose="02020603050405020304" pitchFamily="18" charset="0"/>
              </a:rPr>
              <a:t>Là</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gì</a:t>
            </a:r>
            <a:r>
              <a:rPr lang="en-US" sz="3600" dirty="0">
                <a:solidFill>
                  <a:srgbClr val="333333"/>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30723" name="Picture 5" descr="Hình ảnh trời nắng đẹp nhất | Ảnh bầu, Phong cảnh, Hìn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40878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Top 100 hình ảnh trời mưa to, bão bùng chất chứa nhiều tâm trạng | Hà nội,  Tàu sân bay, Hình ả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4087814"/>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1" y="40671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4600" y="62484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err="1"/>
              <a:t>Nắng</a:t>
            </a:r>
            <a:endParaRPr lang="en-US" dirty="0"/>
          </a:p>
        </p:txBody>
      </p:sp>
      <p:sp>
        <p:nvSpPr>
          <p:cNvPr id="7" name="Rectangle 6"/>
          <p:cNvSpPr/>
          <p:nvPr/>
        </p:nvSpPr>
        <p:spPr>
          <a:xfrm>
            <a:off x="5334000" y="62484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M</a:t>
            </a:r>
            <a:r>
              <a:rPr lang="vi-VN" dirty="0"/>
              <a:t>ư</a:t>
            </a:r>
            <a:r>
              <a:rPr lang="en-US" dirty="0"/>
              <a:t>a</a:t>
            </a:r>
          </a:p>
        </p:txBody>
      </p:sp>
      <p:sp>
        <p:nvSpPr>
          <p:cNvPr id="10" name="Rectangle 9"/>
          <p:cNvSpPr/>
          <p:nvPr/>
        </p:nvSpPr>
        <p:spPr>
          <a:xfrm>
            <a:off x="8358188" y="62484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err="1"/>
              <a:t>Sấm</a:t>
            </a:r>
            <a:r>
              <a:rPr lang="en-US" dirty="0"/>
              <a:t> </a:t>
            </a:r>
            <a:r>
              <a:rPr lang="en-US" dirty="0" err="1"/>
              <a:t>sét</a:t>
            </a:r>
            <a:endParaRPr lang="en-US" dirty="0"/>
          </a:p>
        </p:txBody>
      </p:sp>
    </p:spTree>
    <p:extLst>
      <p:ext uri="{BB962C8B-B14F-4D97-AF65-F5344CB8AC3E}">
        <p14:creationId xmlns:p14="http://schemas.microsoft.com/office/powerpoint/2010/main" val="1410337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wipe(down)">
                                      <p:cBhvr>
                                        <p:cTn id="12" dur="500"/>
                                        <p:tgtEl>
                                          <p:spTgt spid="307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5" presetClass="entr" presetSubtype="0" fill="hold" nodeType="clickEffect">
                                  <p:stCondLst>
                                    <p:cond delay="0"/>
                                  </p:stCondLst>
                                  <p:childTnLst>
                                    <p:set>
                                      <p:cBhvr>
                                        <p:cTn id="21" dur="1" fill="hold">
                                          <p:stCondLst>
                                            <p:cond delay="0"/>
                                          </p:stCondLst>
                                        </p:cTn>
                                        <p:tgtEl>
                                          <p:spTgt spid="30724"/>
                                        </p:tgtEl>
                                        <p:attrNameLst>
                                          <p:attrName>style.visibility</p:attrName>
                                        </p:attrNameLst>
                                      </p:cBhvr>
                                      <p:to>
                                        <p:strVal val="visible"/>
                                      </p:to>
                                    </p:set>
                                    <p:animEffect transition="in" filter="fade">
                                      <p:cBhvr>
                                        <p:cTn id="22" dur="2000"/>
                                        <p:tgtEl>
                                          <p:spTgt spid="30724"/>
                                        </p:tgtEl>
                                      </p:cBhvr>
                                    </p:animEffect>
                                    <p:anim calcmode="lin" valueType="num">
                                      <p:cBhvr>
                                        <p:cTn id="23" dur="2000" fill="hold"/>
                                        <p:tgtEl>
                                          <p:spTgt spid="30724"/>
                                        </p:tgtEl>
                                        <p:attrNameLst>
                                          <p:attrName>ppt_w</p:attrName>
                                        </p:attrNameLst>
                                      </p:cBhvr>
                                      <p:tavLst>
                                        <p:tav tm="0" fmla="#ppt_w*sin(2.5*pi*$)">
                                          <p:val>
                                            <p:fltVal val="0"/>
                                          </p:val>
                                        </p:tav>
                                        <p:tav tm="100000">
                                          <p:val>
                                            <p:fltVal val="1"/>
                                          </p:val>
                                        </p:tav>
                                      </p:tavLst>
                                    </p:anim>
                                    <p:anim calcmode="lin" valueType="num">
                                      <p:cBhvr>
                                        <p:cTn id="24" dur="2000" fill="hold"/>
                                        <p:tgtEl>
                                          <p:spTgt spid="30724"/>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nodeType="clickEffect">
                                  <p:stCondLst>
                                    <p:cond delay="0"/>
                                  </p:stCondLst>
                                  <p:childTnLst>
                                    <p:set>
                                      <p:cBhvr>
                                        <p:cTn id="33" dur="1" fill="hold">
                                          <p:stCondLst>
                                            <p:cond delay="0"/>
                                          </p:stCondLst>
                                        </p:cTn>
                                        <p:tgtEl>
                                          <p:spTgt spid="30725"/>
                                        </p:tgtEl>
                                        <p:attrNameLst>
                                          <p:attrName>style.visibility</p:attrName>
                                        </p:attrNameLst>
                                      </p:cBhvr>
                                      <p:to>
                                        <p:strVal val="visible"/>
                                      </p:to>
                                    </p:set>
                                    <p:animEffect transition="in" filter="circle(in)">
                                      <p:cBhvr>
                                        <p:cTn id="34" dur="2000"/>
                                        <p:tgtEl>
                                          <p:spTgt spid="307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30723"/>
                                        </p:tgtEl>
                                      </p:cBhvr>
                                    </p:animEffect>
                                    <p:animScale>
                                      <p:cBhvr>
                                        <p:cTn id="44" dur="250" autoRev="1" fill="hold"/>
                                        <p:tgtEl>
                                          <p:spTgt spid="307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24200" y="76200"/>
            <a:ext cx="6248400" cy="31115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6600" dirty="0" err="1">
                <a:solidFill>
                  <a:srgbClr val="FF0000"/>
                </a:solidFill>
                <a:latin typeface="Times New Roman" panose="02020603050405020304" pitchFamily="18" charset="0"/>
                <a:cs typeface="Times New Roman" panose="02020603050405020304" pitchFamily="18" charset="0"/>
              </a:rPr>
              <a:t>Câu</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đố</a:t>
            </a:r>
            <a:endParaRPr lang="en-US" sz="6600" dirty="0">
              <a:solidFill>
                <a:srgbClr val="FF0000"/>
              </a:solidFill>
              <a:latin typeface="Times New Roman" panose="02020603050405020304" pitchFamily="18" charset="0"/>
              <a:cs typeface="Times New Roman" panose="02020603050405020304" pitchFamily="18" charset="0"/>
            </a:endParaRPr>
          </a:p>
          <a:p>
            <a:pPr algn="ctr">
              <a:defRPr/>
            </a:pPr>
            <a:r>
              <a:rPr lang="en-US" sz="3600" dirty="0" err="1">
                <a:solidFill>
                  <a:schemeClr val="tx1"/>
                </a:solidFill>
                <a:latin typeface="Times New Roman" panose="02020603050405020304" pitchFamily="18" charset="0"/>
                <a:cs typeface="Times New Roman" panose="02020603050405020304" pitchFamily="18" charset="0"/>
              </a:rPr>
              <a:t>Không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thấy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nghe</a:t>
            </a:r>
            <a:r>
              <a:rPr lang="en-US" sz="3600" dirty="0">
                <a:solidFill>
                  <a:schemeClr val="tx1"/>
                </a:solidFill>
                <a:latin typeface="Times New Roman" panose="02020603050405020304" pitchFamily="18" charset="0"/>
                <a:cs typeface="Times New Roman" panose="02020603050405020304" pitchFamily="18" charset="0"/>
              </a:rPr>
              <a:t/>
            </a:r>
            <a:br>
              <a:rPr lang="en-US" sz="3600" dirty="0">
                <a:solidFill>
                  <a:schemeClr val="tx1"/>
                </a:solidFill>
                <a:latin typeface="Times New Roman" panose="02020603050405020304" pitchFamily="18" charset="0"/>
                <a:cs typeface="Times New Roman" panose="02020603050405020304" pitchFamily="18" charset="0"/>
              </a:rPr>
            </a:br>
            <a:r>
              <a:rPr lang="en-US" sz="3600" dirty="0" err="1">
                <a:solidFill>
                  <a:schemeClr val="tx1"/>
                </a:solidFill>
                <a:latin typeface="Times New Roman" panose="02020603050405020304" pitchFamily="18" charset="0"/>
                <a:cs typeface="Times New Roman" panose="02020603050405020304" pitchFamily="18" charset="0"/>
              </a:rPr>
              <a:t>Tiếng</a:t>
            </a:r>
            <a:r>
              <a:rPr lang="en-US" sz="3600" dirty="0">
                <a:solidFill>
                  <a:schemeClr val="tx1"/>
                </a:solidFill>
                <a:latin typeface="Times New Roman" panose="02020603050405020304" pitchFamily="18" charset="0"/>
                <a:cs typeface="Times New Roman" panose="02020603050405020304" pitchFamily="18" charset="0"/>
              </a:rPr>
              <a:t> ai </a:t>
            </a:r>
            <a:r>
              <a:rPr lang="en-US" sz="3600" dirty="0" err="1">
                <a:solidFill>
                  <a:schemeClr val="tx1"/>
                </a:solidFill>
                <a:latin typeface="Times New Roman" panose="02020603050405020304" pitchFamily="18" charset="0"/>
                <a:cs typeface="Times New Roman" panose="02020603050405020304" pitchFamily="18" charset="0"/>
              </a:rPr>
              <a:t>rì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rào</a:t>
            </a:r>
            <a:endParaRPr lang="en-US" sz="3600" dirty="0">
              <a:solidFill>
                <a:schemeClr val="tx1"/>
              </a:solidFill>
              <a:latin typeface="Times New Roman" panose="02020603050405020304" pitchFamily="18" charset="0"/>
              <a:cs typeface="Times New Roman" panose="02020603050405020304" pitchFamily="18" charset="0"/>
            </a:endParaRPr>
          </a:p>
          <a:p>
            <a:pPr algn="ctr">
              <a:defRPr/>
            </a:pPr>
            <a:r>
              <a:rPr lang="en-US" sz="3600" dirty="0" err="1">
                <a:solidFill>
                  <a:srgbClr val="333333"/>
                </a:solidFill>
                <a:latin typeface="Times New Roman" panose="02020603050405020304" pitchFamily="18" charset="0"/>
                <a:cs typeface="Times New Roman" panose="02020603050405020304" pitchFamily="18" charset="0"/>
              </a:rPr>
              <a:t>Bên</a:t>
            </a:r>
            <a:r>
              <a:rPr lang="en-US" sz="3600" dirty="0">
                <a:solidFill>
                  <a:srgbClr val="333333"/>
                </a:solidFill>
                <a:latin typeface="Times New Roman" panose="02020603050405020304" pitchFamily="18" charset="0"/>
                <a:cs typeface="Times New Roman" panose="02020603050405020304" pitchFamily="18" charset="0"/>
              </a:rPr>
              <a:t> song </a:t>
            </a:r>
            <a:r>
              <a:rPr lang="en-US" sz="3600" dirty="0" err="1">
                <a:solidFill>
                  <a:srgbClr val="333333"/>
                </a:solidFill>
                <a:latin typeface="Times New Roman" panose="02020603050405020304" pitchFamily="18" charset="0"/>
                <a:cs typeface="Times New Roman" panose="02020603050405020304" pitchFamily="18" charset="0"/>
              </a:rPr>
              <a:t>cửa</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sổ</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Là</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gì</a:t>
            </a:r>
            <a:r>
              <a:rPr lang="en-US" sz="3600" dirty="0">
                <a:solidFill>
                  <a:srgbClr val="333333"/>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31747" name="Picture 7" descr="Top 100 hình ảnh trời mưa to, bão bùng chất chứa nhiều tâm trạng | Hà nội,  Tàu sân bay, Hình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411480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Gió thổi mạnh theo hướng bắc nam khiến các hàng cây xanh, hàng dừa vít cành  tạo ra những tiếng rí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50" y="4114801"/>
            <a:ext cx="28003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4650" y="4089401"/>
            <a:ext cx="25209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24100" y="61722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a:t>M</a:t>
            </a:r>
            <a:r>
              <a:rPr lang="vi-VN" dirty="0"/>
              <a:t>ư</a:t>
            </a:r>
            <a:r>
              <a:rPr lang="en-US" dirty="0"/>
              <a:t>a</a:t>
            </a:r>
          </a:p>
        </p:txBody>
      </p:sp>
      <p:sp>
        <p:nvSpPr>
          <p:cNvPr id="7" name="Rectangle 6"/>
          <p:cNvSpPr/>
          <p:nvPr/>
        </p:nvSpPr>
        <p:spPr>
          <a:xfrm>
            <a:off x="8358188" y="62484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err="1"/>
              <a:t>Sấm</a:t>
            </a:r>
            <a:r>
              <a:rPr lang="en-US" dirty="0"/>
              <a:t> </a:t>
            </a:r>
            <a:r>
              <a:rPr lang="en-US" dirty="0" err="1"/>
              <a:t>sét</a:t>
            </a:r>
            <a:endParaRPr lang="en-US" dirty="0"/>
          </a:p>
        </p:txBody>
      </p:sp>
      <p:sp>
        <p:nvSpPr>
          <p:cNvPr id="8" name="Rectangle 7"/>
          <p:cNvSpPr/>
          <p:nvPr/>
        </p:nvSpPr>
        <p:spPr>
          <a:xfrm>
            <a:off x="5483225" y="6096000"/>
            <a:ext cx="1600200" cy="304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dirty="0" err="1"/>
              <a:t>Gió</a:t>
            </a:r>
            <a:endParaRPr lang="en-US" dirty="0"/>
          </a:p>
        </p:txBody>
      </p:sp>
    </p:spTree>
    <p:extLst>
      <p:ext uri="{BB962C8B-B14F-4D97-AF65-F5344CB8AC3E}">
        <p14:creationId xmlns:p14="http://schemas.microsoft.com/office/powerpoint/2010/main" val="2855021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1747"/>
                                        </p:tgtEl>
                                        <p:attrNameLst>
                                          <p:attrName>style.visibility</p:attrName>
                                        </p:attrNameLst>
                                      </p:cBhvr>
                                      <p:to>
                                        <p:strVal val="visible"/>
                                      </p:to>
                                    </p:set>
                                    <p:anim calcmode="lin" valueType="num">
                                      <p:cBhvr additive="base">
                                        <p:cTn id="12" dur="500" fill="hold"/>
                                        <p:tgtEl>
                                          <p:spTgt spid="31747"/>
                                        </p:tgtEl>
                                        <p:attrNameLst>
                                          <p:attrName>ppt_x</p:attrName>
                                        </p:attrNameLst>
                                      </p:cBhvr>
                                      <p:tavLst>
                                        <p:tav tm="0">
                                          <p:val>
                                            <p:strVal val="#ppt_x"/>
                                          </p:val>
                                        </p:tav>
                                        <p:tav tm="100000">
                                          <p:val>
                                            <p:strVal val="#ppt_x"/>
                                          </p:val>
                                        </p:tav>
                                      </p:tavLst>
                                    </p:anim>
                                    <p:anim calcmode="lin" valueType="num">
                                      <p:cBhvr additive="base">
                                        <p:cTn id="13"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animEffect transition="in" filter="wipe(down)">
                                      <p:cBhvr>
                                        <p:cTn id="23" dur="500"/>
                                        <p:tgtEl>
                                          <p:spTgt spid="317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31748"/>
                                        </p:tgtEl>
                                        <p:attrNameLst>
                                          <p:attrName>style.visibility</p:attrName>
                                        </p:attrNameLst>
                                      </p:cBhvr>
                                      <p:to>
                                        <p:strVal val="visible"/>
                                      </p:to>
                                    </p:set>
                                    <p:animEffect transition="in" filter="circle(in)">
                                      <p:cBhvr>
                                        <p:cTn id="33" dur="2000"/>
                                        <p:tgtEl>
                                          <p:spTgt spid="3174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mph" presetSubtype="0" fill="hold" nodeType="clickEffect">
                                  <p:stCondLst>
                                    <p:cond delay="0"/>
                                  </p:stCondLst>
                                  <p:childTnLst>
                                    <p:animRot by="21600000">
                                      <p:cBhvr>
                                        <p:cTn id="42" dur="2000" fill="hold"/>
                                        <p:tgtEl>
                                          <p:spTgt spid="317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201</Words>
  <Application>Microsoft Office PowerPoint</Application>
  <PresentationFormat>Widescreen</PresentationFormat>
  <Paragraphs>45</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42</cp:revision>
  <dcterms:created xsi:type="dcterms:W3CDTF">2022-03-12T01:58:56Z</dcterms:created>
  <dcterms:modified xsi:type="dcterms:W3CDTF">2025-04-22T02:06:16Z</dcterms:modified>
</cp:coreProperties>
</file>