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3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8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1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1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5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4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2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1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4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FEEE5-8B19-4C58-A49F-0D5E5E77A876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5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0.jfif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58662" cy="6867525"/>
          </a:xfrm>
          <a:prstGeom prst="rect">
            <a:avLst/>
          </a:prstGeom>
        </p:spPr>
      </p:pic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4061474" y="670446"/>
            <a:ext cx="566717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 </a:t>
            </a: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 SAO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033462" y="2371726"/>
            <a:ext cx="10097872" cy="343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LQVH: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MGN Bunny 1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180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ranh-nen-c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54316" y="5855144"/>
            <a:ext cx="6096000" cy="682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2250"/>
              </a:lnSpc>
              <a:spcAft>
                <a:spcPts val="750"/>
              </a:spcAft>
            </a:pP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58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-19"/>
            <a:chExt cx="5760" cy="4377"/>
          </a:xfrm>
        </p:grpSpPr>
        <p:pic>
          <p:nvPicPr>
            <p:cNvPr id="3" name="Picture 14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5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6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7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2007219" y="3211551"/>
            <a:ext cx="7721345" cy="213457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chơi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Ai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thông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minh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nhất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63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8" y="-1"/>
            <a:ext cx="12195718" cy="68676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59564" y="490651"/>
            <a:ext cx="6583680" cy="6467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Câu</a:t>
            </a:r>
            <a:r>
              <a:rPr lang="en-US" sz="2400" dirty="0" smtClean="0">
                <a:solidFill>
                  <a:srgbClr val="C00000"/>
                </a:solidFill>
              </a:rPr>
              <a:t> 1: </a:t>
            </a:r>
            <a:r>
              <a:rPr lang="en-US" sz="2400" dirty="0" err="1" smtClean="0">
                <a:solidFill>
                  <a:srgbClr val="C00000"/>
                </a:solidFill>
              </a:rPr>
              <a:t>Vừa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ra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khỏi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nhà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Xe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Đạp</a:t>
            </a:r>
            <a:r>
              <a:rPr lang="en-US" sz="2400" dirty="0" smtClean="0">
                <a:solidFill>
                  <a:srgbClr val="C00000"/>
                </a:solidFill>
              </a:rPr>
              <a:t> Con </a:t>
            </a:r>
            <a:r>
              <a:rPr lang="en-US" sz="2400" dirty="0" err="1" smtClean="0">
                <a:solidFill>
                  <a:srgbClr val="C00000"/>
                </a:solidFill>
              </a:rPr>
              <a:t>đã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thấy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gì</a:t>
            </a:r>
            <a:r>
              <a:rPr lang="en-US" sz="2400" dirty="0" smtClean="0">
                <a:solidFill>
                  <a:srgbClr val="C00000"/>
                </a:solidFill>
              </a:rPr>
              <a:t>?</a:t>
            </a:r>
            <a:endParaRPr lang="en-US" dirty="0"/>
          </a:p>
        </p:txBody>
      </p:sp>
      <p:pic>
        <p:nvPicPr>
          <p:cNvPr id="4" name="ĐỒNG HỒ ĐẾM NGƯỢC 5 GIÂ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585"/>
                </p14:media>
              </p:ext>
            </p:extLst>
          </p:nvPr>
        </p:nvPicPr>
        <p:blipFill rotWithShape="1">
          <a:blip r:embed="rId5"/>
          <a:srcRect l="1176" t="4776" r="50634" b="17910"/>
          <a:stretch/>
        </p:blipFill>
        <p:spPr>
          <a:xfrm>
            <a:off x="4215160" y="1989740"/>
            <a:ext cx="3200401" cy="2888165"/>
          </a:xfrm>
          <a:prstGeom prst="rect">
            <a:avLst/>
          </a:prstGeom>
        </p:spPr>
      </p:pic>
      <p:pic>
        <p:nvPicPr>
          <p:cNvPr id="5" name="Picture 2" descr="IMG_4529hoanchi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42" y="1779191"/>
            <a:ext cx="5883202" cy="330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09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8" y="-1"/>
            <a:ext cx="12195718" cy="68676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18368" y="354173"/>
            <a:ext cx="7207767" cy="9123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Câu</a:t>
            </a:r>
            <a:r>
              <a:rPr lang="en-US" sz="2400" dirty="0" smtClean="0">
                <a:solidFill>
                  <a:srgbClr val="C00000"/>
                </a:solidFill>
              </a:rPr>
              <a:t> 2: </a:t>
            </a:r>
            <a:r>
              <a:rPr lang="en-US" sz="2400" dirty="0" err="1" smtClean="0">
                <a:solidFill>
                  <a:srgbClr val="C00000"/>
                </a:solidFill>
              </a:rPr>
              <a:t>Xe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Đạp</a:t>
            </a:r>
            <a:r>
              <a:rPr lang="en-US" sz="2400" dirty="0" smtClean="0">
                <a:solidFill>
                  <a:srgbClr val="C00000"/>
                </a:solidFill>
              </a:rPr>
              <a:t> Con </a:t>
            </a:r>
            <a:r>
              <a:rPr lang="en-US" sz="2400" dirty="0" err="1" smtClean="0">
                <a:solidFill>
                  <a:srgbClr val="C00000"/>
                </a:solidFill>
              </a:rPr>
              <a:t>đã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gặp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và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nói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chuyện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với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những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ai</a:t>
            </a:r>
            <a:r>
              <a:rPr lang="en-US" sz="2400" dirty="0" smtClean="0">
                <a:solidFill>
                  <a:srgbClr val="C00000"/>
                </a:solidFill>
              </a:rPr>
              <a:t>?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Theo con ô </a:t>
            </a:r>
            <a:r>
              <a:rPr lang="en-US" sz="2400" dirty="0" err="1" smtClean="0">
                <a:solidFill>
                  <a:srgbClr val="C00000"/>
                </a:solidFill>
              </a:rPr>
              <a:t>tô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tải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và</a:t>
            </a:r>
            <a:r>
              <a:rPr lang="en-US" sz="2400" dirty="0" smtClean="0">
                <a:solidFill>
                  <a:srgbClr val="C00000"/>
                </a:solidFill>
              </a:rPr>
              <a:t> ô </a:t>
            </a:r>
            <a:r>
              <a:rPr lang="en-US" sz="2400" dirty="0" err="1" smtClean="0">
                <a:solidFill>
                  <a:srgbClr val="C00000"/>
                </a:solidFill>
              </a:rPr>
              <a:t>tô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buýt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khác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nhau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như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nào</a:t>
            </a:r>
            <a:r>
              <a:rPr lang="en-US" sz="2400" dirty="0" smtClean="0">
                <a:solidFill>
                  <a:srgbClr val="C00000"/>
                </a:solidFill>
              </a:rPr>
              <a:t>?</a:t>
            </a:r>
            <a:endParaRPr lang="en-US" dirty="0"/>
          </a:p>
        </p:txBody>
      </p:sp>
      <p:pic>
        <p:nvPicPr>
          <p:cNvPr id="5" name="ĐỒNG HỒ ĐẾM NGƯỢC 5 GIÂ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585"/>
                </p14:media>
              </p:ext>
            </p:extLst>
          </p:nvPr>
        </p:nvPicPr>
        <p:blipFill rotWithShape="1">
          <a:blip r:embed="rId5"/>
          <a:srcRect l="1176" t="4776" r="50634" b="17910"/>
          <a:stretch/>
        </p:blipFill>
        <p:spPr>
          <a:xfrm>
            <a:off x="4215160" y="1989740"/>
            <a:ext cx="3200401" cy="2888165"/>
          </a:xfrm>
          <a:prstGeom prst="rect">
            <a:avLst/>
          </a:prstGeom>
        </p:spPr>
      </p:pic>
      <p:pic>
        <p:nvPicPr>
          <p:cNvPr id="7" name="Picture 15" descr="o-to-tai-dong-m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20" y="2325006"/>
            <a:ext cx="4029101" cy="2980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o to khac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103">
            <a:off x="6229982" y="1923435"/>
            <a:ext cx="3202246" cy="3483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985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8" y="-1"/>
            <a:ext cx="12195718" cy="68676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18368" y="354173"/>
            <a:ext cx="7207767" cy="9123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Câu</a:t>
            </a:r>
            <a:r>
              <a:rPr lang="en-US" sz="2400" dirty="0" smtClean="0">
                <a:solidFill>
                  <a:srgbClr val="C00000"/>
                </a:solidFill>
              </a:rPr>
              <a:t> 3: </a:t>
            </a:r>
            <a:r>
              <a:rPr lang="en-US" sz="2400" dirty="0" err="1" smtClean="0">
                <a:solidFill>
                  <a:srgbClr val="C00000"/>
                </a:solidFill>
              </a:rPr>
              <a:t>Mải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nói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chuyện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Xe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Đạp</a:t>
            </a:r>
            <a:r>
              <a:rPr lang="en-US" sz="2400" dirty="0" smtClean="0">
                <a:solidFill>
                  <a:srgbClr val="C00000"/>
                </a:solidFill>
              </a:rPr>
              <a:t> Con </a:t>
            </a:r>
            <a:r>
              <a:rPr lang="en-US" sz="2400" dirty="0" err="1" smtClean="0">
                <a:solidFill>
                  <a:srgbClr val="C00000"/>
                </a:solidFill>
              </a:rPr>
              <a:t>đã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như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thế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nào</a:t>
            </a:r>
            <a:r>
              <a:rPr lang="en-US" sz="2400" dirty="0" smtClean="0">
                <a:solidFill>
                  <a:srgbClr val="C00000"/>
                </a:solidFill>
              </a:rPr>
              <a:t>? </a:t>
            </a:r>
            <a:r>
              <a:rPr lang="en-US" sz="2400" dirty="0" err="1" smtClean="0">
                <a:solidFill>
                  <a:srgbClr val="C00000"/>
                </a:solidFill>
              </a:rPr>
              <a:t>Và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đã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nhắc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nhở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Xe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Đạp</a:t>
            </a:r>
            <a:r>
              <a:rPr lang="en-US" sz="2400" dirty="0" smtClean="0">
                <a:solidFill>
                  <a:srgbClr val="C00000"/>
                </a:solidFill>
              </a:rPr>
              <a:t> Con?</a:t>
            </a:r>
            <a:endParaRPr lang="en-US" dirty="0"/>
          </a:p>
        </p:txBody>
      </p:sp>
      <p:pic>
        <p:nvPicPr>
          <p:cNvPr id="4" name="ĐỒNG HỒ ĐẾM NGƯỢC 5 GIÂ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585"/>
                </p14:media>
              </p:ext>
            </p:extLst>
          </p:nvPr>
        </p:nvPicPr>
        <p:blipFill rotWithShape="1">
          <a:blip r:embed="rId5"/>
          <a:srcRect l="1176" t="4776" r="50634" b="17910"/>
          <a:stretch/>
        </p:blipFill>
        <p:spPr>
          <a:xfrm>
            <a:off x="4215160" y="1989740"/>
            <a:ext cx="3200401" cy="2888165"/>
          </a:xfrm>
          <a:prstGeom prst="rect">
            <a:avLst/>
          </a:prstGeom>
        </p:spPr>
      </p:pic>
      <p:pic>
        <p:nvPicPr>
          <p:cNvPr id="5" name="Picture 6" descr="Untitledotc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61593" flipV="1">
            <a:off x="3046442" y="2153747"/>
            <a:ext cx="5537836" cy="2947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730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8" y="-1"/>
            <a:ext cx="12195718" cy="68676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01504" y="313229"/>
            <a:ext cx="8898340" cy="9123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Câu</a:t>
            </a:r>
            <a:r>
              <a:rPr lang="en-US" sz="2400" dirty="0" smtClean="0">
                <a:solidFill>
                  <a:srgbClr val="C00000"/>
                </a:solidFill>
              </a:rPr>
              <a:t> 4: </a:t>
            </a:r>
            <a:r>
              <a:rPr lang="en-US" sz="2400" dirty="0" err="1" smtClean="0">
                <a:solidFill>
                  <a:srgbClr val="C00000"/>
                </a:solidFill>
              </a:rPr>
              <a:t>Khi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được</a:t>
            </a:r>
            <a:r>
              <a:rPr lang="en-US" sz="2400" dirty="0" smtClean="0">
                <a:solidFill>
                  <a:srgbClr val="C00000"/>
                </a:solidFill>
              </a:rPr>
              <a:t> c </a:t>
            </a:r>
            <a:r>
              <a:rPr lang="en-US" sz="2400" dirty="0" err="1" smtClean="0">
                <a:solidFill>
                  <a:srgbClr val="C00000"/>
                </a:solidFill>
              </a:rPr>
              <a:t>Xe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Hơi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nhắc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nhở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Xe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Đạp</a:t>
            </a:r>
            <a:r>
              <a:rPr lang="en-US" sz="2400" dirty="0" smtClean="0">
                <a:solidFill>
                  <a:srgbClr val="C00000"/>
                </a:solidFill>
              </a:rPr>
              <a:t> Con </a:t>
            </a:r>
            <a:r>
              <a:rPr lang="en-US" sz="2400" dirty="0" err="1" smtClean="0">
                <a:solidFill>
                  <a:srgbClr val="C00000"/>
                </a:solidFill>
              </a:rPr>
              <a:t>có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nhận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ra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lỗi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sai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của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mình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không</a:t>
            </a:r>
            <a:r>
              <a:rPr lang="en-US" sz="2400" dirty="0" smtClean="0">
                <a:solidFill>
                  <a:srgbClr val="C00000"/>
                </a:solidFill>
              </a:rPr>
              <a:t>? </a:t>
            </a:r>
            <a:r>
              <a:rPr lang="en-US" sz="2400" dirty="0" err="1" smtClean="0">
                <a:solidFill>
                  <a:srgbClr val="C00000"/>
                </a:solidFill>
              </a:rPr>
              <a:t>Và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Xe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Đạp</a:t>
            </a:r>
            <a:r>
              <a:rPr lang="en-US" sz="2400" dirty="0" smtClean="0">
                <a:solidFill>
                  <a:srgbClr val="C00000"/>
                </a:solidFill>
              </a:rPr>
              <a:t> Con </a:t>
            </a:r>
            <a:r>
              <a:rPr lang="en-US" sz="2400" dirty="0" err="1" smtClean="0">
                <a:solidFill>
                  <a:srgbClr val="C00000"/>
                </a:solidFill>
              </a:rPr>
              <a:t>đã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làm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gì</a:t>
            </a:r>
            <a:r>
              <a:rPr lang="en-US" sz="2400" dirty="0" smtClean="0">
                <a:solidFill>
                  <a:srgbClr val="C00000"/>
                </a:solidFill>
              </a:rPr>
              <a:t>?</a:t>
            </a:r>
            <a:endParaRPr lang="en-US" dirty="0"/>
          </a:p>
        </p:txBody>
      </p:sp>
      <p:pic>
        <p:nvPicPr>
          <p:cNvPr id="4" name="ĐỒNG HỒ ĐẾM NGƯỢC 5 GIÂ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585"/>
                </p14:media>
              </p:ext>
            </p:extLst>
          </p:nvPr>
        </p:nvPicPr>
        <p:blipFill rotWithShape="1">
          <a:blip r:embed="rId5"/>
          <a:srcRect l="1176" t="4776" r="50634" b="17910"/>
          <a:stretch/>
        </p:blipFill>
        <p:spPr>
          <a:xfrm>
            <a:off x="4215160" y="1989740"/>
            <a:ext cx="3200401" cy="2888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94" y="1651372"/>
            <a:ext cx="6355094" cy="3564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1583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8" y="-1"/>
            <a:ext cx="12195718" cy="68676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01504" y="313229"/>
            <a:ext cx="8898340" cy="9123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Câu</a:t>
            </a:r>
            <a:r>
              <a:rPr lang="en-US" sz="2400" dirty="0" smtClean="0">
                <a:solidFill>
                  <a:srgbClr val="C00000"/>
                </a:solidFill>
              </a:rPr>
              <a:t> 5: </a:t>
            </a:r>
            <a:r>
              <a:rPr lang="en-US" sz="2400" dirty="0" err="1" smtClean="0">
                <a:solidFill>
                  <a:srgbClr val="C00000"/>
                </a:solidFill>
              </a:rPr>
              <a:t>Điều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gì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đã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xảy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ra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với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Xe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Đạp</a:t>
            </a:r>
            <a:r>
              <a:rPr lang="en-US" sz="2400" dirty="0" smtClean="0">
                <a:solidFill>
                  <a:srgbClr val="C00000"/>
                </a:solidFill>
              </a:rPr>
              <a:t> Con?</a:t>
            </a:r>
            <a:endParaRPr lang="en-US" dirty="0"/>
          </a:p>
        </p:txBody>
      </p:sp>
      <p:pic>
        <p:nvPicPr>
          <p:cNvPr id="4" name="ĐỒNG HỒ ĐẾM NGƯỢC 5 GIÂ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585"/>
                </p14:media>
              </p:ext>
            </p:extLst>
          </p:nvPr>
        </p:nvPicPr>
        <p:blipFill rotWithShape="1">
          <a:blip r:embed="rId5"/>
          <a:srcRect l="1176" t="4776" r="50634" b="17910"/>
          <a:stretch/>
        </p:blipFill>
        <p:spPr>
          <a:xfrm>
            <a:off x="4215160" y="1989740"/>
            <a:ext cx="3200401" cy="2888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727" y="1882284"/>
            <a:ext cx="6393894" cy="3578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5659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8" y="-1"/>
            <a:ext cx="12195718" cy="68676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01504" y="313229"/>
            <a:ext cx="8898340" cy="7103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Câu</a:t>
            </a:r>
            <a:r>
              <a:rPr lang="en-US" sz="2400" dirty="0" smtClean="0">
                <a:solidFill>
                  <a:srgbClr val="C00000"/>
                </a:solidFill>
              </a:rPr>
              <a:t> 6: </a:t>
            </a:r>
            <a:r>
              <a:rPr lang="en-US" sz="2400" dirty="0" err="1" smtClean="0">
                <a:solidFill>
                  <a:srgbClr val="C00000"/>
                </a:solidFill>
              </a:rPr>
              <a:t>Sau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vụ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chạm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Xe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Đạp</a:t>
            </a:r>
            <a:r>
              <a:rPr lang="en-US" sz="2400" dirty="0" smtClean="0">
                <a:solidFill>
                  <a:srgbClr val="C00000"/>
                </a:solidFill>
              </a:rPr>
              <a:t> Con </a:t>
            </a:r>
            <a:r>
              <a:rPr lang="en-US" sz="2400" dirty="0" err="1" smtClean="0">
                <a:solidFill>
                  <a:srgbClr val="C00000"/>
                </a:solidFill>
              </a:rPr>
              <a:t>đã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có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thái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độ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như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thế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nào</a:t>
            </a:r>
            <a:r>
              <a:rPr lang="en-US" sz="2400" dirty="0" smtClean="0">
                <a:solidFill>
                  <a:srgbClr val="C00000"/>
                </a:solidFill>
              </a:rPr>
              <a:t>?</a:t>
            </a:r>
            <a:endParaRPr lang="en-US" dirty="0"/>
          </a:p>
        </p:txBody>
      </p:sp>
      <p:pic>
        <p:nvPicPr>
          <p:cNvPr id="4" name="ĐỒNG HỒ ĐẾM NGƯỢC 5 GIÂ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585"/>
                </p14:media>
              </p:ext>
            </p:extLst>
          </p:nvPr>
        </p:nvPicPr>
        <p:blipFill rotWithShape="1">
          <a:blip r:embed="rId5"/>
          <a:srcRect l="1176" t="4776" r="50634" b="17910"/>
          <a:stretch/>
        </p:blipFill>
        <p:spPr>
          <a:xfrm>
            <a:off x="4493940" y="2139865"/>
            <a:ext cx="3200401" cy="2888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50" y="1823788"/>
            <a:ext cx="6427157" cy="3637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414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8" y="-1"/>
            <a:ext cx="12195718" cy="68676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57098" y="981969"/>
            <a:ext cx="6346210" cy="34808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Qua </a:t>
            </a:r>
            <a:r>
              <a:rPr lang="en-US" sz="3200" dirty="0" err="1" smtClean="0">
                <a:solidFill>
                  <a:srgbClr val="C00000"/>
                </a:solidFill>
              </a:rPr>
              <a:t>bài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học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bạn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Xe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Đạp</a:t>
            </a:r>
            <a:r>
              <a:rPr lang="en-US" sz="3200" dirty="0" smtClean="0">
                <a:solidFill>
                  <a:srgbClr val="C00000"/>
                </a:solidFill>
              </a:rPr>
              <a:t> Con, </a:t>
            </a:r>
            <a:r>
              <a:rPr lang="en-US" sz="3200" dirty="0" err="1" smtClean="0">
                <a:solidFill>
                  <a:srgbClr val="C00000"/>
                </a:solidFill>
              </a:rPr>
              <a:t>các</a:t>
            </a:r>
            <a:r>
              <a:rPr lang="en-US" sz="3200" dirty="0" smtClean="0">
                <a:solidFill>
                  <a:srgbClr val="C00000"/>
                </a:solidFill>
              </a:rPr>
              <a:t> con </a:t>
            </a:r>
            <a:r>
              <a:rPr lang="en-US" sz="3200" dirty="0" err="1" smtClean="0">
                <a:solidFill>
                  <a:srgbClr val="C00000"/>
                </a:solidFill>
              </a:rPr>
              <a:t>nhớ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khi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tham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gia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giao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thông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chúng</a:t>
            </a:r>
            <a:r>
              <a:rPr lang="en-US" sz="3200" dirty="0" smtClean="0">
                <a:solidFill>
                  <a:srgbClr val="C00000"/>
                </a:solidFill>
              </a:rPr>
              <a:t> ta </a:t>
            </a:r>
            <a:r>
              <a:rPr lang="en-US" sz="3200" dirty="0" err="1" smtClean="0">
                <a:solidFill>
                  <a:srgbClr val="C00000"/>
                </a:solidFill>
              </a:rPr>
              <a:t>phải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tuân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thủ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chấp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hành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theo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đúng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luật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lệ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giao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thông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đi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đúng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phần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đường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dành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cho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mình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và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đi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bên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tay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phải</a:t>
            </a:r>
            <a:r>
              <a:rPr lang="en-US" sz="3200" dirty="0" smtClean="0">
                <a:solidFill>
                  <a:srgbClr val="C00000"/>
                </a:solidFill>
              </a:rPr>
              <a:t>.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94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94263" y="2342419"/>
            <a:ext cx="7674869" cy="1437846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Cho </a:t>
            </a:r>
            <a:r>
              <a:rPr lang="en-US" sz="3200" dirty="0" err="1" smtClean="0">
                <a:solidFill>
                  <a:srgbClr val="C00000"/>
                </a:solidFill>
              </a:rPr>
              <a:t>trẻ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xem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rối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bóng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chuyện</a:t>
            </a:r>
            <a:r>
              <a:rPr lang="en-US" sz="3200" dirty="0" smtClean="0">
                <a:solidFill>
                  <a:srgbClr val="C00000"/>
                </a:solidFill>
              </a:rPr>
              <a:t> “ </a:t>
            </a:r>
            <a:r>
              <a:rPr lang="en-US" sz="3200" dirty="0" err="1" smtClean="0">
                <a:solidFill>
                  <a:srgbClr val="C00000"/>
                </a:solidFill>
              </a:rPr>
              <a:t>Xe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Đạp</a:t>
            </a:r>
            <a:r>
              <a:rPr lang="en-US" sz="3200" dirty="0" smtClean="0">
                <a:solidFill>
                  <a:srgbClr val="C00000"/>
                </a:solidFill>
              </a:rPr>
              <a:t> Con </a:t>
            </a:r>
            <a:r>
              <a:rPr lang="en-US" sz="3200" dirty="0" err="1" smtClean="0">
                <a:solidFill>
                  <a:srgbClr val="C00000"/>
                </a:solidFill>
              </a:rPr>
              <a:t>trên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đường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phố</a:t>
            </a:r>
            <a:r>
              <a:rPr lang="en-US" sz="3200" dirty="0" smtClean="0">
                <a:solidFill>
                  <a:srgbClr val="C00000"/>
                </a:solidFill>
              </a:rPr>
              <a:t>”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8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26533" y="1007713"/>
            <a:ext cx="933127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1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Kiến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000" b="1" dirty="0">
                <a:latin typeface="Times New Roman" panose="02020603050405020304" pitchFamily="18" charset="0"/>
              </a:rPr>
              <a:t> 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 err="1">
                <a:latin typeface="Times New Roman" panose="02020603050405020304" pitchFamily="18" charset="0"/>
              </a:rPr>
              <a:t>Trẻ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tên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truyện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truyện</a:t>
            </a:r>
            <a:r>
              <a:rPr lang="en-US" altLang="en-US" sz="20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 err="1">
                <a:latin typeface="Times New Roman" panose="02020603050405020304" pitchFamily="18" charset="0"/>
              </a:rPr>
              <a:t>Trẻ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nắm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000" dirty="0">
                <a:latin typeface="Times New Roman" panose="02020603050405020304" pitchFamily="18" charset="0"/>
              </a:rPr>
              <a:t> dung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truyện</a:t>
            </a:r>
            <a:r>
              <a:rPr lang="en-US" altLang="en-US" sz="2000" dirty="0">
                <a:latin typeface="Times New Roman" panose="02020603050405020304" pitchFamily="18" charset="0"/>
              </a:rPr>
              <a:t>: </a:t>
            </a:r>
            <a:r>
              <a:rPr lang="en-US" altLang="en-US" sz="2000" dirty="0" err="1">
                <a:latin typeface="Times New Roman" panose="02020603050405020304" pitchFamily="18" charset="0"/>
              </a:rPr>
              <a:t>kể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chiếc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xe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đạp</a:t>
            </a:r>
            <a:r>
              <a:rPr lang="en-US" altLang="en-US" sz="2000" dirty="0">
                <a:latin typeface="Times New Roman" panose="02020603050405020304" pitchFamily="18" charset="0"/>
              </a:rPr>
              <a:t> con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phố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gặp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xe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000" dirty="0"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vì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mải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nói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chuyện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000" dirty="0">
                <a:latin typeface="Times New Roman" panose="02020603050405020304" pitchFamily="18" charset="0"/>
              </a:rPr>
              <a:t> ý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lấn</a:t>
            </a:r>
            <a:r>
              <a:rPr lang="en-US" altLang="en-US" sz="2000" dirty="0">
                <a:latin typeface="Times New Roman" panose="02020603050405020304" pitchFamily="18" charset="0"/>
              </a:rPr>
              <a:t> sang </a:t>
            </a:r>
            <a:r>
              <a:rPr lang="en-US" altLang="en-US" sz="20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ngã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ra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2.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Kỹ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năng</a:t>
            </a:r>
            <a:endParaRPr lang="en-US" altLang="en-US" sz="20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triển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ngôn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ngữ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mạch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lạc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trẻ</a:t>
            </a:r>
            <a:r>
              <a:rPr lang="en-US" altLang="en-US" sz="2000" dirty="0"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</a:rPr>
              <a:t>ghi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nhớ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chủ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rèn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trẻ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Trả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rõ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ràng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cô</a:t>
            </a:r>
            <a:r>
              <a:rPr lang="en-US" altLang="en-US" sz="2000" dirty="0"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000" dirty="0">
                <a:latin typeface="Times New Roman" panose="02020603050405020304" pitchFamily="18" charset="0"/>
              </a:rPr>
              <a:t> dung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truyện</a:t>
            </a:r>
            <a:r>
              <a:rPr lang="en-US" altLang="en-US" sz="2000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3.Thái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độ</a:t>
            </a:r>
            <a:endParaRPr lang="en-US" altLang="en-US" sz="20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-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Trẻ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h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000" dirty="0" err="1">
                <a:latin typeface="Times New Roman" panose="02020603050405020304" pitchFamily="18" charset="0"/>
              </a:rPr>
              <a:t>o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hứng</a:t>
            </a:r>
            <a:r>
              <a:rPr lang="en-US" altLang="en-US" sz="2000" dirty="0"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</a:rPr>
              <a:t> ý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nghe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cô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kể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chuyện</a:t>
            </a:r>
            <a:r>
              <a:rPr lang="en-US" altLang="en-US" sz="2000" dirty="0">
                <a:latin typeface="Times New Roman" panose="02020603050405020304" pitchFamily="18" charset="0"/>
              </a:rPr>
              <a:t>.</a:t>
            </a:r>
            <a:endParaRPr lang="en-US" altLang="en-US" sz="2000" dirty="0"/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Giáo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dục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trẻ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</a:rPr>
              <a:t> ý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chấp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h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000" dirty="0" err="1">
                <a:latin typeface="Times New Roman" panose="02020603050405020304" pitchFamily="18" charset="0"/>
              </a:rPr>
              <a:t>nh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luật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lệ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giao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thông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000" dirty="0" err="1">
                <a:latin typeface="Times New Roman" panose="02020603050405020304" pitchFamily="18" charset="0"/>
              </a:rPr>
              <a:t>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quy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000" dirty="0">
                <a:latin typeface="Times New Roman" panose="02020603050405020304" pitchFamily="18" charset="0"/>
              </a:rPr>
              <a:t>.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8" y="-68"/>
            <a:chExt cx="5768" cy="4426"/>
          </a:xfrm>
        </p:grpSpPr>
        <p:pic>
          <p:nvPicPr>
            <p:cNvPr id="6" name="Picture 4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80" y="1940"/>
              <a:ext cx="432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6" y="1968"/>
              <a:ext cx="43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61"/>
              <a:ext cx="576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8"/>
              <a:ext cx="576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563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76200"/>
            <a:ext cx="12192000" cy="6797675"/>
            <a:chOff x="-8" y="-19"/>
            <a:chExt cx="5768" cy="4339"/>
          </a:xfrm>
        </p:grpSpPr>
        <p:pic>
          <p:nvPicPr>
            <p:cNvPr id="5" name="Picture 4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80" y="1940"/>
              <a:ext cx="432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28" y="1920"/>
              <a:ext cx="43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3930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66799" y="2085975"/>
            <a:ext cx="984153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140074" y="1042988"/>
            <a:ext cx="436274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9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533400" y="0"/>
            <a:ext cx="8001000" cy="1676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>
                <a:solidFill>
                  <a:srgbClr val="3333FF"/>
                </a:solidFill>
                <a:latin typeface=".VnCooper" panose="020B7200000000000000" pitchFamily="34" charset="0"/>
              </a:rPr>
              <a:t>Xe ®¹p con trªn ®­êng phè</a:t>
            </a:r>
            <a:endParaRPr lang="en-US" altLang="en-US">
              <a:solidFill>
                <a:srgbClr val="3333FF"/>
              </a:solidFill>
              <a:latin typeface=".VnCooper" panose="020B7200000000000000" pitchFamily="34" charset="0"/>
            </a:endParaRPr>
          </a:p>
        </p:txBody>
      </p:sp>
      <p:pic>
        <p:nvPicPr>
          <p:cNvPr id="5" name="Picture 10" descr="duong ph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xe-dap-m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7400" y="2362200"/>
            <a:ext cx="4953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2328" y="515143"/>
            <a:ext cx="6400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alt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66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g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8738"/>
            <a:ext cx="12192000" cy="69167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7515" y="5994310"/>
            <a:ext cx="6930191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ở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dạo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!”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413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G_4529hoanch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6"/>
            <a:ext cx="12192000" cy="685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xe-dap-m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322064" y="2805687"/>
            <a:ext cx="2322064" cy="124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35180" y="5798003"/>
            <a:ext cx="9456820" cy="86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ắp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Buýt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917387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4 0.05231 C -0.07136 0.04444 0.01419 0.03657 0.12435 0.03148 C 0.23659 0.02662 0.4039 0.02315 0.51315 0.02222 C 0.62109 0.0213 0.69778 0.02407 0.77526 0.02685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6680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uong ph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0637"/>
            <a:ext cx="12192000" cy="6858000"/>
          </a:xfrm>
          <a:prstGeom prst="rect">
            <a:avLst/>
          </a:prstGeom>
        </p:spPr>
      </p:pic>
      <p:pic>
        <p:nvPicPr>
          <p:cNvPr id="5" name="Picture 15" descr="o-to-tai-dong-m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756" y="1195199"/>
            <a:ext cx="4243150" cy="313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xe-dap-m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24302" y="496999"/>
            <a:ext cx="3234491" cy="240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o to khac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4572" y="-1906532"/>
            <a:ext cx="4595835" cy="374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60231" y="5549538"/>
            <a:ext cx="75317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Chợt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trông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dính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bụi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to,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Đạp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thắc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600" dirty="0">
                <a:solidFill>
                  <a:srgbClr val="FFC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 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thầm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600" dirty="0">
                <a:solidFill>
                  <a:srgbClr val="FFC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gạo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ạ!</a:t>
            </a:r>
          </a:p>
          <a:p>
            <a:pPr>
              <a:spcAft>
                <a:spcPts val="0"/>
              </a:spcAft>
            </a:pP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Đạp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600" dirty="0">
                <a:solidFill>
                  <a:srgbClr val="FFC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gạo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ạ?</a:t>
            </a:r>
            <a:endParaRPr lang="en-US" sz="1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05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87995 0.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3997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475 0.3564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uong ph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o to khac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103">
            <a:off x="4742355" y="3097142"/>
            <a:ext cx="3202246" cy="348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Untitledot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6335" flipV="1">
            <a:off x="-2969999" y="-1871885"/>
            <a:ext cx="3647692" cy="19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o-to-tai-dong-m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669" y="1175052"/>
            <a:ext cx="3013251" cy="297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xe-dap-m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76" y="2286030"/>
            <a:ext cx="1994105" cy="197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o-to-tai-dong-m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756" y="1195199"/>
            <a:ext cx="4243150" cy="313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40316" y="4760395"/>
            <a:ext cx="4451684" cy="2021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– Ơ hay!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nhíu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tiêp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53887" y="4691017"/>
            <a:ext cx="3796943" cy="2159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con: – Ừ…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250"/>
              </a:lnSpc>
              <a:spcAft>
                <a:spcPts val="0"/>
              </a:spcAft>
            </a:pP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–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nệm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ả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741" y="4614586"/>
            <a:ext cx="4483756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“Ừ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 –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!”.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76857" y="4305760"/>
            <a:ext cx="4778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quay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ả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ĩ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bỉnh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phăng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phăng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82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55 0.13125 L 0.46146 0.35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4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10" grpId="0"/>
      <p:bldP spid="10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duong ph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475" y="-235637"/>
            <a:ext cx="2133600" cy="21431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6728347" y="1907488"/>
            <a:ext cx="4703928" cy="49505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inus 7"/>
          <p:cNvSpPr/>
          <p:nvPr/>
        </p:nvSpPr>
        <p:spPr>
          <a:xfrm rot="2130351">
            <a:off x="8966579" y="1624084"/>
            <a:ext cx="1542197" cy="111911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18818642">
            <a:off x="4116672" y="3877391"/>
            <a:ext cx="9620094" cy="111911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2321900">
            <a:off x="8372498" y="2153678"/>
            <a:ext cx="1542197" cy="111911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 rot="2182771">
            <a:off x="7793367" y="2847128"/>
            <a:ext cx="1542197" cy="111911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 rot="2182771">
            <a:off x="7124987" y="3548371"/>
            <a:ext cx="1542197" cy="111911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 rot="2182771">
            <a:off x="6474770" y="4271502"/>
            <a:ext cx="1542197" cy="111911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 rot="2182771">
            <a:off x="5715045" y="4918688"/>
            <a:ext cx="1542197" cy="111911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 rot="2182771">
            <a:off x="4678017" y="6209465"/>
            <a:ext cx="1542197" cy="111911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 rot="2182771">
            <a:off x="5142200" y="5654159"/>
            <a:ext cx="1542197" cy="111911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9" t="24665" r="11324" b="23657"/>
          <a:stretch/>
        </p:blipFill>
        <p:spPr>
          <a:xfrm rot="1523494">
            <a:off x="-2895657" y="237712"/>
            <a:ext cx="2405984" cy="1220025"/>
          </a:xfrm>
          <a:prstGeom prst="rect">
            <a:avLst/>
          </a:prstGeom>
        </p:spPr>
      </p:pic>
      <p:pic>
        <p:nvPicPr>
          <p:cNvPr id="19" name="Picture 15" descr="o-to-tai-dong-m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60" y="803081"/>
            <a:ext cx="2489884" cy="184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o to khach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103">
            <a:off x="4050220" y="3107526"/>
            <a:ext cx="2165775" cy="235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Untitledot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6335" flipV="1">
            <a:off x="1937962" y="110260"/>
            <a:ext cx="2648960" cy="140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6" descr="xe-dap-m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5405" flipH="1">
            <a:off x="2701743" y="1765789"/>
            <a:ext cx="1303888" cy="129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99180" y="4969532"/>
            <a:ext cx="432635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50"/>
              </a:lnSpc>
              <a:spcAft>
                <a:spcPts val="0"/>
              </a:spcAft>
            </a:pP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ỏi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luống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thẹn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250"/>
              </a:lnSpc>
              <a:spcAft>
                <a:spcPts val="0"/>
              </a:spcAft>
            </a:pP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41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0.27799 0.197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3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03997 0.04699 C 0.04909 0.0574 0.05482 0.07199 0.05482 0.08796 C 0.05482 0.10625 0.04909 0.1199 0.03997 0.13055 L 1.25E-6 0.17847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7630</TotalTime>
  <Words>904</Words>
  <Application>Microsoft Office PowerPoint</Application>
  <PresentationFormat>Widescreen</PresentationFormat>
  <Paragraphs>57</Paragraphs>
  <Slides>19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.VnCooper</vt:lpstr>
      <vt:lpstr>Arial</vt:lpstr>
      <vt:lpstr>Calibri</vt:lpstr>
      <vt:lpstr>Calibri Light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</cp:revision>
  <dcterms:created xsi:type="dcterms:W3CDTF">2025-02-28T09:05:11Z</dcterms:created>
  <dcterms:modified xsi:type="dcterms:W3CDTF">2025-03-21T09:01:42Z</dcterms:modified>
</cp:coreProperties>
</file>