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0" r:id="rId2"/>
  </p:sldMasterIdLst>
  <p:notesMasterIdLst>
    <p:notesMasterId r:id="rId19"/>
  </p:notesMasterIdLst>
  <p:handoutMasterIdLst>
    <p:handoutMasterId r:id="rId20"/>
  </p:handoutMasterIdLst>
  <p:sldIdLst>
    <p:sldId id="256" r:id="rId3"/>
    <p:sldId id="478" r:id="rId4"/>
    <p:sldId id="428" r:id="rId5"/>
    <p:sldId id="444" r:id="rId6"/>
    <p:sldId id="469" r:id="rId7"/>
    <p:sldId id="470" r:id="rId8"/>
    <p:sldId id="471" r:id="rId9"/>
    <p:sldId id="472" r:id="rId10"/>
    <p:sldId id="461" r:id="rId11"/>
    <p:sldId id="473" r:id="rId12"/>
    <p:sldId id="474" r:id="rId13"/>
    <p:sldId id="475" r:id="rId14"/>
    <p:sldId id="460" r:id="rId15"/>
    <p:sldId id="476" r:id="rId16"/>
    <p:sldId id="477" r:id="rId17"/>
    <p:sldId id="258" r:id="rId18"/>
  </p:sldIdLst>
  <p:sldSz cx="12192000" cy="6858000"/>
  <p:notesSz cx="6858000" cy="9313863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#9Slide03 Sofia Pro Soft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#9Slide03 Sofia Pro Soft Bold" panose="020B0604020202020204" charset="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B60"/>
    <a:srgbClr val="005EA4"/>
    <a:srgbClr val="FEE2DC"/>
    <a:srgbClr val="FEDDE1"/>
    <a:srgbClr val="B5D0BD"/>
    <a:srgbClr val="839A43"/>
    <a:srgbClr val="4E6328"/>
    <a:srgbClr val="D99E88"/>
    <a:srgbClr val="7E7882"/>
    <a:srgbClr val="8C9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93" autoAdjust="0"/>
    <p:restoredTop sz="91789" autoAdjust="0"/>
  </p:normalViewPr>
  <p:slideViewPr>
    <p:cSldViewPr>
      <p:cViewPr varScale="1">
        <p:scale>
          <a:sx n="81" d="100"/>
          <a:sy n="81" d="100"/>
        </p:scale>
        <p:origin x="3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14"/>
    </p:cViewPr>
  </p:sorterViewPr>
  <p:notesViewPr>
    <p:cSldViewPr>
      <p:cViewPr varScale="1">
        <p:scale>
          <a:sx n="79" d="100"/>
          <a:sy n="79" d="100"/>
        </p:scale>
        <p:origin x="402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AC0E5-A986-4498-A89A-7F0DD573E22E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A85E0-5EF2-40EE-A2E0-2B723E1A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9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sv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8DF7A6AC-407A-F51C-5FB4-A21A3622D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C8B84820-DB2A-AA03-AF32-C145633AF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2836649E-D61A-B820-03A6-6353210E5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9435" b="60901"/>
          <a:stretch/>
        </p:blipFill>
        <p:spPr>
          <a:xfrm>
            <a:off x="5607251" y="5880578"/>
            <a:ext cx="6584749" cy="1041175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B9273C7A-5C03-67B0-F312-5A50AEE1F4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9626600" y="4314806"/>
            <a:ext cx="2479614" cy="2543194"/>
          </a:xfrm>
          <a:prstGeom prst="rect">
            <a:avLst/>
          </a:prstGeom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77FF90AA-49A5-B990-B5E7-A133C481DD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6676" y="348076"/>
            <a:ext cx="1202639" cy="2042699"/>
          </a:xfrm>
          <a:prstGeom prst="rect">
            <a:avLst/>
          </a:prstGeom>
        </p:spPr>
      </p:pic>
      <p:pic>
        <p:nvPicPr>
          <p:cNvPr id="14" name="PHẠM DUYÊN 6 - 9Slide.vn">
            <a:extLst>
              <a:ext uri="{FF2B5EF4-FFF2-40B4-BE49-F238E27FC236}">
                <a16:creationId xmlns:a16="http://schemas.microsoft.com/office/drawing/2014/main" id="{3422B17C-1303-E71E-AEBF-E8469AD6B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672" b="65058"/>
          <a:stretch/>
        </p:blipFill>
        <p:spPr>
          <a:xfrm>
            <a:off x="0" y="5991286"/>
            <a:ext cx="6567535" cy="930468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60B8E336-969C-D657-20E0-0EFA0E90678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" y="4063707"/>
            <a:ext cx="3441700" cy="2858045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38FB0D01-7D6C-78C2-E539-94792C19F6A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090847" y="348075"/>
            <a:ext cx="1053529" cy="18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760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129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217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696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250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2828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2561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69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6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49000">
              <a:srgbClr val="FFD6FA"/>
            </a:gs>
            <a:gs pos="83000">
              <a:srgbClr val="B8C4FE"/>
            </a:gs>
            <a:gs pos="100000">
              <a:srgbClr val="AD98F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HẠM DUYÊN 1 - 9Slide.vn">
            <a:extLst>
              <a:ext uri="{FF2B5EF4-FFF2-40B4-BE49-F238E27FC236}">
                <a16:creationId xmlns:a16="http://schemas.microsoft.com/office/drawing/2014/main" id="{DA4B98CD-DB93-3748-DAF2-341EFD119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435" b="60901"/>
          <a:stretch/>
        </p:blipFill>
        <p:spPr>
          <a:xfrm>
            <a:off x="5607251" y="5880578"/>
            <a:ext cx="6584749" cy="1041175"/>
          </a:xfrm>
          <a:prstGeom prst="rect">
            <a:avLst/>
          </a:prstGeom>
        </p:spPr>
      </p:pic>
      <p:pic>
        <p:nvPicPr>
          <p:cNvPr id="42" name="PHẠM DUYÊN 2 - 9Slide.vn">
            <a:extLst>
              <a:ext uri="{FF2B5EF4-FFF2-40B4-BE49-F238E27FC236}">
                <a16:creationId xmlns:a16="http://schemas.microsoft.com/office/drawing/2014/main" id="{FE18D6A1-D64F-0E64-CC1A-B2E32E96E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72" b="65058"/>
          <a:stretch/>
        </p:blipFill>
        <p:spPr>
          <a:xfrm>
            <a:off x="0" y="5991286"/>
            <a:ext cx="6567535" cy="930468"/>
          </a:xfrm>
          <a:prstGeom prst="rect">
            <a:avLst/>
          </a:prstGeom>
        </p:spPr>
      </p:pic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B7C71196-0007-274C-757E-CFD2786E23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AC8C216A-330D-BF45-5A1D-4FC524338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6AEAE13F-B2FA-24C9-8747-DF6F23FF3B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9405069" y="4087595"/>
            <a:ext cx="2701145" cy="2770405"/>
          </a:xfrm>
          <a:prstGeom prst="rect">
            <a:avLst/>
          </a:prstGeom>
        </p:spPr>
      </p:pic>
      <p:pic>
        <p:nvPicPr>
          <p:cNvPr id="6" name="PHẠM DUYÊN 6 - 9Slide.vn">
            <a:extLst>
              <a:ext uri="{FF2B5EF4-FFF2-40B4-BE49-F238E27FC236}">
                <a16:creationId xmlns:a16="http://schemas.microsoft.com/office/drawing/2014/main" id="{F5BFB25B-2057-516B-FABF-73C496BF19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66676" y="348076"/>
            <a:ext cx="1202639" cy="2042699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86463B6B-1F98-4FAD-E798-5D90D9B9FF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1090847" y="348075"/>
            <a:ext cx="1053529" cy="1833552"/>
          </a:xfrm>
          <a:prstGeom prst="rect">
            <a:avLst/>
          </a:prstGeom>
        </p:spPr>
      </p:pic>
      <p:pic>
        <p:nvPicPr>
          <p:cNvPr id="8" name="PHẠM DUYÊN 8 - 9Slide.vn">
            <a:extLst>
              <a:ext uri="{FF2B5EF4-FFF2-40B4-BE49-F238E27FC236}">
                <a16:creationId xmlns:a16="http://schemas.microsoft.com/office/drawing/2014/main" id="{73A15BEE-49EB-D140-BA71-359B55F67A8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0" y="3800229"/>
            <a:ext cx="3758985" cy="3121524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6BE7A66C-92AE-53DA-C8B7-90888039B63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921">
            <a:off x="3001384" y="546643"/>
            <a:ext cx="6946462" cy="52034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PHẠM DUYÊN 10 - 9Slide.vn">
            <a:extLst>
              <a:ext uri="{FF2B5EF4-FFF2-40B4-BE49-F238E27FC236}">
                <a16:creationId xmlns:a16="http://schemas.microsoft.com/office/drawing/2014/main" id="{9720A55D-E55E-A6C1-D6DD-63AE59EFDA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088">
            <a:off x="2916207" y="5417794"/>
            <a:ext cx="291950" cy="2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C77D0EFB-4678-4703-8AED-43A953036DC0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034A989E-E013-8003-C847-65ABC2A34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DB367359-809A-09A0-155C-8DF5F7D9A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763C2DA6-005C-793C-0071-035378518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6844" b="80769"/>
          <a:stretch/>
        </p:blipFill>
        <p:spPr>
          <a:xfrm>
            <a:off x="0" y="6438151"/>
            <a:ext cx="4360836" cy="4198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FD97FA23-37AD-FA5D-1898-DD79203B79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0801" y="5246602"/>
            <a:ext cx="1879599" cy="1560850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ADDB16C5-6D56-A878-8EE4-8C41AAE46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476" t="-1" b="64174"/>
          <a:stretch/>
        </p:blipFill>
        <p:spPr>
          <a:xfrm flipH="1">
            <a:off x="8305800" y="6248400"/>
            <a:ext cx="3886200" cy="6096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40FA4D97-D9ED-8F6E-78A9-8D2550BFE0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0721722" y="5366465"/>
            <a:ext cx="1404963" cy="144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C77D0EFB-4678-4703-8AED-43A953036DC0}"/>
              </a:ext>
            </a:extLst>
          </p:cNvPr>
          <p:cNvSpPr/>
          <p:nvPr userDrawn="1"/>
        </p:nvSpPr>
        <p:spPr>
          <a:xfrm>
            <a:off x="304800" y="356098"/>
            <a:ext cx="11582400" cy="4857034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034A989E-E013-8003-C847-65ABC2A34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DB367359-809A-09A0-155C-8DF5F7D9A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4993FB0-4F8E-4258-D140-C127F438B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9435" b="60901"/>
          <a:stretch/>
        </p:blipFill>
        <p:spPr>
          <a:xfrm>
            <a:off x="5607251" y="5880578"/>
            <a:ext cx="6584749" cy="1041175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DAF42DC-599A-41DF-22F5-F74B0A6BF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672" b="65058"/>
          <a:stretch/>
        </p:blipFill>
        <p:spPr>
          <a:xfrm>
            <a:off x="0" y="5991286"/>
            <a:ext cx="6567535" cy="930468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A8565243-34D5-6FBC-59FB-B24CB07030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9799320" y="4491955"/>
            <a:ext cx="2306894" cy="2366045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62B4C23F-52E2-B88F-C443-CF571EE789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0" y="4297679"/>
            <a:ext cx="3141595" cy="2608833"/>
          </a:xfrm>
          <a:prstGeom prst="rect">
            <a:avLst/>
          </a:prstGeom>
        </p:spPr>
      </p:pic>
      <p:pic>
        <p:nvPicPr>
          <p:cNvPr id="10" name="PHẠM DUYÊN 10 - 9Slide.vn">
            <a:extLst>
              <a:ext uri="{FF2B5EF4-FFF2-40B4-BE49-F238E27FC236}">
                <a16:creationId xmlns:a16="http://schemas.microsoft.com/office/drawing/2014/main" id="{B89D0898-0EBA-5C26-F433-FF3C1F8EDB5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088">
            <a:off x="2916207" y="5417794"/>
            <a:ext cx="291950" cy="2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37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">
            <a:extLst>
              <a:ext uri="{FF2B5EF4-FFF2-40B4-BE49-F238E27FC236}">
                <a16:creationId xmlns:a16="http://schemas.microsoft.com/office/drawing/2014/main" id="{E644C8B0-081A-6B8A-7829-0858725579FA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14" name="PHẠM DUYÊN 2 - 9Slide.vn">
            <a:extLst>
              <a:ext uri="{FF2B5EF4-FFF2-40B4-BE49-F238E27FC236}">
                <a16:creationId xmlns:a16="http://schemas.microsoft.com/office/drawing/2014/main" id="{FA07C2CB-F931-0327-5F43-C04755AB9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15" name="PHẠM DUYÊN 3 - 9Slide.vn">
            <a:extLst>
              <a:ext uri="{FF2B5EF4-FFF2-40B4-BE49-F238E27FC236}">
                <a16:creationId xmlns:a16="http://schemas.microsoft.com/office/drawing/2014/main" id="{D975D208-9AA7-20A5-969B-57F1E6781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FD652445-A2F7-DA50-E109-8BDD82FD3A30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C64F0B2A-4FE9-C679-3ED0-51E4860A1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9F80F11F-DC9F-876C-EFFB-6FD887079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3F5A7DB0-8872-CB94-C9DB-373D3D347D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476" t="-1" b="64174"/>
          <a:stretch/>
        </p:blipFill>
        <p:spPr>
          <a:xfrm flipH="1">
            <a:off x="8305800" y="6172200"/>
            <a:ext cx="3886200" cy="685800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9B3C819B-311D-CE44-0A24-63479A681B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090847" y="4932775"/>
            <a:ext cx="1053529" cy="18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64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046DF45E-8D6A-71A0-EA62-8088A98FE175}"/>
              </a:ext>
            </a:extLst>
          </p:cNvPr>
          <p:cNvSpPr txBox="1"/>
          <p:nvPr userDrawn="1"/>
        </p:nvSpPr>
        <p:spPr>
          <a:xfrm>
            <a:off x="4278313" y="1295400"/>
            <a:ext cx="3635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200" spc="-60">
                <a:gradFill>
                  <a:gsLst>
                    <a:gs pos="0">
                      <a:srgbClr val="9E20B0"/>
                    </a:gs>
                    <a:gs pos="100000">
                      <a:srgbClr val="27026F"/>
                    </a:gs>
                  </a:gsLst>
                  <a:lin ang="5400000" scaled="0"/>
                </a:gradFill>
                <a:effectLst>
                  <a:outerShdw blurRad="25400" dist="38100" dir="2700000" sx="101000" sy="101000" algn="tl" rotWithShape="0">
                    <a:srgbClr val="6478BE">
                      <a:alpha val="49000"/>
                    </a:srgbClr>
                  </a:outerShdw>
                </a:effectLst>
                <a:latin typeface="SVN-Dumpling" panose="02000000000000000000" pitchFamily="50" charset="0"/>
                <a:ea typeface="字魂229号-云瑶体" panose="00000500000000000000" charset="-122"/>
              </a:defRPr>
            </a:lvl1pPr>
          </a:lstStyle>
          <a:p>
            <a:r>
              <a:rPr lang="en-US" sz="8000" spc="20">
                <a:solidFill>
                  <a:srgbClr val="965048"/>
                </a:solidFill>
                <a:effectLst>
                  <a:outerShdw blurRad="25400" dist="38100" dir="2700000" sx="101000" sy="101000" algn="tl" rotWithShape="0">
                    <a:srgbClr val="D99E88"/>
                  </a:outerShdw>
                </a:effectLst>
              </a:rPr>
              <a:t>BÀI 79</a:t>
            </a: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6757FD70-2621-6871-2775-7A190FA8B23B}"/>
              </a:ext>
            </a:extLst>
          </p:cNvPr>
          <p:cNvSpPr txBox="1"/>
          <p:nvPr userDrawn="1"/>
        </p:nvSpPr>
        <p:spPr>
          <a:xfrm>
            <a:off x="266700" y="2895600"/>
            <a:ext cx="11658600" cy="1024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6000" spc="40">
                <a:solidFill>
                  <a:srgbClr val="4E6328"/>
                </a:solidFill>
                <a:effectLst>
                  <a:outerShdw blurRad="50800" dist="88900" algn="tl" rotWithShape="0">
                    <a:srgbClr val="FFAA61">
                      <a:alpha val="94000"/>
                    </a:srgbClr>
                  </a:outerShdw>
                </a:effectLst>
                <a:latin typeface="SVN-Dumpling" panose="02000000000000000000" pitchFamily="50" charset="0"/>
                <a:ea typeface="字魂229号-云瑶体" panose="00000500000000000000" charset="-122"/>
              </a:rPr>
              <a:t>ÔN TẬP HÌNH HỌC VÀ ĐO LƯỜNG</a:t>
            </a:r>
            <a:endParaRPr lang="zh-CN" altLang="en-US" sz="6000" spc="40">
              <a:solidFill>
                <a:srgbClr val="4E6328"/>
              </a:solidFill>
              <a:effectLst>
                <a:outerShdw blurRad="50800" dist="88900" algn="tl" rotWithShape="0">
                  <a:srgbClr val="FFAA61">
                    <a:alpha val="94000"/>
                  </a:srgbClr>
                </a:outerShdw>
              </a:effectLst>
              <a:latin typeface="SVN-Dumpling" panose="02000000000000000000" pitchFamily="50" charset="0"/>
              <a:ea typeface="字魂229号-云瑶体" panose="00000500000000000000" charset="-122"/>
            </a:endParaRP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63D22E61-9716-577C-5B89-BC81B908A97D}"/>
              </a:ext>
            </a:extLst>
          </p:cNvPr>
          <p:cNvSpPr txBox="1"/>
          <p:nvPr userDrawn="1"/>
        </p:nvSpPr>
        <p:spPr>
          <a:xfrm>
            <a:off x="76200" y="3973363"/>
            <a:ext cx="11658600" cy="1133857"/>
          </a:xfrm>
          <a:prstGeom prst="roundRect">
            <a:avLst/>
          </a:prstGeom>
          <a:solidFill>
            <a:schemeClr val="bg1">
              <a:alpha val="7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6000" spc="40">
                <a:solidFill>
                  <a:schemeClr val="accent2">
                    <a:lumMod val="50000"/>
                  </a:schemeClr>
                </a:solidFill>
                <a:effectLst>
                  <a:outerShdw blurRad="50800" dist="88900" algn="tl" rotWithShape="0">
                    <a:srgbClr val="FFAA61">
                      <a:alpha val="94000"/>
                    </a:srgbClr>
                  </a:outerShdw>
                </a:effectLst>
                <a:latin typeface="SVN-Dumpling" panose="02000000000000000000" pitchFamily="50" charset="0"/>
                <a:ea typeface="字魂229号-云瑶体" panose="00000500000000000000" charset="-122"/>
              </a:rPr>
              <a:t>ÔN TẬP HÌNH HỌC VÀ ĐO LƯỜNG</a:t>
            </a:r>
            <a:endParaRPr lang="zh-CN" altLang="en-US" sz="6000" spc="40">
              <a:solidFill>
                <a:schemeClr val="accent2">
                  <a:lumMod val="50000"/>
                </a:schemeClr>
              </a:solidFill>
              <a:effectLst>
                <a:outerShdw blurRad="50800" dist="88900" algn="tl" rotWithShape="0">
                  <a:srgbClr val="FFAA61">
                    <a:alpha val="94000"/>
                  </a:srgbClr>
                </a:outerShdw>
              </a:effectLst>
              <a:latin typeface="SVN-Dumpling" panose="02000000000000000000" pitchFamily="50" charset="0"/>
              <a:ea typeface="字魂229号-云瑶体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6FCFC1BC-43E5-6A69-6C8F-8F6D11CEAF43}"/>
              </a:ext>
            </a:extLst>
          </p:cNvPr>
          <p:cNvSpPr/>
          <p:nvPr userDrawn="1"/>
        </p:nvSpPr>
        <p:spPr>
          <a:xfrm>
            <a:off x="304800" y="356097"/>
            <a:ext cx="11582400" cy="6145807"/>
          </a:xfrm>
          <a:prstGeom prst="roundRect">
            <a:avLst>
              <a:gd name="adj" fmla="val 91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2870"/>
            <a:endParaRPr lang="zh-CN" altLang="en-US" sz="2665">
              <a:solidFill>
                <a:srgbClr val="FFFFFF"/>
              </a:solidFill>
            </a:endParaRPr>
          </a:p>
        </p:txBody>
      </p:sp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B8319A00-A8F3-20F4-6BA7-5932419CC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82439"/>
            <a:ext cx="6321630" cy="237061"/>
          </a:xfrm>
          <a:prstGeom prst="rect">
            <a:avLst/>
          </a:prstGeom>
        </p:spPr>
      </p:pic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BE46AE17-97D8-B236-EB46-19066EDD1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732"/>
          <a:stretch/>
        </p:blipFill>
        <p:spPr>
          <a:xfrm>
            <a:off x="6422361" y="82439"/>
            <a:ext cx="5769639" cy="237061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9201A97E-D14A-502B-507C-261303721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2476" t="-1" b="64174"/>
          <a:stretch/>
        </p:blipFill>
        <p:spPr>
          <a:xfrm flipH="1">
            <a:off x="8305800" y="6172200"/>
            <a:ext cx="3886200" cy="685800"/>
          </a:xfrm>
          <a:prstGeom prst="rect">
            <a:avLst/>
          </a:prstGeom>
        </p:spPr>
      </p:pic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48EA26CC-F5F6-3F39-FF1F-1C2489CFFC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090847" y="4932775"/>
            <a:ext cx="1053529" cy="18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9Slide.vn - 2019">
            <a:extLst>
              <a:ext uri="{FF2B5EF4-FFF2-40B4-BE49-F238E27FC236}">
                <a16:creationId xmlns:a16="http://schemas.microsoft.com/office/drawing/2014/main" id="{F1043222-966E-8C52-A250-60B4E2F6E0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" name="PHẠM DUYÊN 1 - 9Slide.vn">
            <a:extLst>
              <a:ext uri="{FF2B5EF4-FFF2-40B4-BE49-F238E27FC236}">
                <a16:creationId xmlns:a16="http://schemas.microsoft.com/office/drawing/2014/main" id="{48A0174F-2D4B-1020-3BE7-7BC228CE4B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CC6AB9B2-14EA-8B9C-8E91-2835F314CD2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l="10830" t="15852" b="172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51FF7F48-E1C6-9991-B748-824479F83FF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5E1EA01-835C-2990-B522-843ADE411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5" name="PHẠM DUYÊN 8 - 9Slide.vn">
            <a:extLst>
              <a:ext uri="{FF2B5EF4-FFF2-40B4-BE49-F238E27FC236}">
                <a16:creationId xmlns:a16="http://schemas.microsoft.com/office/drawing/2014/main" id="{DCFF756B-E57E-FDFA-A81E-6ADF348C4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17D45766-EF4B-B03C-9A90-B03F3DAC5F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7" name="PHẠM DUYÊN 10 - 9Slide.vn">
            <a:extLst>
              <a:ext uri="{FF2B5EF4-FFF2-40B4-BE49-F238E27FC236}">
                <a16:creationId xmlns:a16="http://schemas.microsoft.com/office/drawing/2014/main" id="{8A8F40C2-610A-BD9E-287C-E25655892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9" r:id="rId4"/>
    <p:sldLayoutId id="2147483667" r:id="rId5"/>
    <p:sldLayoutId id="2147483668" r:id="rId6"/>
    <p:sldLayoutId id="2147483660" r:id="rId7"/>
    <p:sldLayoutId id="2147483666" r:id="rId8"/>
    <p:sldLayoutId id="2147483655" r:id="rId9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030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33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HẠM DUYÊN 1 - 9Slide.vn">
            <a:extLst>
              <a:ext uri="{FF2B5EF4-FFF2-40B4-BE49-F238E27FC236}">
                <a16:creationId xmlns:a16="http://schemas.microsoft.com/office/drawing/2014/main" id="{2E2305E4-E74D-4555-B9DB-D81B6C1407C2}"/>
              </a:ext>
            </a:extLst>
          </p:cNvPr>
          <p:cNvGrpSpPr/>
          <p:nvPr/>
        </p:nvGrpSpPr>
        <p:grpSpPr>
          <a:xfrm>
            <a:off x="1523998" y="533400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2">
              <a:extLst>
                <a:ext uri="{FF2B5EF4-FFF2-40B4-BE49-F238E27FC236}">
                  <a16:creationId xmlns:a16="http://schemas.microsoft.com/office/drawing/2014/main" id="{325A1144-066A-4B6B-9192-1E9959B37AFE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890B1FF6-8A40-4B3A-8DB6-96837E7E8202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ACE53079-A887-41A7-ABED-7C227A03DCDF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BD424AD5-AA70-44B9-B542-1CF59F0327F3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9969F064-9809-4C48-82F0-888EF4BAABE5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accent2">
                    <a:lumMod val="75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5">
              <a:extLst>
                <a:ext uri="{FF2B5EF4-FFF2-40B4-BE49-F238E27FC236}">
                  <a16:creationId xmlns:a16="http://schemas.microsoft.com/office/drawing/2014/main" id="{31DB419F-06E3-4809-8A2F-E19274C72EEF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+mj-lt"/>
                  <a:ea typeface="字魂70号-灵悦黑体" panose="00000500000000000000" pitchFamily="2" charset="-122"/>
                </a:rPr>
                <a:t>3</a:t>
              </a:r>
              <a:endParaRPr lang="zh-CN" altLang="en-US" sz="2800" dirty="0">
                <a:solidFill>
                  <a:schemeClr val="bg1"/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40544C6C-62BD-6587-7F9C-A56FB7C7F54A}"/>
              </a:ext>
            </a:extLst>
          </p:cNvPr>
          <p:cNvSpPr txBox="1"/>
          <p:nvPr/>
        </p:nvSpPr>
        <p:spPr>
          <a:xfrm>
            <a:off x="5239034" y="4800600"/>
            <a:ext cx="1713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2E2C42"/>
                </a:solidFill>
                <a:latin typeface="+mj-lt"/>
              </a:rPr>
              <a:t>Tiết 2  </a:t>
            </a:r>
          </a:p>
        </p:txBody>
      </p:sp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D8257ED4-3C5B-69FF-2F55-38DDABD0B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433" y="969750"/>
            <a:ext cx="4491134" cy="2383050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6BA0BDDB-59A0-91B7-1E87-2C4D95325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615" y="2819215"/>
            <a:ext cx="813276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3D7BE2A3-2F0F-5884-1486-7F68115657FF}"/>
              </a:ext>
            </a:extLst>
          </p:cNvPr>
          <p:cNvSpPr txBox="1"/>
          <p:nvPr/>
        </p:nvSpPr>
        <p:spPr>
          <a:xfrm>
            <a:off x="1282093" y="478011"/>
            <a:ext cx="6979405" cy="7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4400" spc="7">
                <a:solidFill>
                  <a:srgbClr val="1F6B6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400" spc="7">
              <a:solidFill>
                <a:srgbClr val="1F6B60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A14CD7BD-7F3A-1A05-26D8-85741197087E}"/>
              </a:ext>
            </a:extLst>
          </p:cNvPr>
          <p:cNvSpPr txBox="1"/>
          <p:nvPr/>
        </p:nvSpPr>
        <p:spPr>
          <a:xfrm>
            <a:off x="3657600" y="1600200"/>
            <a:ext cx="5692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262626"/>
                </a:solidFill>
                <a:latin typeface="+mj-lt"/>
              </a:rPr>
              <a:t>a) 3 656 + 1 407 </a:t>
            </a:r>
            <a:r>
              <a:rPr lang="en-US" sz="40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>
                <a:solidFill>
                  <a:srgbClr val="262626"/>
                </a:solidFill>
                <a:latin typeface="+mj-lt"/>
              </a:rPr>
              <a:t>2 538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HẠM DUYÊN 9 - 9Slide.vn">
                <a:extLst>
                  <a:ext uri="{FF2B5EF4-FFF2-40B4-BE49-F238E27FC236}">
                    <a16:creationId xmlns:a16="http://schemas.microsoft.com/office/drawing/2014/main" id="{B4DFAB3B-72B6-E226-8A2A-767075D281E2}"/>
                  </a:ext>
                </a:extLst>
              </p:cNvPr>
              <p:cNvSpPr txBox="1"/>
              <p:nvPr/>
            </p:nvSpPr>
            <p:spPr>
              <a:xfrm>
                <a:off x="3657600" y="2552041"/>
                <a:ext cx="342337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b) 1 306</a:t>
                </a:r>
                <a:r>
                  <a:rPr lang="en-US" sz="4000">
                    <a:solidFill>
                      <a:srgbClr val="262626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0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6 : 2</a:t>
                </a:r>
              </a:p>
            </p:txBody>
          </p:sp>
        </mc:Choice>
        <mc:Fallback xmlns="">
          <p:sp>
            <p:nvSpPr>
              <p:cNvPr id="9" name="PHẠM DUYÊN 9 - 9Slide.vn">
                <a:extLst>
                  <a:ext uri="{FF2B5EF4-FFF2-40B4-BE49-F238E27FC236}">
                    <a16:creationId xmlns:a16="http://schemas.microsoft.com/office/drawing/2014/main" id="{B4DFAB3B-72B6-E226-8A2A-767075D28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2552041"/>
                <a:ext cx="3423373" cy="707886"/>
              </a:xfrm>
              <a:prstGeom prst="rect">
                <a:avLst/>
              </a:prstGeom>
              <a:blipFill>
                <a:blip r:embed="rId2"/>
                <a:stretch>
                  <a:fillRect l="-6228" t="-15517" r="-5160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HẠM DUYÊN 3 - 9Slide.vn">
                <a:extLst>
                  <a:ext uri="{FF2B5EF4-FFF2-40B4-BE49-F238E27FC236}">
                    <a16:creationId xmlns:a16="http://schemas.microsoft.com/office/drawing/2014/main" id="{AA8906FE-5468-282F-6087-739D81133B50}"/>
                  </a:ext>
                </a:extLst>
              </p:cNvPr>
              <p:cNvSpPr txBox="1"/>
              <p:nvPr/>
            </p:nvSpPr>
            <p:spPr>
              <a:xfrm>
                <a:off x="3657600" y="3503882"/>
                <a:ext cx="473719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>
                    <a:solidFill>
                      <a:srgbClr val="262626"/>
                    </a:solidFill>
                    <a:latin typeface="+mj-lt"/>
                  </a:rPr>
                  <a:t>c) 452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× </m:t>
                    </m:r>
                  </m:oMath>
                </a14:m>
                <a:r>
                  <a:rPr lang="en-US" sz="4000">
                    <a:solidFill>
                      <a:srgbClr val="262626"/>
                    </a:solidFill>
                    <a:latin typeface="+mj-lt"/>
                  </a:rPr>
                  <a:t>(766 </a:t>
                </a:r>
                <a:r>
                  <a:rPr lang="en-US" sz="4000">
                    <a:solidFill>
                      <a:srgbClr val="26262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  <a:r>
                  <a:rPr lang="en-US" sz="4000">
                    <a:solidFill>
                      <a:srgbClr val="262626"/>
                    </a:solidFill>
                    <a:latin typeface="+mj-lt"/>
                  </a:rPr>
                  <a:t> 762)</a:t>
                </a:r>
              </a:p>
            </p:txBody>
          </p:sp>
        </mc:Choice>
        <mc:Fallback xmlns="">
          <p:sp>
            <p:nvSpPr>
              <p:cNvPr id="10" name="PHẠM DUYÊN 3 - 9Slide.vn">
                <a:extLst>
                  <a:ext uri="{FF2B5EF4-FFF2-40B4-BE49-F238E27FC236}">
                    <a16:creationId xmlns:a16="http://schemas.microsoft.com/office/drawing/2014/main" id="{AA8906FE-5468-282F-6087-739D81133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3503882"/>
                <a:ext cx="4737194" cy="707886"/>
              </a:xfrm>
              <a:prstGeom prst="rect">
                <a:avLst/>
              </a:prstGeom>
              <a:blipFill>
                <a:blip r:embed="rId3"/>
                <a:stretch>
                  <a:fillRect l="-4505" t="-15517" r="-347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HẠM DUYÊN 9 - 9Slide.vn">
            <a:extLst>
              <a:ext uri="{FF2B5EF4-FFF2-40B4-BE49-F238E27FC236}">
                <a16:creationId xmlns:a16="http://schemas.microsoft.com/office/drawing/2014/main" id="{6B838AAB-453D-1D9E-22F3-37BF6D5D5C17}"/>
              </a:ext>
            </a:extLst>
          </p:cNvPr>
          <p:cNvSpPr txBox="1"/>
          <p:nvPr/>
        </p:nvSpPr>
        <p:spPr>
          <a:xfrm>
            <a:off x="3657600" y="4455724"/>
            <a:ext cx="3707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d) (543 + 219) : 3</a:t>
            </a:r>
          </a:p>
        </p:txBody>
      </p:sp>
      <p:grpSp>
        <p:nvGrpSpPr>
          <p:cNvPr id="12" name="PHẠM DUYÊN 1 - 9Slide.vn">
            <a:extLst>
              <a:ext uri="{FF2B5EF4-FFF2-40B4-BE49-F238E27FC236}">
                <a16:creationId xmlns:a16="http://schemas.microsoft.com/office/drawing/2014/main" id="{1151BE21-CD1E-21A3-ED1E-7C78FD5E4B54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A85FFF-FC4D-B138-2964-741D96C2BCD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34BA892-7CF3-71D8-9BB4-576E61DB248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8A04FA7-D2BF-37B0-ADF1-19285359032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ACCFBA-E93F-37EA-3EE0-7F21F758E53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247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A3D9C2ED-5062-F992-86C1-FCBE38A4E7F8}"/>
              </a:ext>
            </a:extLst>
          </p:cNvPr>
          <p:cNvSpPr txBox="1"/>
          <p:nvPr/>
        </p:nvSpPr>
        <p:spPr>
          <a:xfrm>
            <a:off x="1282093" y="478011"/>
            <a:ext cx="6979405" cy="7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4400" spc="7">
                <a:solidFill>
                  <a:srgbClr val="1F6B6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400" spc="7">
              <a:solidFill>
                <a:srgbClr val="1F6B60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PHẠM DUYÊN 1 - 9Slide.vn">
            <a:extLst>
              <a:ext uri="{FF2B5EF4-FFF2-40B4-BE49-F238E27FC236}">
                <a16:creationId xmlns:a16="http://schemas.microsoft.com/office/drawing/2014/main" id="{C7343953-2769-43D1-A5D6-2C8A4B4CA5A2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9B02CC-1097-9BF2-5C49-D2A1981AA87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964A843-28BC-AC1A-64B7-59E5A1699A9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7E3D74C-6339-E554-E02F-86AE96D6BC7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624BDC-9B8C-0D02-7490-BCD697F7F76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05281FC6-1A63-EC26-23B6-D9E4EE72B181}"/>
              </a:ext>
            </a:extLst>
          </p:cNvPr>
          <p:cNvSpPr txBox="1"/>
          <p:nvPr/>
        </p:nvSpPr>
        <p:spPr>
          <a:xfrm>
            <a:off x="2057400" y="1600200"/>
            <a:ext cx="5182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262626"/>
                </a:solidFill>
                <a:latin typeface="+mj-lt"/>
              </a:rPr>
              <a:t>a) 3 656 + 1 407 </a:t>
            </a:r>
            <a:r>
              <a:rPr lang="en-US" sz="3600">
                <a:solidFill>
                  <a:srgbClr val="262626"/>
                </a:solidFill>
                <a:latin typeface="+mj-lt"/>
                <a:cs typeface="Arial" panose="020B0604020202020204" pitchFamily="34" charset="0"/>
              </a:rPr>
              <a:t>– </a:t>
            </a:r>
            <a:r>
              <a:rPr lang="en-US" sz="3600">
                <a:solidFill>
                  <a:srgbClr val="262626"/>
                </a:solidFill>
                <a:latin typeface="+mj-lt"/>
              </a:rPr>
              <a:t>2 538 </a:t>
            </a: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656B77B-C00B-C18B-AF84-BFC63153EAD7}"/>
              </a:ext>
            </a:extLst>
          </p:cNvPr>
          <p:cNvSpPr txBox="1"/>
          <p:nvPr/>
        </p:nvSpPr>
        <p:spPr>
          <a:xfrm>
            <a:off x="7056309" y="1600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D700BD9-9A4D-802D-BF81-39650D905322}"/>
              </a:ext>
            </a:extLst>
          </p:cNvPr>
          <p:cNvSpPr/>
          <p:nvPr/>
        </p:nvSpPr>
        <p:spPr>
          <a:xfrm rot="5400000" flipH="1">
            <a:off x="3927950" y="1002346"/>
            <a:ext cx="133890" cy="2571529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rgbClr val="0070C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862899A3-423F-0667-161F-A6EF95867007}"/>
              </a:ext>
            </a:extLst>
          </p:cNvPr>
          <p:cNvSpPr txBox="1"/>
          <p:nvPr/>
        </p:nvSpPr>
        <p:spPr>
          <a:xfrm>
            <a:off x="8839200" y="1600200"/>
            <a:ext cx="1745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262626"/>
                </a:solidFill>
                <a:latin typeface="+mj-lt"/>
                <a:cs typeface="Arial" panose="020B0604020202020204" pitchFamily="34" charset="0"/>
              </a:rPr>
              <a:t>– </a:t>
            </a:r>
            <a:r>
              <a:rPr lang="en-US" sz="3600">
                <a:solidFill>
                  <a:srgbClr val="262626"/>
                </a:solidFill>
                <a:latin typeface="+mj-lt"/>
              </a:rPr>
              <a:t>2 538</a:t>
            </a:r>
            <a:endParaRPr lang="en-US" sz="3600" spc="-8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9AF0B867-D77E-6637-3FBC-768F02FAEB31}"/>
              </a:ext>
            </a:extLst>
          </p:cNvPr>
          <p:cNvSpPr txBox="1"/>
          <p:nvPr/>
        </p:nvSpPr>
        <p:spPr>
          <a:xfrm>
            <a:off x="7056309" y="2349956"/>
            <a:ext cx="1728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3600" spc="-100">
                <a:solidFill>
                  <a:schemeClr val="accent5"/>
                </a:solidFill>
                <a:latin typeface="+mj-lt"/>
              </a:rPr>
              <a:t>2 525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13DFD2E4-9D88-48CA-76C9-31705B1F5515}"/>
              </a:ext>
            </a:extLst>
          </p:cNvPr>
          <p:cNvSpPr txBox="1"/>
          <p:nvPr/>
        </p:nvSpPr>
        <p:spPr>
          <a:xfrm>
            <a:off x="7510127" y="1600200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/>
                </a:solidFill>
                <a:latin typeface="+mj-lt"/>
              </a:rPr>
              <a:t>5 063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HẠM DUYÊN 9 - 9Slide.vn">
                <a:extLst>
                  <a:ext uri="{FF2B5EF4-FFF2-40B4-BE49-F238E27FC236}">
                    <a16:creationId xmlns:a16="http://schemas.microsoft.com/office/drawing/2014/main" id="{7EBE080C-5FEE-CA3B-3440-C41D3E3E9000}"/>
                  </a:ext>
                </a:extLst>
              </p:cNvPr>
              <p:cNvSpPr txBox="1"/>
              <p:nvPr/>
            </p:nvSpPr>
            <p:spPr>
              <a:xfrm>
                <a:off x="2057400" y="3429000"/>
                <a:ext cx="30546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b) 1 306</a:t>
                </a:r>
                <a:r>
                  <a:rPr lang="en-US" sz="3600">
                    <a:solidFill>
                      <a:srgbClr val="262626"/>
                    </a:solidFill>
                    <a:latin typeface="+mj-lt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600" spc="-8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 6 : 2</a:t>
                </a:r>
              </a:p>
            </p:txBody>
          </p:sp>
        </mc:Choice>
        <mc:Fallback xmlns="">
          <p:sp>
            <p:nvSpPr>
              <p:cNvPr id="16" name="PHẠM DUYÊN 9 - 9Slide.vn">
                <a:extLst>
                  <a:ext uri="{FF2B5EF4-FFF2-40B4-BE49-F238E27FC236}">
                    <a16:creationId xmlns:a16="http://schemas.microsoft.com/office/drawing/2014/main" id="{7EBE080C-5FEE-CA3B-3440-C41D3E3E9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3429000"/>
                <a:ext cx="3054682" cy="646331"/>
              </a:xfrm>
              <a:prstGeom prst="rect">
                <a:avLst/>
              </a:prstGeom>
              <a:blipFill>
                <a:blip r:embed="rId2"/>
                <a:stretch>
                  <a:fillRect l="-6188" t="-15094" r="-5988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PHẠM DUYÊN 10 - 9Slide.vn">
            <a:extLst>
              <a:ext uri="{FF2B5EF4-FFF2-40B4-BE49-F238E27FC236}">
                <a16:creationId xmlns:a16="http://schemas.microsoft.com/office/drawing/2014/main" id="{73996CF1-67DD-9997-8E0B-8B95FAFF025A}"/>
              </a:ext>
            </a:extLst>
          </p:cNvPr>
          <p:cNvSpPr txBox="1"/>
          <p:nvPr/>
        </p:nvSpPr>
        <p:spPr>
          <a:xfrm>
            <a:off x="5172829" y="34290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8" name="PHẠM DUYÊN 11 - 9Slide.vn">
            <a:extLst>
              <a:ext uri="{FF2B5EF4-FFF2-40B4-BE49-F238E27FC236}">
                <a16:creationId xmlns:a16="http://schemas.microsoft.com/office/drawing/2014/main" id="{2AEB79F9-49F9-586A-B7BE-857E30F77698}"/>
              </a:ext>
            </a:extLst>
          </p:cNvPr>
          <p:cNvSpPr/>
          <p:nvPr/>
        </p:nvSpPr>
        <p:spPr>
          <a:xfrm rot="5400000" flipH="1">
            <a:off x="3505433" y="3236013"/>
            <a:ext cx="133890" cy="1732545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rgbClr val="0070C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HẠM DUYÊN 12 - 9Slide.vn">
            <a:extLst>
              <a:ext uri="{FF2B5EF4-FFF2-40B4-BE49-F238E27FC236}">
                <a16:creationId xmlns:a16="http://schemas.microsoft.com/office/drawing/2014/main" id="{51AC385D-DCA4-79B4-EBD6-F68029C03E23}"/>
              </a:ext>
            </a:extLst>
          </p:cNvPr>
          <p:cNvSpPr txBox="1"/>
          <p:nvPr/>
        </p:nvSpPr>
        <p:spPr>
          <a:xfrm>
            <a:off x="7031860" y="3429000"/>
            <a:ext cx="652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2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6868ADFE-23CE-8448-E8BE-E0727AE8B74C}"/>
              </a:ext>
            </a:extLst>
          </p:cNvPr>
          <p:cNvSpPr txBox="1"/>
          <p:nvPr/>
        </p:nvSpPr>
        <p:spPr>
          <a:xfrm>
            <a:off x="5172829" y="4178756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  </a:t>
            </a:r>
            <a:r>
              <a:rPr lang="en-US" sz="3600" spc="-100">
                <a:solidFill>
                  <a:schemeClr val="accent5"/>
                </a:solidFill>
                <a:latin typeface="+mj-lt"/>
              </a:rPr>
              <a:t>3 918</a:t>
            </a:r>
          </a:p>
        </p:txBody>
      </p:sp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3BC3A508-FDBB-D590-3340-46562634ABC7}"/>
              </a:ext>
            </a:extLst>
          </p:cNvPr>
          <p:cNvSpPr txBox="1"/>
          <p:nvPr/>
        </p:nvSpPr>
        <p:spPr>
          <a:xfrm>
            <a:off x="5630029" y="3429000"/>
            <a:ext cx="12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/>
                </a:solidFill>
                <a:latin typeface="+mj-lt"/>
              </a:rPr>
              <a:t>7 836</a:t>
            </a:r>
          </a:p>
        </p:txBody>
      </p:sp>
    </p:spTree>
    <p:extLst>
      <p:ext uri="{BB962C8B-B14F-4D97-AF65-F5344CB8AC3E}">
        <p14:creationId xmlns:p14="http://schemas.microsoft.com/office/powerpoint/2010/main" val="3687544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 animBg="1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A3D9C2ED-5062-F992-86C1-FCBE38A4E7F8}"/>
              </a:ext>
            </a:extLst>
          </p:cNvPr>
          <p:cNvSpPr txBox="1"/>
          <p:nvPr/>
        </p:nvSpPr>
        <p:spPr>
          <a:xfrm>
            <a:off x="1282093" y="478011"/>
            <a:ext cx="6979405" cy="773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8000"/>
              </a:lnSpc>
            </a:pPr>
            <a:r>
              <a:rPr lang="en-GB" sz="4400" spc="7">
                <a:solidFill>
                  <a:srgbClr val="1F6B6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giá trị của biểu thức.</a:t>
            </a:r>
            <a:endParaRPr lang="en-US" sz="4400" spc="7">
              <a:solidFill>
                <a:srgbClr val="1F6B60"/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PHẠM DUYÊN 1 - 9Slide.vn">
            <a:extLst>
              <a:ext uri="{FF2B5EF4-FFF2-40B4-BE49-F238E27FC236}">
                <a16:creationId xmlns:a16="http://schemas.microsoft.com/office/drawing/2014/main" id="{C7343953-2769-43D1-A5D6-2C8A4B4CA5A2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9B02CC-1097-9BF2-5C49-D2A1981AA87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964A843-28BC-AC1A-64B7-59E5A1699A9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7E3D74C-6339-E554-E02F-86AE96D6BC7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624BDC-9B8C-0D02-7490-BCD697F7F76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HẠM DUYÊN 3 - 9Slide.vn">
                <a:extLst>
                  <a:ext uri="{FF2B5EF4-FFF2-40B4-BE49-F238E27FC236}">
                    <a16:creationId xmlns:a16="http://schemas.microsoft.com/office/drawing/2014/main" id="{05281FC6-1A63-EC26-23B6-D9E4EE72B181}"/>
                  </a:ext>
                </a:extLst>
              </p:cNvPr>
              <p:cNvSpPr txBox="1"/>
              <p:nvPr/>
            </p:nvSpPr>
            <p:spPr>
              <a:xfrm>
                <a:off x="2057400" y="1600200"/>
                <a:ext cx="43300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262626"/>
                    </a:solidFill>
                    <a:latin typeface="+mj-lt"/>
                  </a:rPr>
                  <a:t>c) 452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× </m:t>
                    </m:r>
                  </m:oMath>
                </a14:m>
                <a:r>
                  <a:rPr lang="en-US" sz="3600">
                    <a:solidFill>
                      <a:srgbClr val="262626"/>
                    </a:solidFill>
                    <a:latin typeface="+mj-lt"/>
                  </a:rPr>
                  <a:t>(766 </a:t>
                </a:r>
                <a:r>
                  <a:rPr lang="en-US" sz="3600">
                    <a:solidFill>
                      <a:srgbClr val="262626"/>
                    </a:solidFill>
                    <a:latin typeface="+mj-lt"/>
                    <a:cs typeface="Arial" panose="020B0604020202020204" pitchFamily="34" charset="0"/>
                  </a:rPr>
                  <a:t>–</a:t>
                </a:r>
                <a:r>
                  <a:rPr lang="en-US" sz="3600">
                    <a:solidFill>
                      <a:srgbClr val="262626"/>
                    </a:solidFill>
                    <a:latin typeface="+mj-lt"/>
                  </a:rPr>
                  <a:t> 762)</a:t>
                </a:r>
              </a:p>
            </p:txBody>
          </p:sp>
        </mc:Choice>
        <mc:Fallback xmlns="">
          <p:sp>
            <p:nvSpPr>
              <p:cNvPr id="10" name="PHẠM DUYÊN 3 - 9Slide.vn">
                <a:extLst>
                  <a:ext uri="{FF2B5EF4-FFF2-40B4-BE49-F238E27FC236}">
                    <a16:creationId xmlns:a16="http://schemas.microsoft.com/office/drawing/2014/main" id="{05281FC6-1A63-EC26-23B6-D9E4EE72B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600200"/>
                <a:ext cx="4330032" cy="646331"/>
              </a:xfrm>
              <a:prstGeom prst="rect">
                <a:avLst/>
              </a:prstGeom>
              <a:blipFill>
                <a:blip r:embed="rId2"/>
                <a:stretch>
                  <a:fillRect l="-4366" t="-15094" r="-3239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656B77B-C00B-C18B-AF84-BFC63153EAD7}"/>
              </a:ext>
            </a:extLst>
          </p:cNvPr>
          <p:cNvSpPr txBox="1"/>
          <p:nvPr/>
        </p:nvSpPr>
        <p:spPr>
          <a:xfrm>
            <a:off x="6501242" y="1600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D700BD9-9A4D-802D-BF81-39650D905322}"/>
              </a:ext>
            </a:extLst>
          </p:cNvPr>
          <p:cNvSpPr/>
          <p:nvPr/>
        </p:nvSpPr>
        <p:spPr>
          <a:xfrm rot="5400000" flipH="1">
            <a:off x="5009991" y="1249997"/>
            <a:ext cx="133890" cy="2144808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rgbClr val="0070C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HẠM DUYÊN 6 - 9Slide.vn">
                <a:extLst>
                  <a:ext uri="{FF2B5EF4-FFF2-40B4-BE49-F238E27FC236}">
                    <a16:creationId xmlns:a16="http://schemas.microsoft.com/office/drawing/2014/main" id="{862899A3-423F-0667-161F-A6EF95867007}"/>
                  </a:ext>
                </a:extLst>
              </p:cNvPr>
              <p:cNvSpPr txBox="1"/>
              <p:nvPr/>
            </p:nvSpPr>
            <p:spPr>
              <a:xfrm>
                <a:off x="6985464" y="1600200"/>
                <a:ext cx="13965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262626"/>
                    </a:solidFill>
                    <a:latin typeface="+mj-lt"/>
                  </a:rPr>
                  <a:t>452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×</m:t>
                    </m:r>
                  </m:oMath>
                </a14:m>
                <a:endParaRPr lang="en-US" sz="3600" spc="-8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PHẠM DUYÊN 6 - 9Slide.vn">
                <a:extLst>
                  <a:ext uri="{FF2B5EF4-FFF2-40B4-BE49-F238E27FC236}">
                    <a16:creationId xmlns:a16="http://schemas.microsoft.com/office/drawing/2014/main" id="{862899A3-423F-0667-161F-A6EF95867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464" y="1600200"/>
                <a:ext cx="1396536" cy="646331"/>
              </a:xfrm>
              <a:prstGeom prst="rect">
                <a:avLst/>
              </a:prstGeom>
              <a:blipFill>
                <a:blip r:embed="rId3"/>
                <a:stretch>
                  <a:fillRect l="-13537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9AF0B867-D77E-6637-3FBC-768F02FAEB31}"/>
              </a:ext>
            </a:extLst>
          </p:cNvPr>
          <p:cNvSpPr txBox="1"/>
          <p:nvPr/>
        </p:nvSpPr>
        <p:spPr>
          <a:xfrm>
            <a:off x="6501242" y="2349956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  <a:r>
              <a:rPr lang="en-US" sz="3600" spc="-100">
                <a:solidFill>
                  <a:schemeClr val="accent5">
                    <a:lumMod val="75000"/>
                  </a:schemeClr>
                </a:solidFill>
                <a:latin typeface="+mj-lt"/>
              </a:rPr>
              <a:t>  </a:t>
            </a:r>
            <a:r>
              <a:rPr lang="en-US" sz="3600" spc="-100">
                <a:solidFill>
                  <a:schemeClr val="accent5"/>
                </a:solidFill>
                <a:latin typeface="+mj-lt"/>
              </a:rPr>
              <a:t>1 808</a:t>
            </a: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13DFD2E4-9D88-48CA-76C9-31705B1F5515}"/>
              </a:ext>
            </a:extLst>
          </p:cNvPr>
          <p:cNvSpPr txBox="1"/>
          <p:nvPr/>
        </p:nvSpPr>
        <p:spPr>
          <a:xfrm>
            <a:off x="8466068" y="1600200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/>
                </a:solidFill>
                <a:latin typeface="+mj-lt"/>
              </a:rPr>
              <a:t>4</a:t>
            </a:r>
          </a:p>
        </p:txBody>
      </p:sp>
      <p:sp>
        <p:nvSpPr>
          <p:cNvPr id="16" name="PHẠM DUYÊN 9 - 9Slide.vn">
            <a:extLst>
              <a:ext uri="{FF2B5EF4-FFF2-40B4-BE49-F238E27FC236}">
                <a16:creationId xmlns:a16="http://schemas.microsoft.com/office/drawing/2014/main" id="{7EBE080C-5FEE-CA3B-3440-C41D3E3E9000}"/>
              </a:ext>
            </a:extLst>
          </p:cNvPr>
          <p:cNvSpPr txBox="1"/>
          <p:nvPr/>
        </p:nvSpPr>
        <p:spPr>
          <a:xfrm>
            <a:off x="2057400" y="3429000"/>
            <a:ext cx="334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d) (543 + 219) : 3</a:t>
            </a:r>
          </a:p>
        </p:txBody>
      </p:sp>
      <p:sp>
        <p:nvSpPr>
          <p:cNvPr id="17" name="PHẠM DUYÊN 10 - 9Slide.vn">
            <a:extLst>
              <a:ext uri="{FF2B5EF4-FFF2-40B4-BE49-F238E27FC236}">
                <a16:creationId xmlns:a16="http://schemas.microsoft.com/office/drawing/2014/main" id="{73996CF1-67DD-9997-8E0B-8B95FAFF025A}"/>
              </a:ext>
            </a:extLst>
          </p:cNvPr>
          <p:cNvSpPr txBox="1"/>
          <p:nvPr/>
        </p:nvSpPr>
        <p:spPr>
          <a:xfrm>
            <a:off x="5413346" y="34290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</a:t>
            </a:r>
          </a:p>
        </p:txBody>
      </p:sp>
      <p:sp>
        <p:nvSpPr>
          <p:cNvPr id="18" name="PHẠM DUYÊN 11 - 9Slide.vn">
            <a:extLst>
              <a:ext uri="{FF2B5EF4-FFF2-40B4-BE49-F238E27FC236}">
                <a16:creationId xmlns:a16="http://schemas.microsoft.com/office/drawing/2014/main" id="{2AEB79F9-49F9-586A-B7BE-857E30F77698}"/>
              </a:ext>
            </a:extLst>
          </p:cNvPr>
          <p:cNvSpPr/>
          <p:nvPr/>
        </p:nvSpPr>
        <p:spPr>
          <a:xfrm rot="5400000" flipH="1">
            <a:off x="3609065" y="3236013"/>
            <a:ext cx="133890" cy="1732545"/>
          </a:xfrm>
          <a:prstGeom prst="leftBrace">
            <a:avLst>
              <a:gd name="adj1" fmla="val 83421"/>
              <a:gd name="adj2" fmla="val 50000"/>
            </a:avLst>
          </a:prstGeom>
          <a:ln w="19050" cap="rnd">
            <a:solidFill>
              <a:srgbClr val="0070C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HẠM DUYÊN 12 - 9Slide.vn">
            <a:extLst>
              <a:ext uri="{FF2B5EF4-FFF2-40B4-BE49-F238E27FC236}">
                <a16:creationId xmlns:a16="http://schemas.microsoft.com/office/drawing/2014/main" id="{51AC385D-DCA4-79B4-EBD6-F68029C03E23}"/>
              </a:ext>
            </a:extLst>
          </p:cNvPr>
          <p:cNvSpPr txBox="1"/>
          <p:nvPr/>
        </p:nvSpPr>
        <p:spPr>
          <a:xfrm>
            <a:off x="6781800" y="3429000"/>
            <a:ext cx="652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8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3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0" name="PHẠM DUYÊN 13 - 9Slide.vn">
            <a:extLst>
              <a:ext uri="{FF2B5EF4-FFF2-40B4-BE49-F238E27FC236}">
                <a16:creationId xmlns:a16="http://schemas.microsoft.com/office/drawing/2014/main" id="{6868ADFE-23CE-8448-E8BE-E0727AE8B74C}"/>
              </a:ext>
            </a:extLst>
          </p:cNvPr>
          <p:cNvSpPr txBox="1"/>
          <p:nvPr/>
        </p:nvSpPr>
        <p:spPr>
          <a:xfrm>
            <a:off x="5413346" y="4178756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+mj-lt"/>
              </a:rPr>
              <a:t>=  </a:t>
            </a:r>
            <a:r>
              <a:rPr lang="en-US" sz="3600" spc="-100">
                <a:solidFill>
                  <a:schemeClr val="accent5"/>
                </a:solidFill>
                <a:latin typeface="+mj-lt"/>
              </a:rPr>
              <a:t>254</a:t>
            </a:r>
          </a:p>
        </p:txBody>
      </p:sp>
      <p:sp>
        <p:nvSpPr>
          <p:cNvPr id="21" name="PHẠM DUYÊN 14 - 9Slide.vn">
            <a:extLst>
              <a:ext uri="{FF2B5EF4-FFF2-40B4-BE49-F238E27FC236}">
                <a16:creationId xmlns:a16="http://schemas.microsoft.com/office/drawing/2014/main" id="{3BC3A508-FDBB-D590-3340-46562634ABC7}"/>
              </a:ext>
            </a:extLst>
          </p:cNvPr>
          <p:cNvSpPr txBox="1"/>
          <p:nvPr/>
        </p:nvSpPr>
        <p:spPr>
          <a:xfrm>
            <a:off x="5870546" y="342900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5"/>
                </a:solidFill>
                <a:latin typeface="+mj-lt"/>
              </a:rPr>
              <a:t>762</a:t>
            </a:r>
          </a:p>
        </p:txBody>
      </p:sp>
    </p:spTree>
    <p:extLst>
      <p:ext uri="{BB962C8B-B14F-4D97-AF65-F5344CB8AC3E}">
        <p14:creationId xmlns:p14="http://schemas.microsoft.com/office/powerpoint/2010/main" val="1007547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 animBg="1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C9EBE047-0C2C-5ED1-9FF9-D824F433D4B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FBC9ACB-7932-F9D8-F681-0253B7C8466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F2C9CF1-B338-17DA-69F7-C07E5DB7248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BDDEB-F892-B737-6145-3261294A201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EAF7F0-3CB5-F0DC-EC64-184E7810DA8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ED816CF6-BA44-B469-DB83-30BEC9AE8695}"/>
              </a:ext>
            </a:extLst>
          </p:cNvPr>
          <p:cNvSpPr txBox="1"/>
          <p:nvPr/>
        </p:nvSpPr>
        <p:spPr>
          <a:xfrm>
            <a:off x="438540" y="484738"/>
            <a:ext cx="11201010" cy="3815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3275" algn="just">
              <a:lnSpc>
                <a:spcPct val="102000"/>
              </a:lnSpc>
            </a:pPr>
            <a:r>
              <a:rPr lang="en-US" sz="4800" spc="7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Tính diện tích hình vuông có chu vi 32 cm.</a:t>
            </a:r>
          </a:p>
          <a:p>
            <a:pPr indent="803275" algn="just">
              <a:lnSpc>
                <a:spcPct val="102000"/>
              </a:lnSpc>
            </a:pPr>
            <a:r>
              <a:rPr lang="en-US" sz="4800" spc="7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Tính chu vi hình chữ nhật có chiều rộng bằng cạnh hình vuông ở câu a và có chiều dài gấp 3 lần chiều rộng.</a:t>
            </a:r>
          </a:p>
        </p:txBody>
      </p:sp>
    </p:spTree>
    <p:extLst>
      <p:ext uri="{BB962C8B-B14F-4D97-AF65-F5344CB8AC3E}">
        <p14:creationId xmlns:p14="http://schemas.microsoft.com/office/powerpoint/2010/main" val="3530664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C9EBE047-0C2C-5ED1-9FF9-D824F433D4B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FBC9ACB-7932-F9D8-F681-0253B7C8466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F2C9CF1-B338-17DA-69F7-C07E5DB72481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46BDDEB-F892-B737-6145-3261294A201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EAF7F0-3CB5-F0DC-EC64-184E7810DA8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D816CF6-BA44-B469-DB83-30BEC9AE8695}"/>
              </a:ext>
            </a:extLst>
          </p:cNvPr>
          <p:cNvSpPr txBox="1"/>
          <p:nvPr/>
        </p:nvSpPr>
        <p:spPr>
          <a:xfrm>
            <a:off x="438540" y="484738"/>
            <a:ext cx="11201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3275" algn="just"/>
            <a:r>
              <a:rPr lang="en-US" sz="3600" spc="7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Tính diện tích hình vuông có </a:t>
            </a:r>
            <a:r>
              <a:rPr lang="en-US" sz="3600" spc="7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 vi 32 cm</a:t>
            </a:r>
            <a:r>
              <a:rPr lang="en-US" sz="3600" spc="7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aphicFrame>
        <p:nvGraphicFramePr>
          <p:cNvPr id="10" name="PHẠM DUYÊN 3 - 9Slide.vn">
            <a:extLst>
              <a:ext uri="{FF2B5EF4-FFF2-40B4-BE49-F238E27FC236}">
                <a16:creationId xmlns:a16="http://schemas.microsoft.com/office/drawing/2014/main" id="{F952AD32-D507-8070-ADEB-B9CCFAF1D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209513"/>
              </p:ext>
            </p:extLst>
          </p:nvPr>
        </p:nvGraphicFramePr>
        <p:xfrm>
          <a:off x="1657948" y="2285800"/>
          <a:ext cx="2160606" cy="2160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202">
                  <a:extLst>
                    <a:ext uri="{9D8B030D-6E8A-4147-A177-3AD203B41FA5}">
                      <a16:colId xmlns:a16="http://schemas.microsoft.com/office/drawing/2014/main" val="4155695808"/>
                    </a:ext>
                  </a:extLst>
                </a:gridCol>
                <a:gridCol w="720202">
                  <a:extLst>
                    <a:ext uri="{9D8B030D-6E8A-4147-A177-3AD203B41FA5}">
                      <a16:colId xmlns:a16="http://schemas.microsoft.com/office/drawing/2014/main" val="3512631641"/>
                    </a:ext>
                  </a:extLst>
                </a:gridCol>
                <a:gridCol w="720202">
                  <a:extLst>
                    <a:ext uri="{9D8B030D-6E8A-4147-A177-3AD203B41FA5}">
                      <a16:colId xmlns:a16="http://schemas.microsoft.com/office/drawing/2014/main" val="4048545041"/>
                    </a:ext>
                  </a:extLst>
                </a:gridCol>
              </a:tblGrid>
              <a:tr h="720202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2020" marR="72020" marT="36011" marB="36011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2020" marR="72020" marT="36011" marB="36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2020" marR="72020" marT="36011" marB="36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071862"/>
                  </a:ext>
                </a:extLst>
              </a:tr>
              <a:tr h="720202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2020" marR="72020" marT="36011" marB="36011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2020" marR="72020" marT="36011" marB="36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2020" marR="72020" marT="36011" marB="36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22026"/>
                  </a:ext>
                </a:extLst>
              </a:tr>
              <a:tr h="720202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2020" marR="72020" marT="36011" marB="36011" anchor="ctr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2020" marR="72020" marT="36011" marB="36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 marL="72020" marR="72020" marT="36011" marB="360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61303"/>
                  </a:ext>
                </a:extLst>
              </a:tr>
            </a:tbl>
          </a:graphicData>
        </a:graphic>
      </p:graphicFrame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017BB1E3-B042-5CAE-2B92-163CC5F08692}"/>
              </a:ext>
            </a:extLst>
          </p:cNvPr>
          <p:cNvSpPr>
            <a:spLocks/>
          </p:cNvSpPr>
          <p:nvPr/>
        </p:nvSpPr>
        <p:spPr>
          <a:xfrm>
            <a:off x="5437050" y="1447800"/>
            <a:ext cx="5810070" cy="3959125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DF4802C7-EB59-F87A-E713-B48CA9AB9DA9}"/>
              </a:ext>
            </a:extLst>
          </p:cNvPr>
          <p:cNvSpPr txBox="1"/>
          <p:nvPr/>
        </p:nvSpPr>
        <p:spPr>
          <a:xfrm>
            <a:off x="7528473" y="1664955"/>
            <a:ext cx="1525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20">
                <a:solidFill>
                  <a:schemeClr val="accent6"/>
                </a:solidFill>
              </a:rPr>
              <a:t>Bài giải</a:t>
            </a:r>
            <a:endParaRPr lang="vi-VN" sz="3200" spc="-120">
              <a:solidFill>
                <a:schemeClr val="accent6"/>
              </a:solidFill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C7BF1C06-3EB8-0CE0-5E71-A7A09AA12F44}"/>
              </a:ext>
            </a:extLst>
          </p:cNvPr>
          <p:cNvSpPr txBox="1"/>
          <p:nvPr/>
        </p:nvSpPr>
        <p:spPr>
          <a:xfrm>
            <a:off x="6158074" y="2329559"/>
            <a:ext cx="481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Cạnh của hình vuông là:</a:t>
            </a:r>
            <a:endParaRPr lang="vi-VN" sz="28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AEF1111F-9371-0AAD-F61A-80EC0A1DE95F}"/>
              </a:ext>
            </a:extLst>
          </p:cNvPr>
          <p:cNvSpPr txBox="1"/>
          <p:nvPr/>
        </p:nvSpPr>
        <p:spPr>
          <a:xfrm>
            <a:off x="7158591" y="2912517"/>
            <a:ext cx="330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32 : 4 </a:t>
            </a:r>
            <a:r>
              <a:rPr lang="vi-VN" sz="280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=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sz="2800">
                <a:solidFill>
                  <a:srgbClr val="FF0000"/>
                </a:solidFill>
                <a:latin typeface="+mj-lt"/>
              </a:rPr>
              <a:t>?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  (</a:t>
            </a:r>
            <a:r>
              <a:rPr lang="vi-VN" sz="28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13" name="PHẠM DUYÊN 8 - 9Slide.vn">
            <a:extLst>
              <a:ext uri="{FF2B5EF4-FFF2-40B4-BE49-F238E27FC236}">
                <a16:creationId xmlns:a16="http://schemas.microsoft.com/office/drawing/2014/main" id="{6ADEAB04-3395-C074-6074-BBAA1FDA9542}"/>
              </a:ext>
            </a:extLst>
          </p:cNvPr>
          <p:cNvGrpSpPr/>
          <p:nvPr/>
        </p:nvGrpSpPr>
        <p:grpSpPr>
          <a:xfrm>
            <a:off x="8546482" y="2912516"/>
            <a:ext cx="521711" cy="523220"/>
            <a:chOff x="3949924" y="2882840"/>
            <a:chExt cx="521711" cy="52322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A6C9C0D-37C9-80C3-6F6F-5FC580594E1E}"/>
                </a:ext>
              </a:extLst>
            </p:cNvPr>
            <p:cNvSpPr/>
            <p:nvPr/>
          </p:nvSpPr>
          <p:spPr>
            <a:xfrm>
              <a:off x="3949924" y="2965072"/>
              <a:ext cx="521711" cy="426854"/>
            </a:xfrm>
            <a:prstGeom prst="roundRect">
              <a:avLst>
                <a:gd name="adj" fmla="val 9320"/>
              </a:avLst>
            </a:prstGeom>
            <a:solidFill>
              <a:srgbClr val="FBF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84E52E-33B3-CF8F-156A-7311C3EC9C79}"/>
                </a:ext>
              </a:extLst>
            </p:cNvPr>
            <p:cNvSpPr txBox="1"/>
            <p:nvPr/>
          </p:nvSpPr>
          <p:spPr>
            <a:xfrm>
              <a:off x="4011048" y="2882840"/>
              <a:ext cx="3994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+mj-lt"/>
                </a:rPr>
                <a:t>8</a:t>
              </a:r>
            </a:p>
          </p:txBody>
        </p:sp>
      </p:grp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522DE886-07DB-E8A7-5DDA-39B28254A5EC}"/>
              </a:ext>
            </a:extLst>
          </p:cNvPr>
          <p:cNvSpPr txBox="1"/>
          <p:nvPr/>
        </p:nvSpPr>
        <p:spPr>
          <a:xfrm>
            <a:off x="6158074" y="3495474"/>
            <a:ext cx="481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Diện tích của hình vuông là:</a:t>
            </a:r>
            <a:endParaRPr lang="vi-VN" sz="28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PHẠM DUYÊN 10 - 9Slide.vn">
                <a:extLst>
                  <a:ext uri="{FF2B5EF4-FFF2-40B4-BE49-F238E27FC236}">
                    <a16:creationId xmlns:a16="http://schemas.microsoft.com/office/drawing/2014/main" id="{794F2834-709B-7D02-0717-0A8EEA345ACD}"/>
                  </a:ext>
                </a:extLst>
              </p:cNvPr>
              <p:cNvSpPr txBox="1"/>
              <p:nvPr/>
            </p:nvSpPr>
            <p:spPr>
              <a:xfrm>
                <a:off x="7158591" y="4078432"/>
                <a:ext cx="33076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solidFill>
                      <a:srgbClr val="333333"/>
                    </a:solidFill>
                    <a:latin typeface="+mj-lt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2800">
                    <a:solidFill>
                      <a:srgbClr val="333333"/>
                    </a:solidFill>
                    <a:latin typeface="+mj-lt"/>
                    <a:cs typeface="Arial" panose="020B0604020202020204" pitchFamily="34" charset="0"/>
                  </a:rPr>
                  <a:t> 8 </a:t>
                </a:r>
                <a:r>
                  <a:rPr lang="vi-VN" sz="2800">
                    <a:solidFill>
                      <a:srgbClr val="333333"/>
                    </a:solidFill>
                    <a:latin typeface="+mj-lt"/>
                    <a:cs typeface="Arial" panose="020B0604020202020204" pitchFamily="34" charset="0"/>
                  </a:rPr>
                  <a:t>=</a:t>
                </a:r>
                <a:r>
                  <a:rPr lang="en-US" sz="2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</a:t>
                </a:r>
                <a:r>
                  <a:rPr lang="en-US" sz="2800">
                    <a:solidFill>
                      <a:srgbClr val="FF0000"/>
                    </a:solidFill>
                    <a:latin typeface="+mj-lt"/>
                  </a:rPr>
                  <a:t>?</a:t>
                </a:r>
                <a:r>
                  <a:rPr lang="en-US" sz="2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(</a:t>
                </a:r>
                <a:r>
                  <a:rPr lang="vi-VN" sz="2800" spc="-6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cm</a:t>
                </a:r>
                <a:r>
                  <a:rPr lang="en-US" sz="2800" spc="-60" baseline="30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</a:t>
                </a:r>
                <a:r>
                  <a:rPr lang="en-US" sz="28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9" name="PHẠM DUYÊN 10 - 9Slide.vn">
                <a:extLst>
                  <a:ext uri="{FF2B5EF4-FFF2-40B4-BE49-F238E27FC236}">
                    <a16:creationId xmlns:a16="http://schemas.microsoft.com/office/drawing/2014/main" id="{794F2834-709B-7D02-0717-0A8EEA345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591" y="4078432"/>
                <a:ext cx="3307635" cy="523220"/>
              </a:xfrm>
              <a:prstGeom prst="rect">
                <a:avLst/>
              </a:prstGeom>
              <a:blipFill>
                <a:blip r:embed="rId2"/>
                <a:stretch>
                  <a:fillRect l="-368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PHẠM DUYÊN 11 - 9Slide.vn">
            <a:extLst>
              <a:ext uri="{FF2B5EF4-FFF2-40B4-BE49-F238E27FC236}">
                <a16:creationId xmlns:a16="http://schemas.microsoft.com/office/drawing/2014/main" id="{6B4F7FCD-245A-703D-50A5-77D8C45DBCD1}"/>
              </a:ext>
            </a:extLst>
          </p:cNvPr>
          <p:cNvGrpSpPr/>
          <p:nvPr/>
        </p:nvGrpSpPr>
        <p:grpSpPr>
          <a:xfrm>
            <a:off x="8486927" y="4078432"/>
            <a:ext cx="599844" cy="523220"/>
            <a:chOff x="3910860" y="2882840"/>
            <a:chExt cx="599844" cy="52322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1E58360-AE84-768B-96B5-37239CEDDE0E}"/>
                </a:ext>
              </a:extLst>
            </p:cNvPr>
            <p:cNvSpPr/>
            <p:nvPr/>
          </p:nvSpPr>
          <p:spPr>
            <a:xfrm>
              <a:off x="3949924" y="2965072"/>
              <a:ext cx="521711" cy="426854"/>
            </a:xfrm>
            <a:prstGeom prst="roundRect">
              <a:avLst>
                <a:gd name="adj" fmla="val 9320"/>
              </a:avLst>
            </a:prstGeom>
            <a:solidFill>
              <a:srgbClr val="FBF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4C7F0E-6724-91FE-40F3-0BFE3AF6FF99}"/>
                </a:ext>
              </a:extLst>
            </p:cNvPr>
            <p:cNvSpPr txBox="1"/>
            <p:nvPr/>
          </p:nvSpPr>
          <p:spPr>
            <a:xfrm>
              <a:off x="3910860" y="2882840"/>
              <a:ext cx="5998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+mj-lt"/>
                </a:rPr>
                <a:t>64</a:t>
              </a:r>
            </a:p>
          </p:txBody>
        </p:sp>
      </p:grpSp>
      <p:sp>
        <p:nvSpPr>
          <p:cNvPr id="23" name="PHẠM DUYÊN 12 - 9Slide.vn">
            <a:extLst>
              <a:ext uri="{FF2B5EF4-FFF2-40B4-BE49-F238E27FC236}">
                <a16:creationId xmlns:a16="http://schemas.microsoft.com/office/drawing/2014/main" id="{BB202F25-B56A-4BB8-2C15-8E4A5BFB60BB}"/>
              </a:ext>
            </a:extLst>
          </p:cNvPr>
          <p:cNvSpPr txBox="1"/>
          <p:nvPr/>
        </p:nvSpPr>
        <p:spPr>
          <a:xfrm>
            <a:off x="8153400" y="4661389"/>
            <a:ext cx="1307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28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4" name="PHẠM DUYÊN 13 - 9Slide.vn">
            <a:extLst>
              <a:ext uri="{FF2B5EF4-FFF2-40B4-BE49-F238E27FC236}">
                <a16:creationId xmlns:a16="http://schemas.microsoft.com/office/drawing/2014/main" id="{E63D280A-9023-6462-1B8C-2B31309D7274}"/>
              </a:ext>
            </a:extLst>
          </p:cNvPr>
          <p:cNvSpPr txBox="1"/>
          <p:nvPr/>
        </p:nvSpPr>
        <p:spPr>
          <a:xfrm>
            <a:off x="9339146" y="4661389"/>
            <a:ext cx="163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800">
                <a:solidFill>
                  <a:srgbClr val="FF0000"/>
                </a:solidFill>
              </a:rPr>
              <a:t>64</a:t>
            </a:r>
            <a:r>
              <a:rPr lang="en-US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vi-VN" sz="2800" spc="-6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cm</a:t>
            </a:r>
            <a:r>
              <a:rPr lang="en-US" sz="2800" spc="-6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</a:t>
            </a:r>
            <a:r>
              <a:rPr lang="en-US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endParaRPr lang="vi-VN" sz="28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7169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/>
      <p:bldP spid="12" grpId="0"/>
      <p:bldP spid="18" grpId="0"/>
      <p:bldP spid="19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648D7D1-42DE-5971-0022-A24141830269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F7F8AF-248A-6AC1-5F8C-BBA26BCB961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FA1618D-4143-341C-A70D-C377B47D80A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477031B-4116-FB4F-2184-3CC069E16EB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1A9B27-A8D6-89D2-740A-650FAF29F6C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B06D431D-9333-C7C7-5E7B-501AF0CA1A85}"/>
              </a:ext>
            </a:extLst>
          </p:cNvPr>
          <p:cNvSpPr txBox="1"/>
          <p:nvPr/>
        </p:nvSpPr>
        <p:spPr>
          <a:xfrm>
            <a:off x="438540" y="484738"/>
            <a:ext cx="11201010" cy="1754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3275" algn="just">
              <a:lnSpc>
                <a:spcPct val="102000"/>
              </a:lnSpc>
            </a:pPr>
            <a:r>
              <a:rPr lang="en-US" sz="3600" spc="7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Tính chu vi hình chữ nhật có chiều rộng bằng cạnh hình vuông ở câu a và có </a:t>
            </a:r>
            <a:r>
              <a:rPr lang="en-US" sz="3600" spc="7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dài gấp 3 lần chiều rộng</a:t>
            </a:r>
            <a:r>
              <a:rPr lang="en-US" sz="3600" spc="7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aphicFrame>
        <p:nvGraphicFramePr>
          <p:cNvPr id="8" name="PHẠM DUYÊN 3 - 9Slide.vn">
            <a:extLst>
              <a:ext uri="{FF2B5EF4-FFF2-40B4-BE49-F238E27FC236}">
                <a16:creationId xmlns:a16="http://schemas.microsoft.com/office/drawing/2014/main" id="{8CBEEC01-0C2B-D161-2A7E-A3F0728CA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81407"/>
              </p:ext>
            </p:extLst>
          </p:nvPr>
        </p:nvGraphicFramePr>
        <p:xfrm>
          <a:off x="1370888" y="2438400"/>
          <a:ext cx="1489647" cy="148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549">
                  <a:extLst>
                    <a:ext uri="{9D8B030D-6E8A-4147-A177-3AD203B41FA5}">
                      <a16:colId xmlns:a16="http://schemas.microsoft.com/office/drawing/2014/main" val="4155695808"/>
                    </a:ext>
                  </a:extLst>
                </a:gridCol>
                <a:gridCol w="496549">
                  <a:extLst>
                    <a:ext uri="{9D8B030D-6E8A-4147-A177-3AD203B41FA5}">
                      <a16:colId xmlns:a16="http://schemas.microsoft.com/office/drawing/2014/main" val="3512631641"/>
                    </a:ext>
                  </a:extLst>
                </a:gridCol>
                <a:gridCol w="496549">
                  <a:extLst>
                    <a:ext uri="{9D8B030D-6E8A-4147-A177-3AD203B41FA5}">
                      <a16:colId xmlns:a16="http://schemas.microsoft.com/office/drawing/2014/main" val="4048545041"/>
                    </a:ext>
                  </a:extLst>
                </a:gridCol>
              </a:tblGrid>
              <a:tr h="496549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071862"/>
                  </a:ext>
                </a:extLst>
              </a:tr>
              <a:tr h="496549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22026"/>
                  </a:ext>
                </a:extLst>
              </a:tr>
              <a:tr h="496549"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9655" marR="49655" marT="24828" marB="24828" anchor="ctr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61303"/>
                  </a:ext>
                </a:extLst>
              </a:tr>
            </a:tbl>
          </a:graphicData>
        </a:graphic>
      </p:graphicFrame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1D249D85-5C54-AD73-7214-1E8C56A4FC23}"/>
              </a:ext>
            </a:extLst>
          </p:cNvPr>
          <p:cNvSpPr txBox="1"/>
          <p:nvPr/>
        </p:nvSpPr>
        <p:spPr>
          <a:xfrm>
            <a:off x="228600" y="2952390"/>
            <a:ext cx="85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8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140A70E9-898C-2D64-9318-0AD835AD897B}"/>
              </a:ext>
            </a:extLst>
          </p:cNvPr>
          <p:cNvSpPr/>
          <p:nvPr/>
        </p:nvSpPr>
        <p:spPr>
          <a:xfrm rot="10800000" flipH="1" flipV="1">
            <a:off x="1066088" y="2438400"/>
            <a:ext cx="125702" cy="1522095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chemeClr val="accent1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PHẠM DUYÊN 6 - 9Slide.vn">
            <a:extLst>
              <a:ext uri="{FF2B5EF4-FFF2-40B4-BE49-F238E27FC236}">
                <a16:creationId xmlns:a16="http://schemas.microsoft.com/office/drawing/2014/main" id="{BB0E9248-9BEB-07B3-FABC-D46E1B1B3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868281"/>
              </p:ext>
            </p:extLst>
          </p:nvPr>
        </p:nvGraphicFramePr>
        <p:xfrm>
          <a:off x="1370888" y="4680348"/>
          <a:ext cx="4443984" cy="148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776">
                  <a:extLst>
                    <a:ext uri="{9D8B030D-6E8A-4147-A177-3AD203B41FA5}">
                      <a16:colId xmlns:a16="http://schemas.microsoft.com/office/drawing/2014/main" val="4155695808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3512631641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4048545041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3590650193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4101774531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659456789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748562842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852005857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3237188872"/>
                    </a:ext>
                  </a:extLst>
                </a:gridCol>
              </a:tblGrid>
              <a:tr h="496549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071862"/>
                  </a:ext>
                </a:extLst>
              </a:tr>
              <a:tr h="496549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22026"/>
                  </a:ext>
                </a:extLst>
              </a:tr>
              <a:tr h="496549"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9655" marR="49655" marT="24828" marB="24828" anchor="ctr">
                    <a:lnL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655" marR="49655" marT="24828" marB="2482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61303"/>
                  </a:ext>
                </a:extLst>
              </a:tr>
            </a:tbl>
          </a:graphicData>
        </a:graphic>
      </p:graphicFrame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332C4CF4-5D6B-D9C8-75D6-AA4E71CC3769}"/>
              </a:ext>
            </a:extLst>
          </p:cNvPr>
          <p:cNvSpPr txBox="1"/>
          <p:nvPr/>
        </p:nvSpPr>
        <p:spPr>
          <a:xfrm>
            <a:off x="228600" y="5164095"/>
            <a:ext cx="85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8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CDCEB881-21D6-2F62-2E22-2F39E4EF5056}"/>
              </a:ext>
            </a:extLst>
          </p:cNvPr>
          <p:cNvSpPr/>
          <p:nvPr/>
        </p:nvSpPr>
        <p:spPr>
          <a:xfrm rot="10800000" flipH="1" flipV="1">
            <a:off x="1066088" y="4650105"/>
            <a:ext cx="125702" cy="1522095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chemeClr val="accent1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27AAD647-B19D-F932-CF18-9BBE662E272D}"/>
              </a:ext>
            </a:extLst>
          </p:cNvPr>
          <p:cNvSpPr/>
          <p:nvPr/>
        </p:nvSpPr>
        <p:spPr>
          <a:xfrm rot="16200000" flipH="1" flipV="1">
            <a:off x="3496310" y="2239179"/>
            <a:ext cx="182880" cy="4478020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chemeClr val="accent1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273914BB-8610-C595-A856-6372B0F30D06}"/>
              </a:ext>
            </a:extLst>
          </p:cNvPr>
          <p:cNvSpPr txBox="1"/>
          <p:nvPr/>
        </p:nvSpPr>
        <p:spPr>
          <a:xfrm>
            <a:off x="3162473" y="3932491"/>
            <a:ext cx="85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?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4361D3A6-51A3-BDA3-2AF5-760A8BC5B30A}"/>
              </a:ext>
            </a:extLst>
          </p:cNvPr>
          <p:cNvSpPr>
            <a:spLocks/>
          </p:cNvSpPr>
          <p:nvPr/>
        </p:nvSpPr>
        <p:spPr>
          <a:xfrm>
            <a:off x="6181470" y="2264734"/>
            <a:ext cx="5431410" cy="3912781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20846447-4C86-CDFC-0F61-F7E3DDC0B79C}"/>
              </a:ext>
            </a:extLst>
          </p:cNvPr>
          <p:cNvSpPr txBox="1"/>
          <p:nvPr/>
        </p:nvSpPr>
        <p:spPr>
          <a:xfrm>
            <a:off x="8134364" y="2397545"/>
            <a:ext cx="1525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20">
                <a:solidFill>
                  <a:schemeClr val="accent6"/>
                </a:solidFill>
              </a:rPr>
              <a:t>Bài giải</a:t>
            </a:r>
            <a:endParaRPr lang="vi-VN" sz="3200" spc="-120">
              <a:solidFill>
                <a:schemeClr val="accent6"/>
              </a:solidFill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7F4B3E97-7AA5-C7F0-89E9-4E2441585448}"/>
              </a:ext>
            </a:extLst>
          </p:cNvPr>
          <p:cNvSpPr txBox="1"/>
          <p:nvPr/>
        </p:nvSpPr>
        <p:spPr>
          <a:xfrm>
            <a:off x="6553200" y="3062149"/>
            <a:ext cx="481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Chiều dài hình chữ nhật là:</a:t>
            </a:r>
            <a:endParaRPr lang="vi-VN" sz="28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BBEA0FB9-1FAF-0124-9DB8-2DEC75256F28}"/>
              </a:ext>
            </a:extLst>
          </p:cNvPr>
          <p:cNvSpPr txBox="1"/>
          <p:nvPr/>
        </p:nvSpPr>
        <p:spPr>
          <a:xfrm>
            <a:off x="7463392" y="3645107"/>
            <a:ext cx="330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8 </a:t>
            </a:r>
            <a:r>
              <a:rPr lang="en-US" sz="2800">
                <a:solidFill>
                  <a:srgbClr val="262626"/>
                </a:solidFill>
                <a:latin typeface="+mj-lt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lang="en-US" sz="280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3 </a:t>
            </a:r>
            <a:r>
              <a:rPr lang="vi-VN" sz="280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=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</a:t>
            </a:r>
            <a:r>
              <a:rPr lang="en-US" sz="2800">
                <a:solidFill>
                  <a:srgbClr val="FF0000"/>
                </a:solidFill>
                <a:latin typeface="+mj-lt"/>
              </a:rPr>
              <a:t>?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  (</a:t>
            </a:r>
            <a:r>
              <a:rPr lang="vi-VN" sz="28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20" name="PHẠM DUYÊN 15 - 9Slide.vn">
            <a:extLst>
              <a:ext uri="{FF2B5EF4-FFF2-40B4-BE49-F238E27FC236}">
                <a16:creationId xmlns:a16="http://schemas.microsoft.com/office/drawing/2014/main" id="{EC592A4C-F790-91A4-AAF0-338EB3D1E820}"/>
              </a:ext>
            </a:extLst>
          </p:cNvPr>
          <p:cNvGrpSpPr/>
          <p:nvPr/>
        </p:nvGrpSpPr>
        <p:grpSpPr>
          <a:xfrm>
            <a:off x="8763000" y="3645106"/>
            <a:ext cx="587020" cy="523220"/>
            <a:chOff x="3917272" y="2882840"/>
            <a:chExt cx="587020" cy="52322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E0C26BB-DD5E-0275-C8F4-B93AA5D250EC}"/>
                </a:ext>
              </a:extLst>
            </p:cNvPr>
            <p:cNvSpPr/>
            <p:nvPr/>
          </p:nvSpPr>
          <p:spPr>
            <a:xfrm>
              <a:off x="3949924" y="2965072"/>
              <a:ext cx="521711" cy="426854"/>
            </a:xfrm>
            <a:prstGeom prst="roundRect">
              <a:avLst>
                <a:gd name="adj" fmla="val 9320"/>
              </a:avLst>
            </a:prstGeom>
            <a:solidFill>
              <a:srgbClr val="FBF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CA713A-995C-A890-1FEA-47F09B9662E8}"/>
                </a:ext>
              </a:extLst>
            </p:cNvPr>
            <p:cNvSpPr txBox="1"/>
            <p:nvPr/>
          </p:nvSpPr>
          <p:spPr>
            <a:xfrm>
              <a:off x="3917272" y="2882840"/>
              <a:ext cx="5870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+mj-lt"/>
                </a:rPr>
                <a:t>24</a:t>
              </a:r>
            </a:p>
          </p:txBody>
        </p:sp>
      </p:grpSp>
      <p:sp>
        <p:nvSpPr>
          <p:cNvPr id="23" name="PHẠM DUYÊN 16 - 9Slide.vn">
            <a:extLst>
              <a:ext uri="{FF2B5EF4-FFF2-40B4-BE49-F238E27FC236}">
                <a16:creationId xmlns:a16="http://schemas.microsoft.com/office/drawing/2014/main" id="{E07C848B-53D5-28A8-118F-393AA332B8F0}"/>
              </a:ext>
            </a:extLst>
          </p:cNvPr>
          <p:cNvSpPr txBox="1"/>
          <p:nvPr/>
        </p:nvSpPr>
        <p:spPr>
          <a:xfrm>
            <a:off x="6553200" y="4228064"/>
            <a:ext cx="481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Chu vi hình chữ nhật là:</a:t>
            </a:r>
            <a:endParaRPr lang="vi-VN" sz="28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4" name="PHẠM DUYÊN 17 - 9Slide.vn">
            <a:extLst>
              <a:ext uri="{FF2B5EF4-FFF2-40B4-BE49-F238E27FC236}">
                <a16:creationId xmlns:a16="http://schemas.microsoft.com/office/drawing/2014/main" id="{690E64CE-44DB-9259-EDE1-3192FD9C0CA7}"/>
              </a:ext>
            </a:extLst>
          </p:cNvPr>
          <p:cNvSpPr txBox="1"/>
          <p:nvPr/>
        </p:nvSpPr>
        <p:spPr>
          <a:xfrm>
            <a:off x="7463392" y="4811022"/>
            <a:ext cx="3904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(24 + 8) </a:t>
            </a:r>
            <a:r>
              <a:rPr lang="en-US" sz="2800">
                <a:solidFill>
                  <a:srgbClr val="262626"/>
                </a:solidFill>
                <a:latin typeface="+mj-lt"/>
                <a:ea typeface="Cambria Math" panose="02040503050406030204" pitchFamily="18" charset="0"/>
                <a:cs typeface="Arial" panose="020B0604020202020204" pitchFamily="34" charset="0"/>
              </a:rPr>
              <a:t>×</a:t>
            </a:r>
            <a:r>
              <a:rPr lang="en-US" sz="280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2 </a:t>
            </a:r>
            <a:r>
              <a:rPr lang="vi-VN" sz="280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=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</a:t>
            </a:r>
            <a:r>
              <a:rPr lang="en-US" sz="2800">
                <a:solidFill>
                  <a:srgbClr val="FF0000"/>
                </a:solidFill>
                <a:latin typeface="+mj-lt"/>
              </a:rPr>
              <a:t>?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   (</a:t>
            </a:r>
            <a:r>
              <a:rPr lang="vi-VN" sz="28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grpSp>
        <p:nvGrpSpPr>
          <p:cNvPr id="25" name="PHẠM DUYÊN 18 - 9Slide.vn">
            <a:extLst>
              <a:ext uri="{FF2B5EF4-FFF2-40B4-BE49-F238E27FC236}">
                <a16:creationId xmlns:a16="http://schemas.microsoft.com/office/drawing/2014/main" id="{8E9BBA16-37B1-5412-68AC-7EB2658359A5}"/>
              </a:ext>
            </a:extLst>
          </p:cNvPr>
          <p:cNvGrpSpPr/>
          <p:nvPr/>
        </p:nvGrpSpPr>
        <p:grpSpPr>
          <a:xfrm>
            <a:off x="9763356" y="4811022"/>
            <a:ext cx="599844" cy="523220"/>
            <a:chOff x="3910860" y="2882840"/>
            <a:chExt cx="599844" cy="52322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F90CFC0-EC35-FDE4-2796-A22812030462}"/>
                </a:ext>
              </a:extLst>
            </p:cNvPr>
            <p:cNvSpPr/>
            <p:nvPr/>
          </p:nvSpPr>
          <p:spPr>
            <a:xfrm>
              <a:off x="3949924" y="2965072"/>
              <a:ext cx="521711" cy="426854"/>
            </a:xfrm>
            <a:prstGeom prst="roundRect">
              <a:avLst>
                <a:gd name="adj" fmla="val 9320"/>
              </a:avLst>
            </a:prstGeom>
            <a:solidFill>
              <a:srgbClr val="FBF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C193A9-C2FE-6FB4-0A76-96B5A052499B}"/>
                </a:ext>
              </a:extLst>
            </p:cNvPr>
            <p:cNvSpPr txBox="1"/>
            <p:nvPr/>
          </p:nvSpPr>
          <p:spPr>
            <a:xfrm>
              <a:off x="3910860" y="2882840"/>
              <a:ext cx="5998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+mj-lt"/>
                </a:rPr>
                <a:t>64</a:t>
              </a:r>
            </a:p>
          </p:txBody>
        </p:sp>
      </p:grpSp>
      <p:sp>
        <p:nvSpPr>
          <p:cNvPr id="28" name="PHẠM DUYÊN 19 - 9Slide.vn">
            <a:extLst>
              <a:ext uri="{FF2B5EF4-FFF2-40B4-BE49-F238E27FC236}">
                <a16:creationId xmlns:a16="http://schemas.microsoft.com/office/drawing/2014/main" id="{08541422-8E9B-3B10-F598-2B1EF8F027C3}"/>
              </a:ext>
            </a:extLst>
          </p:cNvPr>
          <p:cNvSpPr txBox="1"/>
          <p:nvPr/>
        </p:nvSpPr>
        <p:spPr>
          <a:xfrm>
            <a:off x="8763001" y="5393979"/>
            <a:ext cx="1307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Đáp số:</a:t>
            </a:r>
            <a:endParaRPr lang="vi-VN" sz="28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9" name="PHẠM DUYÊN 20 - 9Slide.vn">
            <a:extLst>
              <a:ext uri="{FF2B5EF4-FFF2-40B4-BE49-F238E27FC236}">
                <a16:creationId xmlns:a16="http://schemas.microsoft.com/office/drawing/2014/main" id="{70372EF4-FD5E-E9B5-4CE4-D7EA1CE1948D}"/>
              </a:ext>
            </a:extLst>
          </p:cNvPr>
          <p:cNvSpPr txBox="1"/>
          <p:nvPr/>
        </p:nvSpPr>
        <p:spPr>
          <a:xfrm>
            <a:off x="9948747" y="5393979"/>
            <a:ext cx="1633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800">
                <a:solidFill>
                  <a:srgbClr val="FF0000"/>
                </a:solidFill>
              </a:rPr>
              <a:t>64</a:t>
            </a:r>
            <a:r>
              <a:rPr lang="en-US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vi-VN" sz="2800" spc="-6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cm</a:t>
            </a:r>
            <a:endParaRPr lang="vi-VN" sz="2800" spc="-14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8705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2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2" grpId="0"/>
      <p:bldP spid="13" grpId="0" animBg="1"/>
      <p:bldP spid="14" grpId="0" animBg="1"/>
      <p:bldP spid="15" grpId="0"/>
      <p:bldP spid="16" grpId="0" animBg="1"/>
      <p:bldP spid="17" grpId="0"/>
      <p:bldP spid="18" grpId="0"/>
      <p:bldP spid="19" grpId="0"/>
      <p:bldP spid="23" grpId="0"/>
      <p:bldP spid="24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514854A5-B6F8-3C12-5A92-523888BC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1498600"/>
            <a:ext cx="628552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76A2A-65CA-BFC8-0163-F5D6E02F8472}"/>
              </a:ext>
            </a:extLst>
          </p:cNvPr>
          <p:cNvSpPr/>
          <p:nvPr/>
        </p:nvSpPr>
        <p:spPr>
          <a:xfrm>
            <a:off x="1253447" y="955497"/>
            <a:ext cx="9945384" cy="4510355"/>
          </a:xfrm>
          <a:prstGeom prst="round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401729" y="3183419"/>
            <a:ext cx="8483313" cy="105560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等线" panose="02010600030101010101" pitchFamily="2" charset="-122"/>
                <a:sym typeface="+mn-lt"/>
              </a:rPr>
              <a:t>2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等线" panose="02010600030101010101" pitchFamily="2" charset="-122"/>
                <a:sym typeface="+mn-lt"/>
              </a:rPr>
              <a:t>. </a:t>
            </a:r>
            <a:r>
              <a:rPr lang="vi-VN" sz="2800" dirty="0">
                <a:solidFill>
                  <a:srgbClr val="002060"/>
                </a:solidFill>
              </a:rPr>
              <a:t>Ôn tập vận dụng tính giá trị của biểu thức, giải bài toán có lời văn hai bước tính.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07" y="1933380"/>
            <a:ext cx="1015493" cy="12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01" y="4052310"/>
            <a:ext cx="909834" cy="11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286000" y="1778256"/>
            <a:ext cx="8599042" cy="105560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</a:t>
            </a:r>
            <a:r>
              <a:rPr lang="vi-VN" sz="2800" dirty="0">
                <a:solidFill>
                  <a:srgbClr val="002060"/>
                </a:solidFill>
              </a:rPr>
              <a:t>Củng cố về đo lường (xem cân, thực hiện phép tính với đơn vị đo gam</a:t>
            </a:r>
            <a:r>
              <a:rPr lang="vi-VN" sz="2800" dirty="0" smtClean="0">
                <a:solidFill>
                  <a:srgbClr val="002060"/>
                </a:solidFill>
              </a:rPr>
              <a:t>)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9013247">
            <a:off x="359322" y="1036537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117" y="769101"/>
            <a:ext cx="5168542" cy="1422700"/>
          </a:xfrm>
          <a:prstGeom prst="rect">
            <a:avLst/>
          </a:prstGeom>
        </p:spPr>
      </p:pic>
      <p:pic>
        <p:nvPicPr>
          <p:cNvPr id="9" name="Picture 8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59" y="2968582"/>
            <a:ext cx="965918" cy="12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473036" y="4238732"/>
            <a:ext cx="8483313" cy="105560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等线" panose="02010600030101010101" pitchFamily="2" charset="-122"/>
                <a:sym typeface="+mn-lt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等线" panose="02010600030101010101" pitchFamily="2" charset="-122"/>
                <a:sym typeface="+mn-lt"/>
              </a:rPr>
              <a:t>.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Ôn tập về hình học ( giải toán có nội dung về tính chu vi, diện tích hình chữ nhật, hình vuông)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6FD8613B-FA32-3FD8-ACF2-6DE54330D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80" y="2057400"/>
            <a:ext cx="4646640" cy="23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10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7B53AAE9-C1D4-8C08-88BE-ECFCE0ECB1A4}"/>
              </a:ext>
            </a:extLst>
          </p:cNvPr>
          <p:cNvSpPr txBox="1"/>
          <p:nvPr/>
        </p:nvSpPr>
        <p:spPr>
          <a:xfrm>
            <a:off x="474652" y="484738"/>
            <a:ext cx="9107887" cy="768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8513" algn="just">
              <a:lnSpc>
                <a:spcPct val="107000"/>
              </a:lnSpc>
            </a:pPr>
            <a:r>
              <a:rPr lang="en-US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hình rồi trả lời câu hỏi.</a:t>
            </a:r>
            <a:endParaRPr lang="vi-VN" sz="4400" spc="-113">
              <a:solidFill>
                <a:schemeClr val="accent2">
                  <a:lumMod val="50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2C5AC08E-6844-EBBE-5155-9DF2128C690F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FC4D15-9DEC-4F20-7028-4155A57EB4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F3C9272-28EB-36DB-C9CF-519C4792F30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0725E98-4FA5-ECF6-D9C5-8F12DB04C41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3EC5DC-556A-6B38-7C66-5501132A59C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443C03BF-A095-D348-7E85-1A1FBCDCB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66" y="1462339"/>
            <a:ext cx="5468678" cy="2839238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16" name="PHẠM DUYÊN 4 - 9Slide.vn">
            <a:extLst>
              <a:ext uri="{FF2B5EF4-FFF2-40B4-BE49-F238E27FC236}">
                <a16:creationId xmlns:a16="http://schemas.microsoft.com/office/drawing/2014/main" id="{7AA5DDC3-990F-6622-0946-07E52EE0C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1143000"/>
            <a:ext cx="5496652" cy="3202884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CC213A4A-9B11-1F33-83F5-FF993B91D1CD}"/>
              </a:ext>
            </a:extLst>
          </p:cNvPr>
          <p:cNvSpPr txBox="1"/>
          <p:nvPr/>
        </p:nvSpPr>
        <p:spPr>
          <a:xfrm>
            <a:off x="4313274" y="2181809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ĐƯỜNG</a:t>
            </a:r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154F7E04-D99F-0049-6179-B3357F2C9457}"/>
              </a:ext>
            </a:extLst>
          </p:cNvPr>
          <p:cNvSpPr txBox="1"/>
          <p:nvPr/>
        </p:nvSpPr>
        <p:spPr>
          <a:xfrm>
            <a:off x="9960985" y="2079027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MUỐI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71D8CD49-BE0C-470E-3EA4-FCB4E53300D8}"/>
              </a:ext>
            </a:extLst>
          </p:cNvPr>
          <p:cNvSpPr txBox="1"/>
          <p:nvPr/>
        </p:nvSpPr>
        <p:spPr>
          <a:xfrm>
            <a:off x="524539" y="4098031"/>
            <a:ext cx="11134061" cy="2353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7000"/>
              </a:lnSpc>
            </a:pPr>
            <a:r>
              <a:rPr lang="vi-VN" sz="3200" b="1" spc="40"/>
              <a:t>a) Túi đường cân nặng bao nhiêu gam?</a:t>
            </a:r>
          </a:p>
          <a:p>
            <a:pPr>
              <a:lnSpc>
                <a:spcPct val="117000"/>
              </a:lnSpc>
            </a:pPr>
            <a:r>
              <a:rPr lang="vi-VN" sz="3200" b="1" spc="40"/>
              <a:t>b) Túi muối cân nặng bao nhiêu gam?</a:t>
            </a:r>
          </a:p>
          <a:p>
            <a:pPr>
              <a:lnSpc>
                <a:spcPct val="117000"/>
              </a:lnSpc>
            </a:pPr>
            <a:r>
              <a:rPr lang="vi-VN" sz="3200" b="1" spc="40"/>
              <a:t>c) Túi đường và túi muối cân nặng tất cả bao nhiêu gam?</a:t>
            </a:r>
          </a:p>
          <a:p>
            <a:pPr>
              <a:lnSpc>
                <a:spcPct val="117000"/>
              </a:lnSpc>
            </a:pPr>
            <a:r>
              <a:rPr lang="vi-VN" sz="3200" b="1" spc="40"/>
              <a:t>d) Túi đường nặng hơn túi muối bao nhiêu gam?</a:t>
            </a:r>
          </a:p>
        </p:txBody>
      </p:sp>
    </p:spTree>
    <p:extLst>
      <p:ext uri="{BB962C8B-B14F-4D97-AF65-F5344CB8AC3E}">
        <p14:creationId xmlns:p14="http://schemas.microsoft.com/office/powerpoint/2010/main" val="1576145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7B53AAE9-C1D4-8C08-88BE-ECFCE0ECB1A4}"/>
              </a:ext>
            </a:extLst>
          </p:cNvPr>
          <p:cNvSpPr txBox="1"/>
          <p:nvPr/>
        </p:nvSpPr>
        <p:spPr>
          <a:xfrm>
            <a:off x="474652" y="484738"/>
            <a:ext cx="9107887" cy="768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8513" algn="just">
              <a:lnSpc>
                <a:spcPct val="107000"/>
              </a:lnSpc>
            </a:pPr>
            <a:r>
              <a:rPr lang="en-US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hình rồi trả lời câu hỏi.</a:t>
            </a:r>
            <a:endParaRPr lang="vi-VN" sz="4400" spc="-113">
              <a:solidFill>
                <a:schemeClr val="accent2">
                  <a:lumMod val="50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2C5AC08E-6844-EBBE-5155-9DF2128C690F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FC4D15-9DEC-4F20-7028-4155A57EB4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F3C9272-28EB-36DB-C9CF-519C4792F30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0725E98-4FA5-ECF6-D9C5-8F12DB04C41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3EC5DC-556A-6B38-7C66-5501132A59C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443C03BF-A095-D348-7E85-1A1FBCDCB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135" y="1521886"/>
            <a:ext cx="5468678" cy="2839238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16" name="PHẠM DUYÊN 4 - 9Slide.vn">
            <a:extLst>
              <a:ext uri="{FF2B5EF4-FFF2-40B4-BE49-F238E27FC236}">
                <a16:creationId xmlns:a16="http://schemas.microsoft.com/office/drawing/2014/main" id="{7AA5DDC3-990F-6622-0946-07E52EE0C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7674" y="1252897"/>
            <a:ext cx="5496652" cy="3202884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CC213A4A-9B11-1F33-83F5-FF993B91D1CD}"/>
              </a:ext>
            </a:extLst>
          </p:cNvPr>
          <p:cNvSpPr txBox="1"/>
          <p:nvPr/>
        </p:nvSpPr>
        <p:spPr>
          <a:xfrm>
            <a:off x="7127548" y="2291706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ĐƯỜNG</a:t>
            </a:r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154F7E04-D99F-0049-6179-B3357F2C9457}"/>
              </a:ext>
            </a:extLst>
          </p:cNvPr>
          <p:cNvSpPr txBox="1"/>
          <p:nvPr/>
        </p:nvSpPr>
        <p:spPr>
          <a:xfrm>
            <a:off x="16395454" y="2138574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MUỐI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71D8CD49-BE0C-470E-3EA4-FCB4E53300D8}"/>
              </a:ext>
            </a:extLst>
          </p:cNvPr>
          <p:cNvSpPr txBox="1"/>
          <p:nvPr/>
        </p:nvSpPr>
        <p:spPr>
          <a:xfrm>
            <a:off x="524539" y="4251821"/>
            <a:ext cx="11134061" cy="62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7000"/>
              </a:lnSpc>
            </a:pPr>
            <a:r>
              <a:rPr lang="vi-VN" sz="3200" b="1" spc="40">
                <a:solidFill>
                  <a:schemeClr val="accent6">
                    <a:lumMod val="75000"/>
                  </a:schemeClr>
                </a:solidFill>
              </a:rPr>
              <a:t>a) Túi đường cân nặng bao nhiêu gam?</a:t>
            </a:r>
          </a:p>
        </p:txBody>
      </p:sp>
      <p:sp>
        <p:nvSpPr>
          <p:cNvPr id="7" name="PHẠM DUYÊN 8 - 9Slide.vn">
            <a:extLst>
              <a:ext uri="{FF2B5EF4-FFF2-40B4-BE49-F238E27FC236}">
                <a16:creationId xmlns:a16="http://schemas.microsoft.com/office/drawing/2014/main" id="{B8C95FA0-7C34-BCC2-7AF5-9EB522AA8749}"/>
              </a:ext>
            </a:extLst>
          </p:cNvPr>
          <p:cNvSpPr/>
          <p:nvPr/>
        </p:nvSpPr>
        <p:spPr>
          <a:xfrm>
            <a:off x="2920678" y="4892040"/>
            <a:ext cx="6350644" cy="1432560"/>
          </a:xfrm>
          <a:prstGeom prst="roundRect">
            <a:avLst>
              <a:gd name="adj" fmla="val 28620"/>
            </a:avLst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2293C6A6-D769-37A0-296C-F8022295C492}"/>
              </a:ext>
            </a:extLst>
          </p:cNvPr>
          <p:cNvSpPr txBox="1"/>
          <p:nvPr/>
        </p:nvSpPr>
        <p:spPr>
          <a:xfrm>
            <a:off x="3276600" y="4953000"/>
            <a:ext cx="563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/>
              <a:t>Túi đường cân nặng số gam là:</a:t>
            </a:r>
            <a:endParaRPr lang="vi-VN" sz="3200" b="1" spc="-140"/>
          </a:p>
        </p:txBody>
      </p:sp>
      <p:sp>
        <p:nvSpPr>
          <p:cNvPr id="9" name="PHẠM DUYÊN 10 - 9Slide.vn">
            <a:extLst>
              <a:ext uri="{FF2B5EF4-FFF2-40B4-BE49-F238E27FC236}">
                <a16:creationId xmlns:a16="http://schemas.microsoft.com/office/drawing/2014/main" id="{EF8E1CF1-9BE4-9825-84E1-501E1979EF7E}"/>
              </a:ext>
            </a:extLst>
          </p:cNvPr>
          <p:cNvSpPr txBox="1"/>
          <p:nvPr/>
        </p:nvSpPr>
        <p:spPr>
          <a:xfrm>
            <a:off x="3581399" y="5539740"/>
            <a:ext cx="34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/>
              <a:t>100 + 500 + 200 =</a:t>
            </a:r>
            <a:endParaRPr lang="vi-VN" sz="3200" b="1" spc="-140"/>
          </a:p>
        </p:txBody>
      </p:sp>
      <p:sp>
        <p:nvSpPr>
          <p:cNvPr id="10" name="PHẠM DUYÊN 11 - 9Slide.vn">
            <a:extLst>
              <a:ext uri="{FF2B5EF4-FFF2-40B4-BE49-F238E27FC236}">
                <a16:creationId xmlns:a16="http://schemas.microsoft.com/office/drawing/2014/main" id="{B4A511DC-BC73-161C-A663-87A3C4BD0534}"/>
              </a:ext>
            </a:extLst>
          </p:cNvPr>
          <p:cNvSpPr txBox="1"/>
          <p:nvPr/>
        </p:nvSpPr>
        <p:spPr>
          <a:xfrm>
            <a:off x="6705600" y="553974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>
                <a:solidFill>
                  <a:schemeClr val="accent6">
                    <a:lumMod val="75000"/>
                  </a:schemeClr>
                </a:solidFill>
              </a:rPr>
              <a:t>800</a:t>
            </a:r>
            <a:r>
              <a:rPr lang="en-US" sz="3200" b="1" spc="-140"/>
              <a:t> (g)</a:t>
            </a:r>
            <a:endParaRPr lang="vi-VN" sz="3200" b="1" spc="-140"/>
          </a:p>
        </p:txBody>
      </p:sp>
    </p:spTree>
    <p:extLst>
      <p:ext uri="{BB962C8B-B14F-4D97-AF65-F5344CB8AC3E}">
        <p14:creationId xmlns:p14="http://schemas.microsoft.com/office/powerpoint/2010/main" val="2078121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animBg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7B53AAE9-C1D4-8C08-88BE-ECFCE0ECB1A4}"/>
              </a:ext>
            </a:extLst>
          </p:cNvPr>
          <p:cNvSpPr txBox="1"/>
          <p:nvPr/>
        </p:nvSpPr>
        <p:spPr>
          <a:xfrm>
            <a:off x="474652" y="484738"/>
            <a:ext cx="9107887" cy="768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8513" algn="just">
              <a:lnSpc>
                <a:spcPct val="107000"/>
              </a:lnSpc>
            </a:pPr>
            <a:r>
              <a:rPr lang="en-US" sz="44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hình rồi trả lời câu hỏi.</a:t>
            </a:r>
            <a:endParaRPr lang="vi-VN" sz="4400" spc="-113">
              <a:solidFill>
                <a:schemeClr val="accent2">
                  <a:lumMod val="50000"/>
                </a:schemeClr>
              </a:solidFill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2C5AC08E-6844-EBBE-5155-9DF2128C690F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FC4D15-9DEC-4F20-7028-4155A57EB4C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F3C9272-28EB-36DB-C9CF-519C4792F30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0725E98-4FA5-ECF6-D9C5-8F12DB04C417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3EC5DC-556A-6B38-7C66-5501132A59C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3" name="PHẠM DUYÊN 3 - 9Slide.vn">
            <a:extLst>
              <a:ext uri="{FF2B5EF4-FFF2-40B4-BE49-F238E27FC236}">
                <a16:creationId xmlns:a16="http://schemas.microsoft.com/office/drawing/2014/main" id="{443C03BF-A095-D348-7E85-1A1FBCDCB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332740"/>
            <a:ext cx="5468678" cy="2839238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16" name="PHẠM DUYÊN 4 - 9Slide.vn">
            <a:extLst>
              <a:ext uri="{FF2B5EF4-FFF2-40B4-BE49-F238E27FC236}">
                <a16:creationId xmlns:a16="http://schemas.microsoft.com/office/drawing/2014/main" id="{7AA5DDC3-990F-6622-0946-07E52EE0C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62800" y="1652875"/>
            <a:ext cx="5496652" cy="3202884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CC213A4A-9B11-1F33-83F5-FF993B91D1CD}"/>
              </a:ext>
            </a:extLst>
          </p:cNvPr>
          <p:cNvSpPr txBox="1"/>
          <p:nvPr/>
        </p:nvSpPr>
        <p:spPr>
          <a:xfrm>
            <a:off x="-3382926" y="2691684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ĐƯỜNG</a:t>
            </a:r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154F7E04-D99F-0049-6179-B3357F2C9457}"/>
              </a:ext>
            </a:extLst>
          </p:cNvPr>
          <p:cNvSpPr txBox="1"/>
          <p:nvPr/>
        </p:nvSpPr>
        <p:spPr>
          <a:xfrm>
            <a:off x="6967919" y="1949428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MUỐI</a:t>
            </a:r>
          </a:p>
        </p:txBody>
      </p:sp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71D8CD49-BE0C-470E-3EA4-FCB4E53300D8}"/>
              </a:ext>
            </a:extLst>
          </p:cNvPr>
          <p:cNvSpPr txBox="1"/>
          <p:nvPr/>
        </p:nvSpPr>
        <p:spPr>
          <a:xfrm>
            <a:off x="524539" y="4251821"/>
            <a:ext cx="11134061" cy="62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7000"/>
              </a:lnSpc>
            </a:pPr>
            <a:r>
              <a:rPr lang="vi-VN" sz="3200" b="1" spc="40">
                <a:solidFill>
                  <a:schemeClr val="accent6">
                    <a:lumMod val="75000"/>
                  </a:schemeClr>
                </a:solidFill>
              </a:rPr>
              <a:t>b) Túi muối cân nặng bao nhiêu gam?</a:t>
            </a:r>
          </a:p>
        </p:txBody>
      </p:sp>
      <p:sp>
        <p:nvSpPr>
          <p:cNvPr id="7" name="PHẠM DUYÊN 8 - 9Slide.vn">
            <a:extLst>
              <a:ext uri="{FF2B5EF4-FFF2-40B4-BE49-F238E27FC236}">
                <a16:creationId xmlns:a16="http://schemas.microsoft.com/office/drawing/2014/main" id="{B8C95FA0-7C34-BCC2-7AF5-9EB522AA8749}"/>
              </a:ext>
            </a:extLst>
          </p:cNvPr>
          <p:cNvSpPr/>
          <p:nvPr/>
        </p:nvSpPr>
        <p:spPr>
          <a:xfrm>
            <a:off x="2920678" y="4892040"/>
            <a:ext cx="6350644" cy="1432560"/>
          </a:xfrm>
          <a:prstGeom prst="roundRect">
            <a:avLst>
              <a:gd name="adj" fmla="val 28620"/>
            </a:avLst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2293C6A6-D769-37A0-296C-F8022295C492}"/>
              </a:ext>
            </a:extLst>
          </p:cNvPr>
          <p:cNvSpPr txBox="1"/>
          <p:nvPr/>
        </p:nvSpPr>
        <p:spPr>
          <a:xfrm>
            <a:off x="3276600" y="4953000"/>
            <a:ext cx="5638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/>
              <a:t>Túi muối cân nặng số gam là:</a:t>
            </a:r>
            <a:endParaRPr lang="vi-VN" sz="3200" b="1" spc="-140"/>
          </a:p>
        </p:txBody>
      </p:sp>
      <p:sp>
        <p:nvSpPr>
          <p:cNvPr id="9" name="PHẠM DUYÊN 10 - 9Slide.vn">
            <a:extLst>
              <a:ext uri="{FF2B5EF4-FFF2-40B4-BE49-F238E27FC236}">
                <a16:creationId xmlns:a16="http://schemas.microsoft.com/office/drawing/2014/main" id="{EF8E1CF1-9BE4-9825-84E1-501E1979EF7E}"/>
              </a:ext>
            </a:extLst>
          </p:cNvPr>
          <p:cNvSpPr txBox="1"/>
          <p:nvPr/>
        </p:nvSpPr>
        <p:spPr>
          <a:xfrm>
            <a:off x="4114800" y="553974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/>
              <a:t>200 + 200 =</a:t>
            </a:r>
            <a:endParaRPr lang="vi-VN" sz="3200" b="1" spc="-140"/>
          </a:p>
        </p:txBody>
      </p:sp>
      <p:sp>
        <p:nvSpPr>
          <p:cNvPr id="10" name="PHẠM DUYÊN 11 - 9Slide.vn">
            <a:extLst>
              <a:ext uri="{FF2B5EF4-FFF2-40B4-BE49-F238E27FC236}">
                <a16:creationId xmlns:a16="http://schemas.microsoft.com/office/drawing/2014/main" id="{B4A511DC-BC73-161C-A663-87A3C4BD0534}"/>
              </a:ext>
            </a:extLst>
          </p:cNvPr>
          <p:cNvSpPr txBox="1"/>
          <p:nvPr/>
        </p:nvSpPr>
        <p:spPr>
          <a:xfrm>
            <a:off x="6324600" y="553974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>
                <a:solidFill>
                  <a:schemeClr val="accent6">
                    <a:lumMod val="75000"/>
                  </a:schemeClr>
                </a:solidFill>
              </a:rPr>
              <a:t>400</a:t>
            </a:r>
            <a:r>
              <a:rPr lang="en-US" sz="3200" b="1" spc="-140"/>
              <a:t> (g)</a:t>
            </a:r>
            <a:endParaRPr lang="vi-VN" sz="3200" b="1" spc="-140"/>
          </a:p>
        </p:txBody>
      </p:sp>
    </p:spTree>
    <p:extLst>
      <p:ext uri="{BB962C8B-B14F-4D97-AF65-F5344CB8AC3E}">
        <p14:creationId xmlns:p14="http://schemas.microsoft.com/office/powerpoint/2010/main" val="1390273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animBg="1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A32925BB-F292-98D1-B6DF-62A23BB8C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14" y="907904"/>
            <a:ext cx="5468678" cy="2839238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4230D8A0-D2D0-29BC-3ED5-CA3A09291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348" y="588565"/>
            <a:ext cx="5496652" cy="3202884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7B027025-6CE9-652E-C897-8B9EFFC3D873}"/>
              </a:ext>
            </a:extLst>
          </p:cNvPr>
          <p:cNvSpPr txBox="1"/>
          <p:nvPr/>
        </p:nvSpPr>
        <p:spPr>
          <a:xfrm>
            <a:off x="4379222" y="1627374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ĐƯỜNG</a:t>
            </a: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2E80A445-D9FE-EB30-8A58-245EFBCF64A3}"/>
              </a:ext>
            </a:extLst>
          </p:cNvPr>
          <p:cNvSpPr txBox="1"/>
          <p:nvPr/>
        </p:nvSpPr>
        <p:spPr>
          <a:xfrm>
            <a:off x="10026933" y="1524592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MUỐI</a:t>
            </a:r>
          </a:p>
        </p:txBody>
      </p:sp>
      <p:grpSp>
        <p:nvGrpSpPr>
          <p:cNvPr id="3" name="PHẠM DUYÊN 5 - 9Slide.vn">
            <a:extLst>
              <a:ext uri="{FF2B5EF4-FFF2-40B4-BE49-F238E27FC236}">
                <a16:creationId xmlns:a16="http://schemas.microsoft.com/office/drawing/2014/main" id="{D5DA6AC9-6107-C6CD-E3D8-52C14EE517D7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136E54-9121-8781-059E-14EBC815887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7BBDAB0-8F42-08CA-B950-07F73CC191B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B366AE7-E44D-E6AC-0E17-E99E0B49212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A4FFCD-82FD-9130-D1E5-1B52F2751C9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AEA1416B-5D83-6306-BBC4-29AB12DB9808}"/>
              </a:ext>
            </a:extLst>
          </p:cNvPr>
          <p:cNvSpPr txBox="1"/>
          <p:nvPr/>
        </p:nvSpPr>
        <p:spPr>
          <a:xfrm>
            <a:off x="9889963" y="7106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>
                <a:solidFill>
                  <a:schemeClr val="accent6">
                    <a:lumMod val="75000"/>
                  </a:schemeClr>
                </a:solidFill>
                <a:latin typeface="+mj-lt"/>
              </a:rPr>
              <a:t>400</a:t>
            </a:r>
            <a:r>
              <a:rPr lang="en-US" sz="3200" b="1" spc="-140">
                <a:latin typeface="+mj-lt"/>
              </a:rPr>
              <a:t> g</a:t>
            </a:r>
            <a:endParaRPr lang="vi-VN" sz="3200" b="1" spc="-140">
              <a:latin typeface="+mj-lt"/>
            </a:endParaRPr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2BA78E6F-C06A-5983-2A33-D636AB631DF6}"/>
              </a:ext>
            </a:extLst>
          </p:cNvPr>
          <p:cNvSpPr txBox="1"/>
          <p:nvPr/>
        </p:nvSpPr>
        <p:spPr>
          <a:xfrm>
            <a:off x="4441716" y="815582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>
                <a:solidFill>
                  <a:schemeClr val="accent6">
                    <a:lumMod val="75000"/>
                  </a:schemeClr>
                </a:solidFill>
                <a:latin typeface="+mj-lt"/>
              </a:rPr>
              <a:t>800</a:t>
            </a:r>
            <a:r>
              <a:rPr lang="en-US" sz="3200" b="1" spc="-140">
                <a:latin typeface="+mj-lt"/>
              </a:rPr>
              <a:t> g</a:t>
            </a:r>
            <a:endParaRPr lang="vi-VN" sz="3200" b="1" spc="-140">
              <a:latin typeface="+mj-lt"/>
            </a:endParaRPr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92B3B8CC-9619-7752-C4C6-C6F146F58127}"/>
              </a:ext>
            </a:extLst>
          </p:cNvPr>
          <p:cNvSpPr txBox="1"/>
          <p:nvPr/>
        </p:nvSpPr>
        <p:spPr>
          <a:xfrm>
            <a:off x="524539" y="3733800"/>
            <a:ext cx="11134061" cy="62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7000"/>
              </a:lnSpc>
            </a:pPr>
            <a:r>
              <a:rPr lang="vi-VN" sz="3200" b="1" spc="40">
                <a:solidFill>
                  <a:schemeClr val="accent6">
                    <a:lumMod val="75000"/>
                  </a:schemeClr>
                </a:solidFill>
              </a:rPr>
              <a:t>c) Túi đường và túi muối cân nặng tất cả bao nhiêu gam?</a:t>
            </a:r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2ADB1B86-F95E-ACD9-2195-C25DE41AA9EA}"/>
              </a:ext>
            </a:extLst>
          </p:cNvPr>
          <p:cNvSpPr/>
          <p:nvPr/>
        </p:nvSpPr>
        <p:spPr>
          <a:xfrm>
            <a:off x="595423" y="4499838"/>
            <a:ext cx="11001154" cy="1367562"/>
          </a:xfrm>
          <a:prstGeom prst="roundRect">
            <a:avLst>
              <a:gd name="adj" fmla="val 28620"/>
            </a:avLst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A1F49F6A-6641-1A37-E5C0-27AF15610E80}"/>
              </a:ext>
            </a:extLst>
          </p:cNvPr>
          <p:cNvSpPr txBox="1"/>
          <p:nvPr/>
        </p:nvSpPr>
        <p:spPr>
          <a:xfrm>
            <a:off x="967564" y="4560798"/>
            <a:ext cx="1025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spc="40">
                <a:solidFill>
                  <a:schemeClr val="tx1">
                    <a:lumMod val="85000"/>
                    <a:lumOff val="15000"/>
                  </a:schemeClr>
                </a:solidFill>
              </a:rPr>
              <a:t>Túi đường và túi muối cân nặng tất cả </a:t>
            </a:r>
            <a:r>
              <a:rPr lang="en-US" sz="3200" b="1" spc="40">
                <a:solidFill>
                  <a:schemeClr val="tx1">
                    <a:lumMod val="85000"/>
                    <a:lumOff val="15000"/>
                  </a:schemeClr>
                </a:solidFill>
              </a:rPr>
              <a:t>số </a:t>
            </a:r>
            <a:r>
              <a:rPr lang="vi-VN" sz="3200" b="1" spc="40">
                <a:solidFill>
                  <a:schemeClr val="tx1">
                    <a:lumMod val="85000"/>
                    <a:lumOff val="15000"/>
                  </a:schemeClr>
                </a:solidFill>
              </a:rPr>
              <a:t>gam</a:t>
            </a:r>
            <a:r>
              <a:rPr lang="en-US" sz="3200" b="1" spc="40">
                <a:solidFill>
                  <a:schemeClr val="tx1">
                    <a:lumMod val="85000"/>
                    <a:lumOff val="15000"/>
                  </a:schemeClr>
                </a:solidFill>
              </a:rPr>
              <a:t> là:</a:t>
            </a:r>
            <a:endParaRPr lang="vi-VN" sz="3200" b="1" spc="-14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3A708C61-9480-2616-3D4A-EED8A92F8887}"/>
              </a:ext>
            </a:extLst>
          </p:cNvPr>
          <p:cNvSpPr txBox="1"/>
          <p:nvPr/>
        </p:nvSpPr>
        <p:spPr>
          <a:xfrm>
            <a:off x="4114800" y="5147538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/>
              <a:t>800 + 400 =</a:t>
            </a:r>
            <a:endParaRPr lang="vi-VN" sz="3200" b="1" spc="-140"/>
          </a:p>
        </p:txBody>
      </p:sp>
      <p:sp>
        <p:nvSpPr>
          <p:cNvPr id="23" name="PHẠM DUYÊN 12 - 9Slide.vn">
            <a:extLst>
              <a:ext uri="{FF2B5EF4-FFF2-40B4-BE49-F238E27FC236}">
                <a16:creationId xmlns:a16="http://schemas.microsoft.com/office/drawing/2014/main" id="{98104937-F6BB-9077-4065-AF3206AA8A89}"/>
              </a:ext>
            </a:extLst>
          </p:cNvPr>
          <p:cNvSpPr txBox="1"/>
          <p:nvPr/>
        </p:nvSpPr>
        <p:spPr>
          <a:xfrm>
            <a:off x="6477000" y="5147538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>
                <a:solidFill>
                  <a:schemeClr val="accent6">
                    <a:lumMod val="75000"/>
                  </a:schemeClr>
                </a:solidFill>
              </a:rPr>
              <a:t>1 200</a:t>
            </a:r>
            <a:r>
              <a:rPr lang="en-US" sz="3200" b="1" spc="-140"/>
              <a:t> (g)</a:t>
            </a:r>
            <a:endParaRPr lang="vi-VN" sz="3200" b="1" spc="-140"/>
          </a:p>
        </p:txBody>
      </p:sp>
    </p:spTree>
    <p:extLst>
      <p:ext uri="{BB962C8B-B14F-4D97-AF65-F5344CB8AC3E}">
        <p14:creationId xmlns:p14="http://schemas.microsoft.com/office/powerpoint/2010/main" val="673282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A32925BB-F292-98D1-B6DF-62A23BB8C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14" y="907904"/>
            <a:ext cx="5468678" cy="2839238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4230D8A0-D2D0-29BC-3ED5-CA3A09291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348" y="588565"/>
            <a:ext cx="5496652" cy="3202884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7B027025-6CE9-652E-C897-8B9EFFC3D873}"/>
              </a:ext>
            </a:extLst>
          </p:cNvPr>
          <p:cNvSpPr txBox="1"/>
          <p:nvPr/>
        </p:nvSpPr>
        <p:spPr>
          <a:xfrm>
            <a:off x="4379222" y="1627374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ĐƯỜNG</a:t>
            </a: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2E80A445-D9FE-EB30-8A58-245EFBCF64A3}"/>
              </a:ext>
            </a:extLst>
          </p:cNvPr>
          <p:cNvSpPr txBox="1"/>
          <p:nvPr/>
        </p:nvSpPr>
        <p:spPr>
          <a:xfrm>
            <a:off x="10026933" y="1524592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+mj-lt"/>
              </a:rPr>
              <a:t>MUỐI</a:t>
            </a:r>
          </a:p>
        </p:txBody>
      </p:sp>
      <p:grpSp>
        <p:nvGrpSpPr>
          <p:cNvPr id="3" name="PHẠM DUYÊN 5 - 9Slide.vn">
            <a:extLst>
              <a:ext uri="{FF2B5EF4-FFF2-40B4-BE49-F238E27FC236}">
                <a16:creationId xmlns:a16="http://schemas.microsoft.com/office/drawing/2014/main" id="{D5DA6AC9-6107-C6CD-E3D8-52C14EE517D7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136E54-9121-8781-059E-14EBC815887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7BBDAB0-8F42-08CA-B950-07F73CC191B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B366AE7-E44D-E6AC-0E17-E99E0B49212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A4FFCD-82FD-9130-D1E5-1B52F2751C9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AEA1416B-5D83-6306-BBC4-29AB12DB9808}"/>
              </a:ext>
            </a:extLst>
          </p:cNvPr>
          <p:cNvSpPr txBox="1"/>
          <p:nvPr/>
        </p:nvSpPr>
        <p:spPr>
          <a:xfrm>
            <a:off x="9889963" y="7106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>
                <a:solidFill>
                  <a:schemeClr val="accent6">
                    <a:lumMod val="75000"/>
                  </a:schemeClr>
                </a:solidFill>
                <a:latin typeface="+mj-lt"/>
              </a:rPr>
              <a:t>400</a:t>
            </a:r>
            <a:r>
              <a:rPr lang="en-US" sz="3200" b="1" spc="-140">
                <a:latin typeface="+mj-lt"/>
              </a:rPr>
              <a:t> g</a:t>
            </a:r>
            <a:endParaRPr lang="vi-VN" sz="3200" b="1" spc="-140">
              <a:latin typeface="+mj-lt"/>
            </a:endParaRPr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2BA78E6F-C06A-5983-2A33-D636AB631DF6}"/>
              </a:ext>
            </a:extLst>
          </p:cNvPr>
          <p:cNvSpPr txBox="1"/>
          <p:nvPr/>
        </p:nvSpPr>
        <p:spPr>
          <a:xfrm>
            <a:off x="4441716" y="815582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>
                <a:solidFill>
                  <a:schemeClr val="accent6">
                    <a:lumMod val="75000"/>
                  </a:schemeClr>
                </a:solidFill>
                <a:latin typeface="+mj-lt"/>
              </a:rPr>
              <a:t>800</a:t>
            </a:r>
            <a:r>
              <a:rPr lang="en-US" sz="3200" b="1" spc="-140">
                <a:latin typeface="+mj-lt"/>
              </a:rPr>
              <a:t> g</a:t>
            </a:r>
            <a:endParaRPr lang="vi-VN" sz="3200" b="1" spc="-140">
              <a:latin typeface="+mj-lt"/>
            </a:endParaRPr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92B3B8CC-9619-7752-C4C6-C6F146F58127}"/>
              </a:ext>
            </a:extLst>
          </p:cNvPr>
          <p:cNvSpPr txBox="1"/>
          <p:nvPr/>
        </p:nvSpPr>
        <p:spPr>
          <a:xfrm>
            <a:off x="524539" y="3733800"/>
            <a:ext cx="11134061" cy="62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7000"/>
              </a:lnSpc>
            </a:pPr>
            <a:r>
              <a:rPr lang="vi-VN" sz="3200" b="1" spc="40">
                <a:solidFill>
                  <a:schemeClr val="accent6">
                    <a:lumMod val="75000"/>
                  </a:schemeClr>
                </a:solidFill>
              </a:rPr>
              <a:t>d) Túi đường nặng hơn túi muối bao nhiêu gam?</a:t>
            </a:r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2ADB1B86-F95E-ACD9-2195-C25DE41AA9EA}"/>
              </a:ext>
            </a:extLst>
          </p:cNvPr>
          <p:cNvSpPr/>
          <p:nvPr/>
        </p:nvSpPr>
        <p:spPr>
          <a:xfrm>
            <a:off x="595423" y="4499838"/>
            <a:ext cx="11001154" cy="1367562"/>
          </a:xfrm>
          <a:prstGeom prst="roundRect">
            <a:avLst>
              <a:gd name="adj" fmla="val 28620"/>
            </a:avLst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A1F49F6A-6641-1A37-E5C0-27AF15610E80}"/>
              </a:ext>
            </a:extLst>
          </p:cNvPr>
          <p:cNvSpPr txBox="1"/>
          <p:nvPr/>
        </p:nvSpPr>
        <p:spPr>
          <a:xfrm>
            <a:off x="967564" y="4560798"/>
            <a:ext cx="1025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spc="40">
                <a:solidFill>
                  <a:schemeClr val="tx1">
                    <a:lumMod val="85000"/>
                    <a:lumOff val="15000"/>
                  </a:schemeClr>
                </a:solidFill>
              </a:rPr>
              <a:t>Túi đường </a:t>
            </a:r>
            <a:r>
              <a:rPr lang="en-US" sz="3200" b="1" spc="40">
                <a:solidFill>
                  <a:schemeClr val="tx1">
                    <a:lumMod val="85000"/>
                    <a:lumOff val="15000"/>
                  </a:schemeClr>
                </a:solidFill>
              </a:rPr>
              <a:t>nặng hơn</a:t>
            </a:r>
            <a:r>
              <a:rPr lang="vi-VN" sz="3200" b="1" spc="40">
                <a:solidFill>
                  <a:schemeClr val="tx1">
                    <a:lumMod val="85000"/>
                    <a:lumOff val="15000"/>
                  </a:schemeClr>
                </a:solidFill>
              </a:rPr>
              <a:t> túi muối </a:t>
            </a:r>
            <a:r>
              <a:rPr lang="en-US" sz="3200" b="1" spc="40">
                <a:solidFill>
                  <a:schemeClr val="tx1">
                    <a:lumMod val="85000"/>
                    <a:lumOff val="15000"/>
                  </a:schemeClr>
                </a:solidFill>
              </a:rPr>
              <a:t>số </a:t>
            </a:r>
            <a:r>
              <a:rPr lang="vi-VN" sz="3200" b="1" spc="40">
                <a:solidFill>
                  <a:schemeClr val="tx1">
                    <a:lumMod val="85000"/>
                    <a:lumOff val="15000"/>
                  </a:schemeClr>
                </a:solidFill>
              </a:rPr>
              <a:t>gam</a:t>
            </a:r>
            <a:r>
              <a:rPr lang="en-US" sz="3200" b="1" spc="40">
                <a:solidFill>
                  <a:schemeClr val="tx1">
                    <a:lumMod val="85000"/>
                    <a:lumOff val="15000"/>
                  </a:schemeClr>
                </a:solidFill>
              </a:rPr>
              <a:t> là:</a:t>
            </a:r>
            <a:endParaRPr lang="vi-VN" sz="3200" b="1" spc="-14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3A708C61-9480-2616-3D4A-EED8A92F8887}"/>
              </a:ext>
            </a:extLst>
          </p:cNvPr>
          <p:cNvSpPr txBox="1"/>
          <p:nvPr/>
        </p:nvSpPr>
        <p:spPr>
          <a:xfrm>
            <a:off x="4114800" y="5147538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/>
              <a:t>800  </a:t>
            </a:r>
            <a:r>
              <a:rPr lang="en-US" sz="3200" b="1" spc="-16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en-US" sz="3200" b="1" spc="-140"/>
              <a:t>400 =</a:t>
            </a:r>
            <a:endParaRPr lang="vi-VN" sz="3200" b="1" spc="-140"/>
          </a:p>
        </p:txBody>
      </p:sp>
      <p:sp>
        <p:nvSpPr>
          <p:cNvPr id="23" name="PHẠM DUYÊN 12 - 9Slide.vn">
            <a:extLst>
              <a:ext uri="{FF2B5EF4-FFF2-40B4-BE49-F238E27FC236}">
                <a16:creationId xmlns:a16="http://schemas.microsoft.com/office/drawing/2014/main" id="{98104937-F6BB-9077-4065-AF3206AA8A89}"/>
              </a:ext>
            </a:extLst>
          </p:cNvPr>
          <p:cNvSpPr txBox="1"/>
          <p:nvPr/>
        </p:nvSpPr>
        <p:spPr>
          <a:xfrm>
            <a:off x="6477000" y="5147538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140">
                <a:solidFill>
                  <a:schemeClr val="accent6">
                    <a:lumMod val="75000"/>
                  </a:schemeClr>
                </a:solidFill>
              </a:rPr>
              <a:t>400 </a:t>
            </a:r>
            <a:r>
              <a:rPr lang="en-US" sz="3200" b="1" spc="-140"/>
              <a:t>(g)</a:t>
            </a:r>
            <a:endParaRPr lang="vi-VN" sz="3200" b="1" spc="-140"/>
          </a:p>
        </p:txBody>
      </p:sp>
    </p:spTree>
    <p:extLst>
      <p:ext uri="{BB962C8B-B14F-4D97-AF65-F5344CB8AC3E}">
        <p14:creationId xmlns:p14="http://schemas.microsoft.com/office/powerpoint/2010/main" val="3448495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HẠM DUYÊN 1 - 9Slide.vn">
            <a:extLst>
              <a:ext uri="{FF2B5EF4-FFF2-40B4-BE49-F238E27FC236}">
                <a16:creationId xmlns:a16="http://schemas.microsoft.com/office/drawing/2014/main" id="{6752BD7E-6A3C-7EA3-A460-606712AE8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60" y="2286000"/>
            <a:ext cx="9690342" cy="3233694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38D94CDA-26C8-4D4D-6AEE-E6FA76223C29}"/>
              </a:ext>
            </a:extLst>
          </p:cNvPr>
          <p:cNvSpPr txBox="1"/>
          <p:nvPr/>
        </p:nvSpPr>
        <p:spPr>
          <a:xfrm>
            <a:off x="474652" y="484738"/>
            <a:ext cx="11107036" cy="20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96925" algn="just">
              <a:lnSpc>
                <a:spcPct val="107000"/>
              </a:lnSpc>
            </a:pPr>
            <a:r>
              <a:rPr lang="vi-VN" sz="4000" spc="-113">
                <a:solidFill>
                  <a:schemeClr val="accent2">
                    <a:lumMod val="50000"/>
                  </a:schemeClr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Núi đi học từ nhà lúc 6 giờ 5 phút và đến trường lúc 6 giờ 55 phút. Hỏi bạn Núi đi từ nhà đến trường hết bao nhiêu phút?</a:t>
            </a:r>
          </a:p>
        </p:txBody>
      </p:sp>
      <p:grpSp>
        <p:nvGrpSpPr>
          <p:cNvPr id="3" name="PHẠM DUYÊN 3 - 9Slide.vn">
            <a:extLst>
              <a:ext uri="{FF2B5EF4-FFF2-40B4-BE49-F238E27FC236}">
                <a16:creationId xmlns:a16="http://schemas.microsoft.com/office/drawing/2014/main" id="{11D61029-B0F4-DDC5-C717-53DF418DADD6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85B63ED-3718-3EB4-5A48-C8B6CBDFAC2B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6617DB0-38B1-2F59-1A7C-1D50F97FA89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7E78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D13E288-5A30-4DEF-13AB-BBF766CFFF8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D99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2DBE07-2A64-3F4D-1503-03ADD0BB7BB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PHẠM DUYÊN 4 - 9Slide.vn">
            <a:extLst>
              <a:ext uri="{FF2B5EF4-FFF2-40B4-BE49-F238E27FC236}">
                <a16:creationId xmlns:a16="http://schemas.microsoft.com/office/drawing/2014/main" id="{B8AAD5EB-703B-79FC-4ECA-147CB79D9EF4}"/>
              </a:ext>
            </a:extLst>
          </p:cNvPr>
          <p:cNvSpPr/>
          <p:nvPr/>
        </p:nvSpPr>
        <p:spPr>
          <a:xfrm>
            <a:off x="7086600" y="515974"/>
            <a:ext cx="2833577" cy="680483"/>
          </a:xfrm>
          <a:prstGeom prst="roundRect">
            <a:avLst/>
          </a:prstGeom>
          <a:solidFill>
            <a:srgbClr val="FFC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HẠM DUYÊN 5 - 9Slide.vn">
            <a:extLst>
              <a:ext uri="{FF2B5EF4-FFF2-40B4-BE49-F238E27FC236}">
                <a16:creationId xmlns:a16="http://schemas.microsoft.com/office/drawing/2014/main" id="{31EC61CF-238B-0B95-AB61-C8FD567FD879}"/>
              </a:ext>
            </a:extLst>
          </p:cNvPr>
          <p:cNvSpPr/>
          <p:nvPr/>
        </p:nvSpPr>
        <p:spPr>
          <a:xfrm>
            <a:off x="2842437" y="1168007"/>
            <a:ext cx="3111796" cy="680483"/>
          </a:xfrm>
          <a:prstGeom prst="roundRect">
            <a:avLst/>
          </a:prstGeom>
          <a:solidFill>
            <a:srgbClr val="FF0000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HẠM DUYÊN 6 - 9Slide.vn">
            <a:extLst>
              <a:ext uri="{FF2B5EF4-FFF2-40B4-BE49-F238E27FC236}">
                <a16:creationId xmlns:a16="http://schemas.microsoft.com/office/drawing/2014/main" id="{64D2F319-F273-9BC3-5B0B-3758BFF5BB29}"/>
              </a:ext>
            </a:extLst>
          </p:cNvPr>
          <p:cNvSpPr/>
          <p:nvPr/>
        </p:nvSpPr>
        <p:spPr>
          <a:xfrm>
            <a:off x="520996" y="5409508"/>
            <a:ext cx="11206716" cy="915092"/>
          </a:xfrm>
          <a:prstGeom prst="roundRect">
            <a:avLst>
              <a:gd name="adj" fmla="val 49221"/>
            </a:avLst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HẠM DUYÊN 7 - 9Slide.vn">
            <a:extLst>
              <a:ext uri="{FF2B5EF4-FFF2-40B4-BE49-F238E27FC236}">
                <a16:creationId xmlns:a16="http://schemas.microsoft.com/office/drawing/2014/main" id="{6A8760C3-477D-9C6D-760F-3507C3348F27}"/>
              </a:ext>
            </a:extLst>
          </p:cNvPr>
          <p:cNvSpPr txBox="1"/>
          <p:nvPr/>
        </p:nvSpPr>
        <p:spPr>
          <a:xfrm>
            <a:off x="967563" y="5513110"/>
            <a:ext cx="1025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13">
                <a:solidFill>
                  <a:schemeClr val="accent6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4000" spc="-113">
                <a:solidFill>
                  <a:schemeClr val="accent6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ạn Núi đi từ nhà đến trường hết </a:t>
            </a:r>
            <a:r>
              <a:rPr lang="en-US" sz="4000" spc="-113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 </a:t>
            </a:r>
            <a:r>
              <a:rPr lang="vi-VN" sz="4000" spc="-113">
                <a:solidFill>
                  <a:srgbClr val="0070C0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4000" spc="-113">
                <a:solidFill>
                  <a:schemeClr val="accent6"/>
                </a:solidFill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b="1" spc="-14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6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  <p:bldP spid="37" grpId="0" animBg="1"/>
      <p:bldP spid="38" grpId="0" animBg="1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4017</TotalTime>
  <Words>643</Words>
  <Application>Microsoft Office PowerPoint</Application>
  <PresentationFormat>Widescreen</PresentationFormat>
  <Paragraphs>113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字魂229号-云瑶体</vt:lpstr>
      <vt:lpstr>Arial-Rounded</vt:lpstr>
      <vt:lpstr>字魂70号-灵悦黑体</vt:lpstr>
      <vt:lpstr>Merienda One</vt:lpstr>
      <vt:lpstr>Calibri</vt:lpstr>
      <vt:lpstr>DM Sans</vt:lpstr>
      <vt:lpstr>SVN-Dumpling</vt:lpstr>
      <vt:lpstr>Cambria Math</vt:lpstr>
      <vt:lpstr>等线</vt:lpstr>
      <vt:lpstr>Arial</vt:lpstr>
      <vt:lpstr>#9Slide03 Sofia Pro Soft</vt:lpstr>
      <vt:lpstr>Cambria</vt:lpstr>
      <vt:lpstr>#9Slide03 Sofia Pro Soft Bold</vt:lpstr>
      <vt:lpstr>字魂105号-简雅黑</vt:lpstr>
      <vt:lpstr>Office Theme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DELL</cp:lastModifiedBy>
  <cp:revision>2496</cp:revision>
  <cp:lastPrinted>2022-03-04T09:29:53Z</cp:lastPrinted>
  <dcterms:created xsi:type="dcterms:W3CDTF">2022-02-22T13:22:10Z</dcterms:created>
  <dcterms:modified xsi:type="dcterms:W3CDTF">2023-05-14T10:27:08Z</dcterms:modified>
  <cp:category>9Slide.vn</cp:category>
</cp:coreProperties>
</file>