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321" r:id="rId4"/>
    <p:sldId id="290" r:id="rId6"/>
    <p:sldId id="314" r:id="rId7"/>
    <p:sldId id="294" r:id="rId8"/>
    <p:sldId id="316" r:id="rId9"/>
    <p:sldId id="326" r:id="rId10"/>
    <p:sldId id="295" r:id="rId11"/>
    <p:sldId id="296" r:id="rId12"/>
    <p:sldId id="297" r:id="rId13"/>
    <p:sldId id="298" r:id="rId14"/>
    <p:sldId id="299" r:id="rId15"/>
    <p:sldId id="300" r:id="rId16"/>
    <p:sldId id="313" r:id="rId17"/>
    <p:sldId id="301" r:id="rId18"/>
    <p:sldId id="302" r:id="rId19"/>
    <p:sldId id="303" r:id="rId20"/>
    <p:sldId id="304" r:id="rId21"/>
    <p:sldId id="305" r:id="rId22"/>
    <p:sldId id="306" r:id="rId23"/>
    <p:sldId id="291" r:id="rId24"/>
    <p:sldId id="311" r:id="rId25"/>
    <p:sldId id="317" r:id="rId26"/>
    <p:sldId id="318" r:id="rId27"/>
    <p:sldId id="323" r:id="rId28"/>
    <p:sldId id="262" r:id="rId29"/>
    <p:sldId id="309" r:id="rId30"/>
    <p:sldId id="258" r:id="rId31"/>
    <p:sldId id="324" r:id="rId32"/>
    <p:sldId id="325" r:id="rId33"/>
  </p:sldIdLst>
  <p:sldSz cx="12192000" cy="6858000"/>
  <p:notesSz cx="6858000" cy="9144000"/>
  <p:embeddedFontLst>
    <p:embeddedFont>
      <p:font typeface="#9Slide07 SVNSunshine" panose="00000500000000000000" pitchFamily="2" charset="0"/>
      <p:regular r:id="rId37"/>
    </p:embeddedFont>
    <p:embeddedFont>
      <p:font typeface="Fredoka One" panose="02000000000000000000"/>
      <p:regular r:id="rId38"/>
    </p:embeddedFont>
    <p:embeddedFont>
      <p:font typeface="等线" panose="02010600030101010101" charset="-122"/>
      <p:regular r:id="rId39"/>
    </p:embeddedFont>
    <p:embeddedFont>
      <p:font typeface=".VnArial" panose="020B7200000000000000" pitchFamily="34" charset="0"/>
      <p:regular r:id="rId40"/>
      <p:bold r:id="rId41"/>
      <p:italic r:id="rId42"/>
      <p:bold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DA"/>
    <a:srgbClr val="938673"/>
    <a:srgbClr val="5E5F25"/>
    <a:srgbClr val="FFFF99"/>
    <a:srgbClr val="FF6600"/>
    <a:srgbClr val="FF8E67"/>
    <a:srgbClr val="4ABAAC"/>
    <a:srgbClr val="FDD15E"/>
    <a:srgbClr val="EC6F7B"/>
    <a:srgbClr val="E393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8" d="100"/>
          <a:sy n="58" d="100"/>
        </p:scale>
        <p:origin x="32" y="1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gs" Target="tags/tag1.xml"/><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a:fillRect/>
          </a:stretch>
        </p:blipFill>
        <p:spPr>
          <a:xfrm>
            <a:off x="-20782" y="2840185"/>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53A21D4-9D8E-41AB-BDC2-8CA502A9B6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53D024A-655C-4590-91E5-A02116FF6B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235C3-4B52-436B-BD9B-9D6BB181FF5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4.GIF"/><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4.GIF"/><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4.GIF"/><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5.GIF"/><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3.GIF"/><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7.png"/><Relationship Id="rId1" Type="http://schemas.openxmlformats.org/officeDocument/2006/relationships/image" Target="../media/image24.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2.GI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3.GI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4.GIF"/></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9.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5.GIF"/></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image" Target="../media/image31.png"/><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audio1.wav"/><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microsoft.com/office/2007/relationships/hdphoto" Target="../media/image38.wdp"/><Relationship Id="rId5" Type="http://schemas.openxmlformats.org/officeDocument/2006/relationships/image" Target="../media/image37.png"/><Relationship Id="rId4" Type="http://schemas.openxmlformats.org/officeDocument/2006/relationships/image" Target="../media/image13.png"/><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9.xml"/><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5.xml"/><Relationship Id="rId2" Type="http://schemas.openxmlformats.org/officeDocument/2006/relationships/image" Target="../media/image1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2.GIF"/><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3.GIF"/><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99" y="32493"/>
            <a:ext cx="12192000" cy="6858000"/>
            <a:chOff x="0" y="0"/>
            <a:chExt cx="12192000" cy="6858000"/>
          </a:xfrm>
        </p:grpSpPr>
        <p:pic>
          <p:nvPicPr>
            <p:cNvPr id="7" name="Picture 6"/>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8" name="Picture 7"/>
            <p:cNvPicPr>
              <a:picLocks noChangeAspect="1"/>
            </p:cNvPicPr>
            <p:nvPr/>
          </p:nvPicPr>
          <p:blipFill rotWithShape="1">
            <a:blip r:embed="rId1"/>
            <a:srcRect l="50000"/>
            <a:stretch>
              <a:fillRect/>
            </a:stretch>
          </p:blipFill>
          <p:spPr>
            <a:xfrm flipH="1">
              <a:off x="0" y="0"/>
              <a:ext cx="6096000" cy="6858000"/>
            </a:xfrm>
            <a:prstGeom prst="rect">
              <a:avLst/>
            </a:prstGeom>
          </p:spPr>
        </p:pic>
      </p:grpSp>
      <p:sp>
        <p:nvSpPr>
          <p:cNvPr id="9" name="Rectangle 8"/>
          <p:cNvSpPr/>
          <p:nvPr/>
        </p:nvSpPr>
        <p:spPr>
          <a:xfrm>
            <a:off x="3379129" y="2482810"/>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CHIẾC ĐỒNG HỒ</a:t>
            </a:r>
            <a:endPar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7407" r="47750"/>
          <a:stretch>
            <a:fillRect/>
          </a:stretch>
        </p:blipFill>
        <p:spPr>
          <a:xfrm>
            <a:off x="-11799" y="1684694"/>
            <a:ext cx="5208374" cy="5191760"/>
          </a:xfrm>
          <a:prstGeom prst="rect">
            <a:avLst/>
          </a:prstGeom>
        </p:spPr>
      </p:pic>
      <p:sp>
        <p:nvSpPr>
          <p:cNvPr id="14" name="TextBox 13"/>
          <p:cNvSpPr txBox="1"/>
          <p:nvPr/>
        </p:nvSpPr>
        <p:spPr>
          <a:xfrm>
            <a:off x="4752129" y="1282680"/>
            <a:ext cx="4229100" cy="1200329"/>
          </a:xfrm>
          <a:prstGeom prst="rect">
            <a:avLst/>
          </a:prstGeom>
          <a:noFill/>
        </p:spPr>
        <p:txBody>
          <a:bodyPr wrap="square" rtlCol="0">
            <a:spAutoFit/>
          </a:bodyPr>
          <a:lstStyle/>
          <a:p>
            <a:pPr algn="ctr"/>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938522"/>
            <a:ext cx="10602015" cy="4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11200" y="0"/>
            <a:ext cx="10769600" cy="286232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cs typeface="Arial" panose="020B0604020202020204" pitchFamily="34" charset="0"/>
              </a:rPr>
              <a:t>          </a:t>
            </a:r>
            <a:r>
              <a:rPr lang="vi-VN" altLang="en-US" sz="2000" dirty="0">
                <a:cs typeface="Arial" panose="020B0604020202020204" pitchFamily="34" charset="0"/>
              </a:rPr>
              <a:t> - Các cô chú có trông thấy cái gì đây không ?</a:t>
            </a:r>
            <a:endParaRPr lang="vi-VN" altLang="en-US" sz="2000" dirty="0">
              <a:cs typeface="Arial" panose="020B0604020202020204" pitchFamily="34" charset="0"/>
            </a:endParaRPr>
          </a:p>
          <a:p>
            <a:r>
              <a:rPr lang="vi-VN" altLang="en-US" sz="2000" dirty="0">
                <a:cs typeface="Arial" panose="020B0604020202020204" pitchFamily="34" charset="0"/>
              </a:rPr>
              <a:t>          Mọi người đồng thanh:</a:t>
            </a:r>
            <a:endParaRPr lang="vi-VN" altLang="en-US" sz="2000" dirty="0">
              <a:cs typeface="Arial" panose="020B0604020202020204" pitchFamily="34" charset="0"/>
            </a:endParaRPr>
          </a:p>
          <a:p>
            <a:r>
              <a:rPr lang="vi-VN" altLang="en-US" sz="2000" dirty="0">
                <a:cs typeface="Arial" panose="020B0604020202020204" pitchFamily="34" charset="0"/>
              </a:rPr>
              <a:t>          - Cái đồng hồ ạ.</a:t>
            </a:r>
            <a:endParaRPr lang="vi-VN" altLang="en-US" sz="2000" dirty="0">
              <a:cs typeface="Arial" panose="020B0604020202020204" pitchFamily="34" charset="0"/>
            </a:endParaRPr>
          </a:p>
          <a:p>
            <a:r>
              <a:rPr lang="vi-VN" altLang="en-US" sz="2000" dirty="0">
                <a:cs typeface="Arial" panose="020B0604020202020204" pitchFamily="34" charset="0"/>
              </a:rPr>
              <a:t>          - Thế trên mặt đồng hồ có những chữ gì ?</a:t>
            </a:r>
            <a:endParaRPr lang="vi-VN" altLang="en-US" sz="2000" dirty="0">
              <a:cs typeface="Arial" panose="020B0604020202020204" pitchFamily="34" charset="0"/>
            </a:endParaRPr>
          </a:p>
          <a:p>
            <a:r>
              <a:rPr lang="vi-VN" altLang="en-US" sz="2000" dirty="0">
                <a:cs typeface="Arial" panose="020B0604020202020204" pitchFamily="34" charset="0"/>
              </a:rPr>
              <a:t>          - Có những con số ạ.</a:t>
            </a:r>
            <a:endParaRPr lang="vi-VN" altLang="en-US" sz="2000" dirty="0">
              <a:cs typeface="Arial" panose="020B0604020202020204" pitchFamily="34" charset="0"/>
            </a:endParaRPr>
          </a:p>
          <a:p>
            <a:r>
              <a:rPr lang="vi-VN" altLang="en-US" sz="2000" dirty="0">
                <a:cs typeface="Arial" panose="020B0604020202020204" pitchFamily="34" charset="0"/>
              </a:rPr>
              <a:t>          - Cái kim ngắn, kim dài để làm gì ?</a:t>
            </a:r>
            <a:endParaRPr lang="vi-VN" altLang="en-US" sz="2000" dirty="0">
              <a:cs typeface="Arial" panose="020B0604020202020204" pitchFamily="34" charset="0"/>
            </a:endParaRPr>
          </a:p>
          <a:p>
            <a:r>
              <a:rPr lang="vi-VN" altLang="en-US" sz="2000" dirty="0">
                <a:cs typeface="Arial" panose="020B0604020202020204" pitchFamily="34" charset="0"/>
              </a:rPr>
              <a:t>          - Để chỉ giờ, chỉ phút ạ.</a:t>
            </a:r>
            <a:endParaRPr lang="vi-VN" altLang="en-US" sz="2000" dirty="0">
              <a:cs typeface="Arial" panose="020B0604020202020204" pitchFamily="34" charset="0"/>
            </a:endParaRPr>
          </a:p>
          <a:p>
            <a:r>
              <a:rPr lang="vi-VN" altLang="en-US" sz="2000" dirty="0">
                <a:cs typeface="Arial" panose="020B0604020202020204" pitchFamily="34" charset="0"/>
              </a:rPr>
              <a:t>          - Cái máy bên trong dùng để làm gì ?</a:t>
            </a:r>
            <a:endParaRPr lang="vi-VN" altLang="en-US" sz="2000" dirty="0">
              <a:cs typeface="Arial" panose="020B0604020202020204" pitchFamily="34" charset="0"/>
            </a:endParaRPr>
          </a:p>
          <a:p>
            <a:r>
              <a:rPr lang="vi-VN" altLang="en-US" sz="2000" dirty="0">
                <a:cs typeface="Arial" panose="020B0604020202020204" pitchFamily="34" charset="0"/>
              </a:rPr>
              <a:t>          - Để điều khiển cái kim chạy ạ.</a:t>
            </a:r>
            <a:endParaRPr lang="vi-VN" altLang="en-US" sz="20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38993"/>
            <a:ext cx="11074400" cy="5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711200" y="1"/>
            <a:ext cx="10769600" cy="193899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Bác mỉm cười, hỏi tiếp:</a:t>
            </a:r>
            <a:endParaRPr lang="vi-VN" altLang="en-US" sz="2400" dirty="0">
              <a:cs typeface="Arial" panose="020B0604020202020204" pitchFamily="34" charset="0"/>
            </a:endParaRPr>
          </a:p>
          <a:p>
            <a:r>
              <a:rPr lang="vi-VN" altLang="en-US" sz="2400" dirty="0">
                <a:cs typeface="Arial" panose="020B0604020202020204" pitchFamily="34" charset="0"/>
              </a:rPr>
              <a:t>          - Thế trong cái đồng hồ, bộ phận nào là quan trọng ?</a:t>
            </a:r>
            <a:endParaRPr lang="vi-VN" altLang="en-US" sz="2400" dirty="0">
              <a:cs typeface="Arial" panose="020B0604020202020204" pitchFamily="34" charset="0"/>
            </a:endParaRPr>
          </a:p>
          <a:p>
            <a:r>
              <a:rPr lang="vi-VN" altLang="en-US" sz="2400" dirty="0">
                <a:cs typeface="Arial" panose="020B0604020202020204" pitchFamily="34" charset="0"/>
              </a:rPr>
              <a:t>          Mọi người còn đang suy nghĩ thì Bác lại hỏi:</a:t>
            </a:r>
            <a:endParaRPr lang="vi-VN" altLang="en-US" sz="2400" dirty="0">
              <a:cs typeface="Arial" panose="020B0604020202020204" pitchFamily="34" charset="0"/>
            </a:endParaRPr>
          </a:p>
          <a:p>
            <a:r>
              <a:rPr lang="vi-VN" altLang="en-US" sz="2400" dirty="0">
                <a:cs typeface="Arial" panose="020B0604020202020204" pitchFamily="34" charset="0"/>
              </a:rPr>
              <a:t>          - Trong cái đồng hồ, bỏ một bộ phận có được không ?</a:t>
            </a:r>
            <a:endParaRPr lang="vi-VN" altLang="en-US" sz="2400" dirty="0">
              <a:cs typeface="Arial" panose="020B0604020202020204" pitchFamily="34" charset="0"/>
            </a:endParaRPr>
          </a:p>
          <a:p>
            <a:r>
              <a:rPr lang="vi-VN" altLang="en-US" sz="2400" dirty="0">
                <a:cs typeface="Arial" panose="020B0604020202020204" pitchFamily="34" charset="0"/>
              </a:rPr>
              <a:t>          - Thưa không được ạ.</a:t>
            </a:r>
            <a:endParaRPr lang="vi-VN" altLang="en-US" sz="24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446870"/>
            <a:ext cx="11074400" cy="47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387927" y="138546"/>
            <a:ext cx="11457709" cy="230832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cs typeface="Arial" panose="020B0604020202020204" pitchFamily="34" charset="0"/>
              </a:rPr>
              <a:t>          </a:t>
            </a:r>
            <a:r>
              <a:rPr lang="vi-VN" altLang="en-US" sz="2400" dirty="0">
                <a:cs typeface="Arial" panose="020B0604020202020204" pitchFamily="34" charset="0"/>
              </a:rPr>
              <a:t>  Nghe mọi người trả lời, Bác bèn giơ chiếc đồng hồ lên </a:t>
            </a:r>
            <a:r>
              <a:rPr lang="en-US" altLang="en-US" sz="2400" dirty="0" err="1">
                <a:cs typeface="Arial" panose="020B0604020202020204" pitchFamily="34" charset="0"/>
              </a:rPr>
              <a:t>cao</a:t>
            </a:r>
            <a:r>
              <a:rPr lang="en-US" altLang="en-US" sz="2400" dirty="0">
                <a:cs typeface="Arial" panose="020B0604020202020204" pitchFamily="34" charset="0"/>
              </a:rPr>
              <a:t> </a:t>
            </a:r>
            <a:r>
              <a:rPr lang="vi-VN" altLang="en-US" sz="2400" dirty="0">
                <a:cs typeface="Arial" panose="020B0604020202020204" pitchFamily="34" charset="0"/>
              </a:rPr>
              <a:t>và kết luận:</a:t>
            </a:r>
            <a:endParaRPr lang="vi-VN" altLang="en-US" sz="2400" dirty="0">
              <a:cs typeface="Arial" panose="020B0604020202020204" pitchFamily="34" charset="0"/>
            </a:endParaRPr>
          </a:p>
          <a:p>
            <a:r>
              <a:rPr lang="vi-VN" altLang="en-US" sz="2400" dirty="0">
                <a:cs typeface="Arial" panose="020B0604020202020204" pitchFamily="34" charset="0"/>
              </a:rPr>
              <a:t>          - Các bộ phận của một chiếc đồng hồ cũng ví như các cơ quan của một Nhà nước, như các nhiệm vụ của cách mạng. Đã là nhiệm vụ của cách mạng thì đều là quan trọng, đều cần phải làm. Các </a:t>
            </a:r>
            <a:r>
              <a:rPr lang="en-US" altLang="en-US" sz="2400" dirty="0" err="1">
                <a:cs typeface="Arial" panose="020B0604020202020204" pitchFamily="34" charset="0"/>
              </a:rPr>
              <a:t>cô</a:t>
            </a:r>
            <a:r>
              <a:rPr lang="en-US" altLang="en-US" sz="2400" dirty="0">
                <a:cs typeface="Arial" panose="020B0604020202020204" pitchFamily="34" charset="0"/>
              </a:rPr>
              <a:t> </a:t>
            </a:r>
            <a:r>
              <a:rPr lang="vi-VN" altLang="en-US" sz="2400" dirty="0">
                <a:cs typeface="Arial" panose="020B0604020202020204" pitchFamily="34" charset="0"/>
              </a:rPr>
              <a:t>chú thử nghĩ xem: trong một chiếc đồng hồ mà anh kim đòi làm anh chữ số, anh máy lại đòi ra ngoài làm cái mặt đồng hồ…cứ tranh nhau chỗ đứng như thế thì còn là cái đồng hồ được không ?</a:t>
            </a:r>
            <a:endParaRPr lang="vi-VN" altLang="en-US" sz="24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8197" name="Picture 5" descr="dong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7073" y="1287779"/>
            <a:ext cx="10432987" cy="59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577735" y="388203"/>
            <a:ext cx="11314545" cy="830997"/>
          </a:xfrm>
          <a:prstGeom prst="rect">
            <a:avLst/>
          </a:prstGeom>
          <a:solidFill>
            <a:schemeClr val="bg1"/>
          </a:solidFill>
          <a:ln>
            <a:noFill/>
          </a:ln>
        </p:spPr>
        <p:txBody>
          <a:bodyPr wrap="square">
            <a:spAutoFit/>
          </a:bodyPr>
          <a:lstStyle/>
          <a:p>
            <a:r>
              <a:rPr lang="vi-VN" altLang="en-US" sz="2400" dirty="0">
                <a:cs typeface="Times New Roman" panose="02020603050405020304" pitchFamily="18" charset="0"/>
              </a:rPr>
              <a:t>	Chỉ trong ít phút ngắn ngủi, câu chuyện chiếc đồng hồ của Bác đã khiến cho ai nấy đều thấm thía, tự đánh tan được những thắc mắc riêng</a:t>
            </a:r>
            <a:r>
              <a:rPr lang="en-US" altLang="en-US" sz="2400" dirty="0">
                <a:cs typeface="Times New Roman" panose="02020603050405020304" pitchFamily="18" charset="0"/>
              </a:rPr>
              <a:t> </a:t>
            </a:r>
            <a:r>
              <a:rPr lang="vi-VN" altLang="en-US" sz="2400" dirty="0">
                <a:cs typeface="Times New Roman" panose="02020603050405020304" pitchFamily="18" charset="0"/>
              </a:rPr>
              <a:t>tư.</a:t>
            </a:r>
            <a:r>
              <a:rPr lang="en-US" altLang="en-US" sz="2400" dirty="0">
                <a:cs typeface="Times New Roman" panose="02020603050405020304" pitchFamily="18" charset="0"/>
              </a:rPr>
              <a:t>”</a:t>
            </a:r>
            <a:endParaRPr lang="en-US" altLang="en-US" sz="24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3463636" y="3429000"/>
            <a:ext cx="6705600"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FF0000"/>
                </a:solidFill>
                <a:cs typeface="Arial" panose="020B0604020202020204" pitchFamily="34" charset="0"/>
              </a:rPr>
              <a:t>3. </a:t>
            </a:r>
            <a:r>
              <a:rPr lang="en-US" altLang="en-US" sz="4000" b="1" i="1" dirty="0" err="1">
                <a:solidFill>
                  <a:srgbClr val="FF0000"/>
                </a:solidFill>
                <a:cs typeface="Arial" panose="020B0604020202020204" pitchFamily="34" charset="0"/>
              </a:rPr>
              <a:t>Luyện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theo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đoạn</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68036"/>
            <a:ext cx="6214533" cy="5818909"/>
            <a:chOff x="0" y="568036"/>
            <a:chExt cx="6214533" cy="5818909"/>
          </a:xfrm>
        </p:grpSpPr>
        <p:pic>
          <p:nvPicPr>
            <p:cNvPr id="2" name="Picture 4" descr="dong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568036"/>
              <a:ext cx="6214533" cy="581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137566"/>
              <a:ext cx="6214533" cy="24937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299200" y="568037"/>
            <a:ext cx="5892800" cy="5818908"/>
            <a:chOff x="6299200" y="568037"/>
            <a:chExt cx="5892800" cy="5863726"/>
          </a:xfrm>
        </p:grpSpPr>
        <p:pic>
          <p:nvPicPr>
            <p:cNvPr id="3" name="Picture 4" descr="dong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568037"/>
              <a:ext cx="5892800" cy="581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299200" y="6180463"/>
              <a:ext cx="5892800" cy="251300"/>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77717"/>
            <a:ext cx="6197600" cy="5653809"/>
            <a:chOff x="0" y="677717"/>
            <a:chExt cx="6197600" cy="5653809"/>
          </a:xfrm>
        </p:grpSpPr>
        <p:pic>
          <p:nvPicPr>
            <p:cNvPr id="2" name="Picture 5" descr="dong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677717"/>
              <a:ext cx="6197600" cy="565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103345"/>
              <a:ext cx="6197600"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356351" y="665018"/>
            <a:ext cx="5835649" cy="5666508"/>
            <a:chOff x="6356351" y="665018"/>
            <a:chExt cx="5835649" cy="5666508"/>
          </a:xfrm>
        </p:grpSpPr>
        <p:pic>
          <p:nvPicPr>
            <p:cNvPr id="3" name="Picture 5" descr="dong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6351" y="665018"/>
              <a:ext cx="5835649" cy="56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6351" y="6103344"/>
              <a:ext cx="5835649"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16624" y="178724"/>
            <a:ext cx="12175376" cy="1015663"/>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000" b="1" dirty="0">
                <a:latin typeface=".VnArial" panose="020B7200000000000000" pitchFamily="34"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tin </a:t>
            </a:r>
            <a:r>
              <a:rPr lang="en-US" sz="3000" b="1" dirty="0" err="1">
                <a:latin typeface="Times New Roman" panose="02020603050405020304" pitchFamily="18" charset="0"/>
                <a:cs typeface="Times New Roman" panose="02020603050405020304" pitchFamily="18" charset="0"/>
              </a:rPr>
              <a:t>Trung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rút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bớt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bộ</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nổi</a:t>
            </a:r>
            <a:r>
              <a:rPr lang="en-US" sz="3000" b="1" dirty="0">
                <a:latin typeface="Times New Roman" panose="02020603050405020304" pitchFamily="18" charset="0"/>
                <a:cs typeface="Times New Roman" panose="02020603050405020304" pitchFamily="18" charset="0"/>
              </a:rPr>
              <a:t>. Ai </a:t>
            </a:r>
            <a:r>
              <a:rPr lang="en-US" sz="3000" b="1" dirty="0" err="1">
                <a:latin typeface="Times New Roman" panose="02020603050405020304" pitchFamily="18" charset="0"/>
                <a:cs typeface="Times New Roman" panose="02020603050405020304" pitchFamily="18" charset="0"/>
              </a:rPr>
              <a:t>nấy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muốn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a:t>
            </a:r>
            <a:endParaRPr lang="en-US" sz="30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911626" y="1383731"/>
            <a:ext cx="10332721" cy="5147342"/>
            <a:chOff x="911626" y="1383731"/>
            <a:chExt cx="10332721" cy="5147342"/>
          </a:xfrm>
        </p:grpSpPr>
        <p:pic>
          <p:nvPicPr>
            <p:cNvPr id="21506" name="Picture 2" descr="dong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11627" y="1383731"/>
              <a:ext cx="10332720" cy="51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1626" y="6290631"/>
              <a:ext cx="10332720" cy="240442"/>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60218" y="145474"/>
            <a:ext cx="115824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Giữa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biểu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ùa</a:t>
            </a:r>
            <a:r>
              <a:rPr lang="en-US" altLang="en-US" sz="3200" b="1" dirty="0">
                <a:latin typeface="Times New Roman" panose="02020603050405020304" pitchFamily="18" charset="0"/>
                <a:cs typeface="Times New Roman" panose="02020603050405020304" pitchFamily="18" charset="0"/>
              </a:rPr>
              <a:t> ra </a:t>
            </a:r>
            <a:r>
              <a:rPr lang="en-US" altLang="en-US" sz="3200" b="1" dirty="0" err="1">
                <a:latin typeface="Times New Roman" panose="02020603050405020304" pitchFamily="18" charset="0"/>
                <a:cs typeface="Times New Roman" panose="02020603050405020304" pitchFamily="18" charset="0"/>
              </a:rPr>
              <a:t>đón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480107"/>
            <a:ext cx="10448045" cy="5027373"/>
            <a:chOff x="871977" y="1480107"/>
            <a:chExt cx="10448045" cy="5027373"/>
          </a:xfrm>
        </p:grpSpPr>
        <p:pic>
          <p:nvPicPr>
            <p:cNvPr id="22530" name="Picture 2" descr="dong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871978" y="1480107"/>
              <a:ext cx="10448044" cy="502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54000" y="152401"/>
            <a:ext cx="117856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mượn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quýt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tưởng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bộ</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hóm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hỉnh</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0447" y="1684469"/>
            <a:ext cx="10451106" cy="5021130"/>
            <a:chOff x="870447" y="1684469"/>
            <a:chExt cx="10451106" cy="5021130"/>
          </a:xfrm>
        </p:grpSpPr>
        <p:pic>
          <p:nvPicPr>
            <p:cNvPr id="23554" name="Picture 2" descr="dong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870447" y="1684469"/>
              <a:ext cx="10451106" cy="50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0447" y="648875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0"/>
            <a:ext cx="12192000" cy="6858000"/>
            <a:chOff x="0" y="0"/>
            <a:chExt cx="12192000" cy="6858000"/>
          </a:xfrm>
        </p:grpSpPr>
        <p:pic>
          <p:nvPicPr>
            <p:cNvPr id="46" name="Picture 45"/>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47" name="Picture 46"/>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4024">
            <a:off x="8499822" y="-336091"/>
            <a:ext cx="2258919" cy="2258919"/>
          </a:xfrm>
          <a:prstGeom prst="rect">
            <a:avLst/>
          </a:prstGeom>
          <a:effectLst>
            <a:outerShdw blurRad="50800" dist="50800" dir="5400000" algn="ctr" rotWithShape="0">
              <a:srgbClr val="000000">
                <a:alpha val="97000"/>
              </a:srgbClr>
            </a:outerShdw>
          </a:effectLst>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artisticFilmGrain/>
                    </a14:imgEffect>
                    <a14:imgEffect>
                      <a14:backgroundRemoval t="9537" b="97548" l="0" r="90000">
                        <a14:foregroundMark x1="9429" y1="91008" x2="43429" y2="89101"/>
                        <a14:foregroundMark x1="20857" y1="83106" x2="25714" y2="79019"/>
                        <a14:foregroundMark x1="43429" y1="76567" x2="43429" y2="72752"/>
                        <a14:foregroundMark x1="37143" y1="61853" x2="37143" y2="61853"/>
                        <a14:foregroundMark x1="38143" y1="60490" x2="38143" y2="60490"/>
                        <a14:foregroundMark x1="36143" y1="62670" x2="36143" y2="62670"/>
                        <a14:foregroundMark x1="37857" y1="63760" x2="37857" y2="63760"/>
                        <a14:foregroundMark x1="49286" y1="73842" x2="49286" y2="73842"/>
                        <a14:backgroundMark x1="49571" y1="63760" x2="76429" y2="85286"/>
                        <a14:backgroundMark x1="45571" y1="67302" x2="63286" y2="91281"/>
                      </a14:backgroundRemoval>
                    </a14:imgEffect>
                  </a14:imgLayer>
                </a14:imgProps>
              </a:ext>
              <a:ext uri="{28A0092B-C50C-407E-A947-70E740481C1C}">
                <a14:useLocalDpi xmlns:a14="http://schemas.microsoft.com/office/drawing/2010/main" val="0"/>
              </a:ext>
            </a:extLst>
          </a:blip>
          <a:srcRect t="1858" r="33868" b="-1"/>
          <a:stretch>
            <a:fillRect/>
          </a:stretch>
        </p:blipFill>
        <p:spPr>
          <a:xfrm>
            <a:off x="-729617" y="-448098"/>
            <a:ext cx="4009211" cy="3119391"/>
          </a:xfrm>
          <a:prstGeom prst="rect">
            <a:avLst/>
          </a:prstGeom>
        </p:spPr>
      </p:pic>
      <p:sp>
        <p:nvSpPr>
          <p:cNvPr id="5" name="TextBox 4"/>
          <p:cNvSpPr txBox="1"/>
          <p:nvPr/>
        </p:nvSpPr>
        <p:spPr>
          <a:xfrm>
            <a:off x="3704590" y="973455"/>
            <a:ext cx="4965700" cy="706755"/>
          </a:xfrm>
          <a:prstGeom prst="rect">
            <a:avLst/>
          </a:prstGeom>
          <a:noFill/>
        </p:spPr>
        <p:txBody>
          <a:bodyPr wrap="square" rtlCol="0">
            <a:spAutoFit/>
          </a:bodyPr>
          <a:lstStyle/>
          <a:p>
            <a:r>
              <a:rPr lang="en-US" sz="40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YÊU CẦU CẦN ĐẠT</a:t>
            </a:r>
            <a:endParaRPr lang="en-US" sz="4000" b="1" u="sng"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113" name="Google Shape;291;p28"/>
          <p:cNvSpPr txBox="1"/>
          <p:nvPr/>
        </p:nvSpPr>
        <p:spPr>
          <a:xfrm>
            <a:off x="1751188" y="2163865"/>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组合 25"/>
          <p:cNvGrpSpPr/>
          <p:nvPr/>
        </p:nvGrpSpPr>
        <p:grpSpPr>
          <a:xfrm>
            <a:off x="2280160" y="1733138"/>
            <a:ext cx="540000" cy="5400000"/>
            <a:chOff x="4302000" y="1733138"/>
            <a:chExt cx="540000" cy="5400000"/>
          </a:xfrm>
        </p:grpSpPr>
        <p:cxnSp>
          <p:nvCxnSpPr>
            <p:cNvPr id="18"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19" name="组合 1"/>
            <p:cNvGrpSpPr/>
            <p:nvPr/>
          </p:nvGrpSpPr>
          <p:grpSpPr>
            <a:xfrm>
              <a:off x="4302000" y="2305050"/>
              <a:ext cx="540000" cy="540000"/>
              <a:chOff x="4724400" y="2305050"/>
              <a:chExt cx="540000" cy="540000"/>
            </a:xfrm>
          </p:grpSpPr>
          <p:sp>
            <p:nvSpPr>
              <p:cNvPr id="26"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0" name="组合 17"/>
            <p:cNvGrpSpPr/>
            <p:nvPr/>
          </p:nvGrpSpPr>
          <p:grpSpPr>
            <a:xfrm>
              <a:off x="4302000" y="3895725"/>
              <a:ext cx="540000" cy="540000"/>
              <a:chOff x="4724400" y="2305050"/>
              <a:chExt cx="540000" cy="540000"/>
            </a:xfrm>
          </p:grpSpPr>
          <p:sp>
            <p:nvSpPr>
              <p:cNvPr id="24"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1" name="组合 20"/>
            <p:cNvGrpSpPr/>
            <p:nvPr/>
          </p:nvGrpSpPr>
          <p:grpSpPr>
            <a:xfrm>
              <a:off x="4302000" y="5486400"/>
              <a:ext cx="540000" cy="540000"/>
              <a:chOff x="4724400" y="2305050"/>
              <a:chExt cx="540000" cy="540000"/>
            </a:xfrm>
          </p:grpSpPr>
          <p:sp>
            <p:nvSpPr>
              <p:cNvPr id="22"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29" name="组合 13"/>
          <p:cNvGrpSpPr/>
          <p:nvPr/>
        </p:nvGrpSpPr>
        <p:grpSpPr>
          <a:xfrm>
            <a:off x="1896612" y="1718533"/>
            <a:ext cx="8364988" cy="1718681"/>
            <a:chOff x="4880609" y="1457302"/>
            <a:chExt cx="7824183" cy="1718681"/>
          </a:xfrm>
        </p:grpSpPr>
        <p:pic>
          <p:nvPicPr>
            <p:cNvPr id="30"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1" name="矩形 3"/>
            <p:cNvSpPr/>
            <p:nvPr/>
          </p:nvSpPr>
          <p:spPr>
            <a:xfrm>
              <a:off x="6096000" y="2715608"/>
              <a:ext cx="5760000" cy="460375"/>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2"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3"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Arial" panose="020B0604020202020204" pitchFamily="34" charset="0"/>
                  <a:cs typeface="Arial" panose="020B0604020202020204" pitchFamily="34" charset="0"/>
                </a:rPr>
                <a:t> 1. Nắm được diễn biến và hiểu được ý nghĩa của câu chuyện.</a:t>
              </a:r>
              <a:endParaRPr lang="vi-VN" altLang="en-US" sz="2800" b="0" i="0" dirty="0">
                <a:solidFill>
                  <a:srgbClr val="000000"/>
                </a:solidFill>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grpSp>
        <p:nvGrpSpPr>
          <p:cNvPr id="34" name="组合 13"/>
          <p:cNvGrpSpPr/>
          <p:nvPr/>
        </p:nvGrpSpPr>
        <p:grpSpPr>
          <a:xfrm>
            <a:off x="1896612" y="3342262"/>
            <a:ext cx="8364987" cy="1676497"/>
            <a:chOff x="4880609" y="1457302"/>
            <a:chExt cx="8364987" cy="1676497"/>
          </a:xfrm>
        </p:grpSpPr>
        <p:pic>
          <p:nvPicPr>
            <p:cNvPr id="35"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6"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8"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Kể lại được rõ ràng từng đoạn và toàn bộ câu chuyện. Lắng nghe và nhận xét đúng lời kể của bạn.</a:t>
              </a:r>
              <a:endPar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grpSp>
        <p:nvGrpSpPr>
          <p:cNvPr id="39" name="组合 13"/>
          <p:cNvGrpSpPr/>
          <p:nvPr/>
        </p:nvGrpSpPr>
        <p:grpSpPr>
          <a:xfrm>
            <a:off x="1896612" y="4927964"/>
            <a:ext cx="8364987" cy="1676497"/>
            <a:chOff x="4880609" y="1457302"/>
            <a:chExt cx="8364987" cy="1676497"/>
          </a:xfrm>
        </p:grpSpPr>
        <p:pic>
          <p:nvPicPr>
            <p:cNvPr id="40"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41"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42"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43"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3. Có thái độ, lập trường vững vàng trong công việc, hoàn thành tốt các nhiệm vụ được giao.</a:t>
              </a:r>
              <a:endParaRPr lang="vi-VN" altLang="zh-CN" sz="28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pic>
        <p:nvPicPr>
          <p:cNvPr id="44"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0530" y="192430"/>
            <a:ext cx="3171215" cy="476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3222" y="337336"/>
            <a:ext cx="11825555" cy="58477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khiến</a:t>
            </a:r>
            <a:r>
              <a:rPr lang="en-US" altLang="en-US" sz="3200" b="1" dirty="0">
                <a:latin typeface="Times New Roman" panose="02020603050405020304" pitchFamily="18" charset="0"/>
                <a:cs typeface="Times New Roman" panose="02020603050405020304" pitchFamily="18" charset="0"/>
              </a:rPr>
              <a:t> ai </a:t>
            </a:r>
            <a:r>
              <a:rPr lang="en-US" altLang="en-US" sz="3200" b="1" dirty="0" err="1">
                <a:latin typeface="Times New Roman" panose="02020603050405020304" pitchFamily="18" charset="0"/>
                <a:cs typeface="Times New Roman" panose="02020603050405020304" pitchFamily="18" charset="0"/>
              </a:rPr>
              <a:t>nấy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thía</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181528"/>
            <a:ext cx="10448043" cy="5325951"/>
            <a:chOff x="871977" y="1181528"/>
            <a:chExt cx="10448043" cy="5325951"/>
          </a:xfrm>
        </p:grpSpPr>
        <p:pic>
          <p:nvPicPr>
            <p:cNvPr id="24578" name="Picture 2" descr="dong4"/>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887151" y="1181528"/>
              <a:ext cx="10417698" cy="52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982214" y="244587"/>
            <a:ext cx="2048907" cy="2664233"/>
          </a:xfrm>
          <a:prstGeom prst="rect">
            <a:avLst/>
          </a:prstGeom>
        </p:spPr>
      </p:pic>
      <p:pic>
        <p:nvPicPr>
          <p:cNvPr id="26" name="图片 19"/>
          <p:cNvPicPr>
            <a:picLocks noChangeAspect="1"/>
          </p:cNvPicPr>
          <p:nvPr/>
        </p:nvPicPr>
        <p:blipFill>
          <a:blip r:embed="rId4"/>
          <a:stretch>
            <a:fillRect/>
          </a:stretch>
        </p:blipFill>
        <p:spPr>
          <a:xfrm>
            <a:off x="-75190" y="2138958"/>
            <a:ext cx="1975236" cy="4502000"/>
          </a:xfrm>
          <a:prstGeom prst="rect">
            <a:avLst/>
          </a:prstGeom>
        </p:spPr>
      </p:pic>
      <p:sp>
        <p:nvSpPr>
          <p:cNvPr id="28" name="Rectangle 27"/>
          <p:cNvSpPr/>
          <p:nvPr/>
        </p:nvSpPr>
        <p:spPr>
          <a:xfrm>
            <a:off x="2206876" y="476362"/>
            <a:ext cx="7672705" cy="1198880"/>
          </a:xfrm>
          <a:prstGeom prst="rect">
            <a:avLst/>
          </a:prstGeom>
          <a:noFill/>
        </p:spPr>
        <p:txBody>
          <a:bodyPr wrap="none" lIns="91440" tIns="45720" rIns="91440" bIns="45720">
            <a:spAutoFit/>
          </a:bodyPr>
          <a:lstStyle/>
          <a:p>
            <a:pPr algn="ctr"/>
            <a:r>
              <a:rPr lang="vi-VN" sz="7200" b="0" cap="none" spc="0" dirty="0">
                <a:ln w="0">
                  <a:solidFill>
                    <a:srgbClr val="FF6600"/>
                  </a:solidFill>
                </a:ln>
                <a:solidFill>
                  <a:srgbClr val="FF66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Tiêu chí đánh giá :</a:t>
            </a:r>
            <a:endParaRPr lang="vi-VN" sz="7200" b="0" cap="none" spc="0" dirty="0">
              <a:ln w="0">
                <a:solidFill>
                  <a:srgbClr val="FF6600"/>
                </a:solidFill>
              </a:ln>
              <a:solidFill>
                <a:srgbClr val="FF66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1681386" y="1618985"/>
          <a:ext cx="8677526" cy="3928872"/>
        </p:xfrm>
        <a:graphic>
          <a:graphicData uri="http://schemas.openxmlformats.org/drawingml/2006/table">
            <a:tbl>
              <a:tblPr firstRow="1" bandRow="1">
                <a:tableStyleId>{F5AB1C69-6EDB-4FF4-983F-18BD219EF322}</a:tableStyleId>
              </a:tblPr>
              <a:tblGrid>
                <a:gridCol w="4338763"/>
                <a:gridCol w="4338763"/>
              </a:tblGrid>
              <a:tr h="768125">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kể chuyện</a:t>
                      </a:r>
                      <a:endParaRPr lang="en-US" sz="4000" dirty="0">
                        <a:solidFill>
                          <a:schemeClr val="tx1"/>
                        </a:solidFill>
                        <a:latin typeface="Calibri (Body)"/>
                      </a:endParaRPr>
                    </a:p>
                  </a:txBody>
                  <a:tcPr>
                    <a:solidFill>
                      <a:schemeClr val="accent4">
                        <a:lumMod val="20000"/>
                        <a:lumOff val="80000"/>
                      </a:schemeClr>
                    </a:solidFill>
                  </a:tcPr>
                </a:tc>
                <a:tc>
                  <a:txBody>
                    <a:bodyPr/>
                    <a:lstStyle/>
                    <a:p>
                      <a:pPr algn="ctr">
                        <a:lnSpc>
                          <a:spcPct val="150000"/>
                        </a:lnSpc>
                        <a:spcBef>
                          <a:spcPts val="600"/>
                        </a:spcBef>
                      </a:pPr>
                      <a:r>
                        <a:rPr lang="vi-VN" sz="4000" dirty="0">
                          <a:solidFill>
                            <a:schemeClr val="tx1"/>
                          </a:solidFill>
                          <a:latin typeface="Calibri (Body)"/>
                        </a:rPr>
                        <a:t>Người</a:t>
                      </a:r>
                      <a:r>
                        <a:rPr lang="vi-VN" sz="4000" baseline="0" dirty="0">
                          <a:solidFill>
                            <a:schemeClr val="tx1"/>
                          </a:solidFill>
                          <a:latin typeface="Calibri (Body)"/>
                        </a:rPr>
                        <a:t> nghe</a:t>
                      </a:r>
                      <a:endParaRPr lang="en-US" sz="4000" dirty="0">
                        <a:solidFill>
                          <a:schemeClr val="tx1"/>
                        </a:solidFill>
                        <a:latin typeface="Calibri (Body)"/>
                      </a:endParaRPr>
                    </a:p>
                  </a:txBody>
                  <a:tcPr>
                    <a:solidFill>
                      <a:schemeClr val="accent4">
                        <a:lumMod val="20000"/>
                        <a:lumOff val="80000"/>
                      </a:schemeClr>
                    </a:solidFill>
                  </a:tcPr>
                </a:tc>
              </a:tr>
              <a:tr h="2980722">
                <a:tc>
                  <a:txBody>
                    <a:bodyPr/>
                    <a:lstStyle/>
                    <a:p>
                      <a:pPr marL="457200" indent="-457200" algn="l">
                        <a:buFontTx/>
                        <a:buChar char="-"/>
                      </a:pPr>
                      <a:r>
                        <a:rPr lang="vi-VN" sz="3200" baseline="0" dirty="0">
                          <a:latin typeface="+mn-lt"/>
                        </a:rPr>
                        <a:t>Kể rõ ràng, </a:t>
                      </a:r>
                      <a:r>
                        <a:rPr lang="en-US" sz="3200" baseline="0" dirty="0" err="1">
                          <a:latin typeface="Arial" panose="020B0604020202020204" pitchFamily="34" charset="0"/>
                          <a:cs typeface="Arial" panose="020B0604020202020204" pitchFamily="34" charset="0"/>
                        </a:rPr>
                        <a:t>đúng</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cốt</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truyện</a:t>
                      </a:r>
                      <a:endParaRPr lang="vi-VN" sz="3200" baseline="0" dirty="0">
                        <a:latin typeface="Arial" panose="020B0604020202020204" pitchFamily="34" charset="0"/>
                        <a:cs typeface="Arial" panose="020B0604020202020204" pitchFamily="34" charset="0"/>
                      </a:endParaRPr>
                    </a:p>
                    <a:p>
                      <a:pPr marL="457200" indent="-457200" algn="l">
                        <a:buFontTx/>
                        <a:buChar char="-"/>
                      </a:pPr>
                      <a:r>
                        <a:rPr lang="vi-VN" sz="3200" baseline="0" dirty="0">
                          <a:latin typeface="+mn-lt"/>
                        </a:rPr>
                        <a:t>Nêu được ý nghĩa câu chuyện.</a:t>
                      </a:r>
                      <a:endParaRPr lang="vi-VN" sz="3200" baseline="0" dirty="0">
                        <a:latin typeface="+mn-lt"/>
                      </a:endParaRPr>
                    </a:p>
                    <a:p>
                      <a:pPr marL="457200" indent="-457200" algn="l">
                        <a:buFontTx/>
                        <a:buChar char="-"/>
                      </a:pPr>
                      <a:r>
                        <a:rPr lang="vi-VN" sz="3200" baseline="0" dirty="0">
                          <a:latin typeface="+mn-lt"/>
                        </a:rPr>
                        <a:t>Đảm bảo </a:t>
                      </a:r>
                      <a:r>
                        <a:rPr lang="vi-VN" sz="3200" baseline="0" dirty="0" err="1">
                          <a:latin typeface="+mn-lt"/>
                        </a:rPr>
                        <a:t>thời</a:t>
                      </a:r>
                      <a:r>
                        <a:rPr lang="vi-VN" sz="3200" baseline="0" dirty="0">
                          <a:latin typeface="+mn-lt"/>
                        </a:rPr>
                        <a:t> gian</a:t>
                      </a:r>
                      <a:r>
                        <a:rPr lang="en-US" sz="3200" baseline="0" dirty="0">
                          <a:latin typeface="+mn-lt"/>
                        </a:rPr>
                        <a:t> </a:t>
                      </a:r>
                      <a:r>
                        <a:rPr lang="en-US" sz="3200" baseline="0" dirty="0" err="1">
                          <a:latin typeface="Arial" panose="020B0604020202020204" pitchFamily="34" charset="0"/>
                          <a:cs typeface="Arial" panose="020B0604020202020204" pitchFamily="34" charset="0"/>
                        </a:rPr>
                        <a:t>kể</a:t>
                      </a:r>
                      <a:r>
                        <a:rPr lang="en-US" sz="3200" baseline="0" dirty="0">
                          <a:latin typeface="Arial" panose="020B0604020202020204" pitchFamily="34" charset="0"/>
                          <a:cs typeface="Arial" panose="020B0604020202020204" pitchFamily="34" charset="0"/>
                        </a:rPr>
                        <a:t> </a:t>
                      </a:r>
                      <a:r>
                        <a:rPr lang="en-US" sz="3200" baseline="0" dirty="0" err="1">
                          <a:latin typeface="Arial" panose="020B0604020202020204" pitchFamily="34" charset="0"/>
                          <a:cs typeface="Arial" panose="020B0604020202020204" pitchFamily="34" charset="0"/>
                        </a:rPr>
                        <a:t>chuyện</a:t>
                      </a:r>
                      <a:endParaRPr lang="en-US" sz="3200" dirty="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marL="457200" indent="-457200" algn="l">
                        <a:buFontTx/>
                        <a:buChar char="-"/>
                      </a:pPr>
                      <a:r>
                        <a:rPr lang="en-US" sz="3200" baseline="0" dirty="0">
                          <a:latin typeface="Arial" panose="020B0604020202020204" pitchFamily="34" charset="0"/>
                          <a:cs typeface="Arial" panose="020B0604020202020204" pitchFamily="34" charset="0"/>
                        </a:rPr>
                        <a:t>C</a:t>
                      </a:r>
                      <a:r>
                        <a:rPr lang="vi-VN" sz="3200" baseline="0" dirty="0">
                          <a:latin typeface="+mn-lt"/>
                        </a:rPr>
                        <a:t>hăm </a:t>
                      </a:r>
                      <a:r>
                        <a:rPr lang="vi-VN" sz="3200" baseline="0" dirty="0" err="1">
                          <a:latin typeface="+mn-lt"/>
                        </a:rPr>
                        <a:t>chú</a:t>
                      </a:r>
                      <a:r>
                        <a:rPr lang="en-US" sz="3200" baseline="0" dirty="0">
                          <a:latin typeface="+mn-lt"/>
                        </a:rPr>
                        <a:t> </a:t>
                      </a:r>
                      <a:r>
                        <a:rPr lang="en-US" sz="3200" baseline="0" dirty="0">
                          <a:latin typeface="Arial" panose="020B0604020202020204" pitchFamily="34" charset="0"/>
                          <a:cs typeface="Arial" panose="020B0604020202020204" pitchFamily="34" charset="0"/>
                        </a:rPr>
                        <a:t>l</a:t>
                      </a:r>
                      <a:r>
                        <a:rPr lang="vi-VN" sz="3200" dirty="0" err="1">
                          <a:latin typeface="+mn-lt"/>
                        </a:rPr>
                        <a:t>ắng</a:t>
                      </a:r>
                      <a:r>
                        <a:rPr lang="vi-VN" sz="3200" baseline="0" dirty="0">
                          <a:latin typeface="+mn-lt"/>
                        </a:rPr>
                        <a:t> nghe</a:t>
                      </a:r>
                      <a:endParaRPr lang="vi-VN" sz="3200" baseline="0" dirty="0">
                        <a:latin typeface="+mn-lt"/>
                      </a:endParaRPr>
                    </a:p>
                    <a:p>
                      <a:pPr marL="457200" indent="-457200" algn="l">
                        <a:buFontTx/>
                        <a:buChar char="-"/>
                      </a:pPr>
                      <a:r>
                        <a:rPr lang="vi-VN" sz="3200" baseline="0" dirty="0">
                          <a:latin typeface="+mn-lt"/>
                        </a:rPr>
                        <a:t>Phản hồi tích cực:</a:t>
                      </a:r>
                      <a:endParaRPr lang="vi-VN" sz="3200" baseline="0" dirty="0">
                        <a:latin typeface="+mn-lt"/>
                      </a:endParaRPr>
                    </a:p>
                    <a:p>
                      <a:pPr marL="0" indent="0" algn="l">
                        <a:buFontTx/>
                        <a:buNone/>
                      </a:pPr>
                      <a:r>
                        <a:rPr lang="vi-VN" sz="3200" baseline="0" dirty="0">
                          <a:latin typeface="+mn-lt"/>
                        </a:rPr>
                        <a:t>+ Điều em ấn tượng</a:t>
                      </a:r>
                      <a:endParaRPr lang="vi-VN" sz="3200" baseline="0" dirty="0">
                        <a:latin typeface="+mn-lt"/>
                      </a:endParaRPr>
                    </a:p>
                    <a:p>
                      <a:pPr marL="0" indent="0" algn="l">
                        <a:buFontTx/>
                        <a:buNone/>
                      </a:pPr>
                      <a:r>
                        <a:rPr lang="vi-VN" sz="3200" baseline="0" dirty="0">
                          <a:latin typeface="+mn-lt"/>
                        </a:rPr>
                        <a:t>+ Điều em góp ý</a:t>
                      </a:r>
                      <a:endParaRPr lang="vi-VN" sz="3200" baseline="0" dirty="0">
                        <a:latin typeface="+mn-lt"/>
                      </a:endParaRPr>
                    </a:p>
                    <a:p>
                      <a:pPr marL="0" indent="0" algn="l">
                        <a:buFontTx/>
                        <a:buNone/>
                      </a:pPr>
                      <a:r>
                        <a:rPr lang="vi-VN" sz="3200" baseline="0" dirty="0">
                          <a:latin typeface="+mn-lt"/>
                        </a:rPr>
                        <a:t>+ Điều em </a:t>
                      </a:r>
                      <a:r>
                        <a:rPr lang="en-US" sz="3200" u="none" baseline="0" dirty="0" err="1">
                          <a:latin typeface="Arial" panose="020B0604020202020204" pitchFamily="34" charset="0"/>
                          <a:cs typeface="Arial" panose="020B0604020202020204" pitchFamily="34" charset="0"/>
                        </a:rPr>
                        <a:t>băn</a:t>
                      </a:r>
                      <a:r>
                        <a:rPr lang="en-US" sz="3200" u="none" baseline="0" dirty="0">
                          <a:latin typeface="Arial" panose="020B0604020202020204" pitchFamily="34" charset="0"/>
                          <a:cs typeface="Arial" panose="020B0604020202020204" pitchFamily="34" charset="0"/>
                        </a:rPr>
                        <a:t> </a:t>
                      </a:r>
                      <a:r>
                        <a:rPr lang="en-US" sz="3200" u="none" baseline="0" dirty="0" err="1">
                          <a:latin typeface="Arial" panose="020B0604020202020204" pitchFamily="34" charset="0"/>
                          <a:cs typeface="Arial" panose="020B0604020202020204" pitchFamily="34" charset="0"/>
                        </a:rPr>
                        <a:t>khoăn</a:t>
                      </a:r>
                      <a:endParaRPr lang="en-US" sz="3200" u="none" dirty="0">
                        <a:latin typeface="Arial" panose="020B0604020202020204" pitchFamily="34" charset="0"/>
                        <a:cs typeface="Arial" panose="020B0604020202020204" pitchFamily="34" charset="0"/>
                      </a:endParaRPr>
                    </a:p>
                  </a:txBody>
                  <a:tcPr>
                    <a:solidFill>
                      <a:schemeClr val="accent6">
                        <a:lumMod val="20000"/>
                        <a:lumOff val="80000"/>
                      </a:schemeClr>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2000">
        <p15:prstTrans prst="pageCurlDouble"/>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98764"/>
            <a:ext cx="6009217" cy="31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219" y="3602182"/>
            <a:ext cx="6182780" cy="325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9" y="498764"/>
            <a:ext cx="6182781"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602182"/>
            <a:ext cx="6009218" cy="325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466910" y="0"/>
            <a:ext cx="5084618"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i="1" dirty="0" err="1">
                <a:solidFill>
                  <a:srgbClr val="FF0000"/>
                </a:solidFill>
                <a:latin typeface="Times New Roman" panose="02020603050405020304" pitchFamily="18" charset="0"/>
                <a:cs typeface="Times New Roman" panose="02020603050405020304" pitchFamily="18" charset="0"/>
              </a:rPr>
              <a:t>Kể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lại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toàn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bộ</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câu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chuyện</a:t>
            </a:r>
            <a:r>
              <a:rPr lang="en-US" altLang="en-US" sz="2800" b="1" i="1" dirty="0">
                <a:solidFill>
                  <a:srgbClr val="FF0000"/>
                </a:solidFill>
                <a:latin typeface="Times New Roman" panose="02020603050405020304" pitchFamily="18" charset="0"/>
                <a:cs typeface="Times New Roman" panose="02020603050405020304" pitchFamily="18" charset="0"/>
              </a:rPr>
              <a:t> </a:t>
            </a:r>
            <a:endParaRPr lang="vi-VN" altLang="en-US" sz="28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592154" y="3514258"/>
            <a:ext cx="8448564" cy="646331"/>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i="1" dirty="0">
                <a:solidFill>
                  <a:srgbClr val="FF0000"/>
                </a:solidFill>
                <a:cs typeface="Arial" panose="020B0604020202020204" pitchFamily="34" charset="0"/>
              </a:rPr>
              <a:t>4. </a:t>
            </a:r>
            <a:r>
              <a:rPr lang="en-US" altLang="en-US" sz="3600" b="1" i="1" dirty="0" err="1">
                <a:solidFill>
                  <a:srgbClr val="FF0000"/>
                </a:solidFill>
                <a:cs typeface="Arial" panose="020B0604020202020204" pitchFamily="34" charset="0"/>
              </a:rPr>
              <a:t>Tìm</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hiểu</a:t>
            </a:r>
            <a:r>
              <a:rPr lang="en-US" altLang="en-US" sz="3600" b="1" i="1" dirty="0">
                <a:solidFill>
                  <a:srgbClr val="FF0000"/>
                </a:solidFill>
                <a:cs typeface="Arial" panose="020B0604020202020204" pitchFamily="34" charset="0"/>
              </a:rPr>
              <a:t> ý </a:t>
            </a:r>
            <a:r>
              <a:rPr lang="en-US" altLang="en-US" sz="3600" b="1" i="1" dirty="0" err="1">
                <a:solidFill>
                  <a:srgbClr val="FF0000"/>
                </a:solidFill>
                <a:cs typeface="Arial" panose="020B0604020202020204" pitchFamily="34" charset="0"/>
              </a:rPr>
              <a:t>nghĩa</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câu</a:t>
            </a:r>
            <a:r>
              <a:rPr lang="en-US" altLang="en-US" sz="3600" b="1" i="1" dirty="0">
                <a:solidFill>
                  <a:srgbClr val="FF0000"/>
                </a:solidFill>
                <a:cs typeface="Arial" panose="020B0604020202020204" pitchFamily="34" charset="0"/>
              </a:rPr>
              <a:t> </a:t>
            </a:r>
            <a:r>
              <a:rPr lang="en-US" altLang="en-US" sz="3600" b="1" i="1" dirty="0" err="1">
                <a:solidFill>
                  <a:srgbClr val="FF0000"/>
                </a:solidFill>
                <a:cs typeface="Arial" panose="020B0604020202020204" pitchFamily="34" charset="0"/>
              </a:rPr>
              <a:t>chuyện</a:t>
            </a:r>
            <a:endParaRPr lang="vi-VN" altLang="en-US" sz="36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sp>
        <p:nvSpPr>
          <p:cNvPr id="10" name="Text Box 11"/>
          <p:cNvSpPr txBox="1">
            <a:spLocks noChangeArrowheads="1"/>
          </p:cNvSpPr>
          <p:nvPr/>
        </p:nvSpPr>
        <p:spPr bwMode="auto">
          <a:xfrm>
            <a:off x="1535112" y="1575272"/>
            <a:ext cx="570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a:solidFill>
                  <a:srgbClr val="008000"/>
                </a:solidFill>
                <a:cs typeface="Arial" panose="020B0604020202020204" pitchFamily="34" charset="0"/>
              </a:rPr>
              <a:t>a. </a:t>
            </a:r>
            <a:r>
              <a:rPr lang="en-US" altLang="en-US" sz="3600" b="1" dirty="0" err="1">
                <a:solidFill>
                  <a:srgbClr val="008000"/>
                </a:solidFill>
                <a:cs typeface="Arial" panose="020B0604020202020204" pitchFamily="34" charset="0"/>
              </a:rPr>
              <a:t>Câu</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chuyện</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kể</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về</a:t>
            </a:r>
            <a:r>
              <a:rPr lang="en-US" altLang="en-US" sz="3600" b="1" dirty="0">
                <a:solidFill>
                  <a:srgbClr val="008000"/>
                </a:solidFill>
                <a:cs typeface="Arial" panose="020B0604020202020204" pitchFamily="34" charset="0"/>
              </a:rPr>
              <a:t> </a:t>
            </a:r>
            <a:r>
              <a:rPr lang="en-US" altLang="en-US" sz="3600" b="1" dirty="0" err="1">
                <a:solidFill>
                  <a:srgbClr val="008000"/>
                </a:solidFill>
                <a:cs typeface="Arial" panose="020B0604020202020204" pitchFamily="34" charset="0"/>
              </a:rPr>
              <a:t>ai</a:t>
            </a:r>
            <a:r>
              <a:rPr lang="en-US" altLang="en-US" sz="3600" b="1" dirty="0">
                <a:solidFill>
                  <a:srgbClr val="008000"/>
                </a:solidFill>
                <a:cs typeface="Arial" panose="020B0604020202020204" pitchFamily="34" charset="0"/>
              </a:rPr>
              <a:t>?</a:t>
            </a:r>
            <a:endParaRPr lang="en-US" altLang="en-US" sz="3600" b="1" dirty="0">
              <a:solidFill>
                <a:srgbClr val="008000"/>
              </a:solidFill>
              <a:cs typeface="Arial" panose="020B0604020202020204" pitchFamily="34" charset="0"/>
            </a:endParaRPr>
          </a:p>
        </p:txBody>
      </p:sp>
      <p:sp>
        <p:nvSpPr>
          <p:cNvPr id="12" name="Text Box 13"/>
          <p:cNvSpPr txBox="1">
            <a:spLocks noChangeArrowheads="1"/>
          </p:cNvSpPr>
          <p:nvPr/>
        </p:nvSpPr>
        <p:spPr bwMode="auto">
          <a:xfrm>
            <a:off x="1535112" y="2856451"/>
            <a:ext cx="53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002060"/>
                </a:solidFill>
                <a:cs typeface="Arial" panose="020B0604020202020204" pitchFamily="34" charset="0"/>
              </a:rPr>
              <a:t>Câu</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chuyện</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kể</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về</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Bác</a:t>
            </a:r>
            <a:r>
              <a:rPr lang="en-US" altLang="en-US" b="1" dirty="0">
                <a:solidFill>
                  <a:srgbClr val="002060"/>
                </a:solidFill>
                <a:cs typeface="Arial" panose="020B0604020202020204" pitchFamily="34" charset="0"/>
              </a:rPr>
              <a:t> </a:t>
            </a:r>
            <a:r>
              <a:rPr lang="en-US" altLang="en-US" b="1" dirty="0" err="1">
                <a:solidFill>
                  <a:srgbClr val="002060"/>
                </a:solidFill>
                <a:cs typeface="Arial" panose="020B0604020202020204" pitchFamily="34" charset="0"/>
              </a:rPr>
              <a:t>Hồ</a:t>
            </a:r>
            <a:r>
              <a:rPr lang="en-US" altLang="en-US" b="1" dirty="0">
                <a:solidFill>
                  <a:srgbClr val="002060"/>
                </a:solidFill>
                <a:cs typeface="Arial" panose="020B0604020202020204" pitchFamily="34" charset="0"/>
              </a:rPr>
              <a:t>.</a:t>
            </a:r>
            <a:endParaRPr lang="en-US" altLang="en-US" b="1" dirty="0">
              <a:solidFill>
                <a:srgbClr val="002060"/>
              </a:solidFill>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619" y="945110"/>
            <a:ext cx="4071505" cy="47767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2" name="TextBox 11"/>
          <p:cNvSpPr txBox="1">
            <a:spLocks noChangeArrowheads="1"/>
          </p:cNvSpPr>
          <p:nvPr/>
        </p:nvSpPr>
        <p:spPr bwMode="auto">
          <a:xfrm>
            <a:off x="1537524" y="675217"/>
            <a:ext cx="7561739"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00B050"/>
                </a:solidFill>
                <a:cs typeface="Arial" panose="020B0604020202020204" pitchFamily="34" charset="0"/>
              </a:rPr>
              <a:t>b. </a:t>
            </a:r>
            <a:r>
              <a:rPr lang="en-US" altLang="en-US" sz="4000" b="1" i="1" dirty="0" err="1">
                <a:solidFill>
                  <a:srgbClr val="00B050"/>
                </a:solidFill>
                <a:cs typeface="Arial" panose="020B0604020202020204" pitchFamily="34" charset="0"/>
              </a:rPr>
              <a:t>Câu</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chuyện</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có</a:t>
            </a:r>
            <a:r>
              <a:rPr lang="en-US" altLang="en-US" sz="4000" b="1" i="1" dirty="0">
                <a:solidFill>
                  <a:srgbClr val="00B050"/>
                </a:solidFill>
                <a:cs typeface="Arial" panose="020B0604020202020204" pitchFamily="34" charset="0"/>
              </a:rPr>
              <a:t> ý </a:t>
            </a:r>
            <a:r>
              <a:rPr lang="en-US" altLang="en-US" sz="4000" b="1" i="1" dirty="0" err="1">
                <a:solidFill>
                  <a:srgbClr val="00B050"/>
                </a:solidFill>
                <a:cs typeface="Arial" panose="020B0604020202020204" pitchFamily="34" charset="0"/>
              </a:rPr>
              <a:t>nghĩa</a:t>
            </a:r>
            <a:r>
              <a:rPr lang="en-US" altLang="en-US" sz="4000" b="1" i="1" dirty="0">
                <a:solidFill>
                  <a:srgbClr val="00B050"/>
                </a:solidFill>
                <a:cs typeface="Arial" panose="020B0604020202020204" pitchFamily="34" charset="0"/>
              </a:rPr>
              <a:t> </a:t>
            </a:r>
            <a:r>
              <a:rPr lang="en-US" altLang="en-US" sz="4000" b="1" i="1" dirty="0" err="1">
                <a:solidFill>
                  <a:srgbClr val="00B050"/>
                </a:solidFill>
                <a:cs typeface="Arial" panose="020B0604020202020204" pitchFamily="34" charset="0"/>
              </a:rPr>
              <a:t>gì</a:t>
            </a:r>
            <a:r>
              <a:rPr lang="en-US" altLang="en-US" sz="4000" b="1" i="1" dirty="0">
                <a:solidFill>
                  <a:srgbClr val="00B050"/>
                </a:solidFill>
                <a:cs typeface="Arial" panose="020B0604020202020204" pitchFamily="34" charset="0"/>
              </a:rPr>
              <a:t>?</a:t>
            </a:r>
            <a:endParaRPr lang="vi-VN" altLang="en-US" sz="4000" b="1" i="1" dirty="0">
              <a:solidFill>
                <a:srgbClr val="00B050"/>
              </a:solidFill>
              <a:cs typeface="Arial" panose="020B0604020202020204" pitchFamily="34" charset="0"/>
            </a:endParaRPr>
          </a:p>
        </p:txBody>
      </p:sp>
      <p:sp>
        <p:nvSpPr>
          <p:cNvPr id="13" name="TextBox 12"/>
          <p:cNvSpPr txBox="1">
            <a:spLocks noChangeArrowheads="1"/>
          </p:cNvSpPr>
          <p:nvPr/>
        </p:nvSpPr>
        <p:spPr bwMode="auto">
          <a:xfrm>
            <a:off x="1259407" y="1748318"/>
            <a:ext cx="101141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          Qua </a:t>
            </a:r>
            <a:r>
              <a:rPr lang="en-US" altLang="en-US" sz="4000" b="1" dirty="0" err="1">
                <a:cs typeface="Arial" panose="020B0604020202020204" pitchFamily="34" charset="0"/>
              </a:rPr>
              <a:t>câu</a:t>
            </a:r>
            <a:r>
              <a:rPr lang="en-US" altLang="en-US" sz="4000" b="1" dirty="0">
                <a:cs typeface="Arial" panose="020B0604020202020204" pitchFamily="34" charset="0"/>
              </a:rPr>
              <a:t> </a:t>
            </a:r>
            <a:r>
              <a:rPr lang="en-US" altLang="en-US" sz="4000" b="1" dirty="0" err="1">
                <a:cs typeface="Arial" panose="020B0604020202020204" pitchFamily="34" charset="0"/>
              </a:rPr>
              <a:t>chuyện</a:t>
            </a:r>
            <a:r>
              <a:rPr lang="en-US" altLang="en-US" sz="4000" b="1" dirty="0">
                <a:cs typeface="Arial" panose="020B0604020202020204" pitchFamily="34" charset="0"/>
              </a:rPr>
              <a:t>, </a:t>
            </a:r>
            <a:r>
              <a:rPr lang="en-US" altLang="en-US" sz="4000" b="1" dirty="0" err="1">
                <a:cs typeface="Arial" panose="020B0604020202020204" pitchFamily="34" charset="0"/>
              </a:rPr>
              <a:t>Bác</a:t>
            </a:r>
            <a:r>
              <a:rPr lang="en-US" altLang="en-US" sz="4000" b="1" dirty="0">
                <a:cs typeface="Arial" panose="020B0604020202020204" pitchFamily="34" charset="0"/>
              </a:rPr>
              <a:t> </a:t>
            </a:r>
            <a:r>
              <a:rPr lang="en-US" altLang="en-US" sz="4000" b="1" dirty="0" err="1">
                <a:cs typeface="Arial" panose="020B0604020202020204" pitchFamily="34" charset="0"/>
              </a:rPr>
              <a:t>Hồ</a:t>
            </a:r>
            <a:r>
              <a:rPr lang="en-US" altLang="en-US" sz="4000" b="1" dirty="0">
                <a:cs typeface="Arial" panose="020B0604020202020204" pitchFamily="34" charset="0"/>
              </a:rPr>
              <a:t> </a:t>
            </a:r>
            <a:r>
              <a:rPr lang="en-US" altLang="en-US" sz="4000" b="1" dirty="0" err="1">
                <a:cs typeface="Arial" panose="020B0604020202020204" pitchFamily="34" charset="0"/>
              </a:rPr>
              <a:t>muốn</a:t>
            </a:r>
            <a:r>
              <a:rPr lang="en-US" altLang="en-US" sz="4000" b="1" dirty="0">
                <a:cs typeface="Arial" panose="020B0604020202020204" pitchFamily="34" charset="0"/>
              </a:rPr>
              <a:t> </a:t>
            </a:r>
            <a:r>
              <a:rPr lang="en-US" altLang="en-US" sz="4000" b="1" dirty="0" err="1">
                <a:cs typeface="Arial" panose="020B0604020202020204" pitchFamily="34" charset="0"/>
              </a:rPr>
              <a:t>khuyên</a:t>
            </a:r>
            <a:r>
              <a:rPr lang="en-US" altLang="en-US" sz="4000" b="1" dirty="0">
                <a:cs typeface="Arial" panose="020B0604020202020204" pitchFamily="34" charset="0"/>
              </a:rPr>
              <a:t> </a:t>
            </a:r>
            <a:r>
              <a:rPr lang="en-US" altLang="en-US" sz="4000" b="1" dirty="0" err="1">
                <a:cs typeface="Arial" panose="020B0604020202020204" pitchFamily="34" charset="0"/>
              </a:rPr>
              <a:t>cán</a:t>
            </a:r>
            <a:r>
              <a:rPr lang="en-US" altLang="en-US" sz="4000" b="1" dirty="0">
                <a:cs typeface="Arial" panose="020B0604020202020204" pitchFamily="34" charset="0"/>
              </a:rPr>
              <a:t> </a:t>
            </a:r>
            <a:r>
              <a:rPr lang="en-US" altLang="en-US" sz="4000" b="1" dirty="0" err="1">
                <a:cs typeface="Arial" panose="020B0604020202020204" pitchFamily="34" charset="0"/>
              </a:rPr>
              <a:t>bộ</a:t>
            </a:r>
            <a:r>
              <a:rPr lang="en-US" altLang="en-US" sz="4000" b="1" dirty="0">
                <a:cs typeface="Arial" panose="020B0604020202020204" pitchFamily="34" charset="0"/>
              </a:rPr>
              <a:t>: </a:t>
            </a:r>
            <a:r>
              <a:rPr lang="en-US" altLang="en-US" sz="4000" b="1" dirty="0" err="1">
                <a:cs typeface="Arial" panose="020B0604020202020204" pitchFamily="34" charset="0"/>
              </a:rPr>
              <a:t>nhiệm</a:t>
            </a:r>
            <a:r>
              <a:rPr lang="en-US" altLang="en-US" sz="4000" b="1" dirty="0">
                <a:cs typeface="Arial" panose="020B0604020202020204" pitchFamily="34" charset="0"/>
              </a:rPr>
              <a:t> </a:t>
            </a:r>
            <a:r>
              <a:rPr lang="en-US" altLang="en-US" sz="4000" b="1" dirty="0" err="1">
                <a:cs typeface="Arial" panose="020B0604020202020204" pitchFamily="34" charset="0"/>
              </a:rPr>
              <a:t>vụ</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cách</a:t>
            </a:r>
            <a:r>
              <a:rPr lang="en-US" altLang="en-US" sz="4000" b="1" dirty="0">
                <a:cs typeface="Arial" panose="020B0604020202020204" pitchFamily="34" charset="0"/>
              </a:rPr>
              <a:t> </a:t>
            </a:r>
            <a:r>
              <a:rPr lang="en-US" altLang="en-US" sz="4000" b="1" dirty="0" err="1">
                <a:cs typeface="Arial" panose="020B0604020202020204" pitchFamily="34" charset="0"/>
              </a:rPr>
              <a:t>mạng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thiết</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Do </a:t>
            </a:r>
            <a:r>
              <a:rPr lang="en-US" altLang="en-US" sz="4000" b="1" dirty="0" err="1">
                <a:cs typeface="Arial" panose="020B0604020202020204" pitchFamily="34" charset="0"/>
              </a:rPr>
              <a:t>đó</a:t>
            </a:r>
            <a:r>
              <a:rPr lang="en-US" altLang="en-US" sz="4000" b="1" dirty="0">
                <a:cs typeface="Arial" panose="020B0604020202020204" pitchFamily="34" charset="0"/>
              </a:rPr>
              <a:t>, </a:t>
            </a:r>
            <a:r>
              <a:rPr lang="en-US" altLang="en-US" sz="4000" b="1" dirty="0" err="1">
                <a:cs typeface="Arial" panose="020B0604020202020204" pitchFamily="34" charset="0"/>
              </a:rPr>
              <a:t>cần</a:t>
            </a:r>
            <a:r>
              <a:rPr lang="en-US" altLang="en-US" sz="4000" b="1" dirty="0">
                <a:cs typeface="Arial" panose="020B0604020202020204" pitchFamily="34" charset="0"/>
              </a:rPr>
              <a:t> </a:t>
            </a:r>
            <a:r>
              <a:rPr lang="en-US" altLang="en-US" sz="4000" b="1" dirty="0" err="1">
                <a:cs typeface="Arial" panose="020B0604020202020204" pitchFamily="34" charset="0"/>
              </a:rPr>
              <a:t>làm</a:t>
            </a:r>
            <a:r>
              <a:rPr lang="en-US" altLang="en-US" sz="4000" b="1" dirty="0">
                <a:cs typeface="Arial" panose="020B0604020202020204" pitchFamily="34" charset="0"/>
              </a:rPr>
              <a:t> </a:t>
            </a:r>
            <a:r>
              <a:rPr lang="en-US" altLang="en-US" sz="4000" b="1" dirty="0" err="1">
                <a:cs typeface="Arial" panose="020B0604020202020204" pitchFamily="34" charset="0"/>
              </a:rPr>
              <a:t>tốt</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được</a:t>
            </a:r>
            <a:r>
              <a:rPr lang="en-US" altLang="en-US" sz="4000" b="1" dirty="0">
                <a:cs typeface="Arial" panose="020B0604020202020204" pitchFamily="34" charset="0"/>
              </a:rPr>
              <a:t> </a:t>
            </a:r>
            <a:r>
              <a:rPr lang="en-US" altLang="en-US" sz="4000" b="1" dirty="0" err="1">
                <a:cs typeface="Arial" panose="020B0604020202020204" pitchFamily="34" charset="0"/>
              </a:rPr>
              <a:t>phân</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không</a:t>
            </a:r>
            <a:r>
              <a:rPr lang="en-US" altLang="en-US" sz="4000" b="1" dirty="0">
                <a:cs typeface="Arial" panose="020B0604020202020204" pitchFamily="34" charset="0"/>
              </a:rPr>
              <a:t> </a:t>
            </a:r>
            <a:r>
              <a:rPr lang="en-US" altLang="en-US" sz="4000" b="1" dirty="0" err="1">
                <a:cs typeface="Arial" panose="020B0604020202020204" pitchFamily="34" charset="0"/>
              </a:rPr>
              <a:t>nên</a:t>
            </a:r>
            <a:r>
              <a:rPr lang="en-US" altLang="en-US" sz="4000" b="1" dirty="0">
                <a:cs typeface="Arial" panose="020B0604020202020204" pitchFamily="34" charset="0"/>
              </a:rPr>
              <a:t> </a:t>
            </a:r>
            <a:r>
              <a:rPr lang="en-US" altLang="en-US" sz="4000" b="1" dirty="0" err="1">
                <a:cs typeface="Arial" panose="020B0604020202020204" pitchFamily="34" charset="0"/>
              </a:rPr>
              <a:t>suy</a:t>
            </a:r>
            <a:r>
              <a:rPr lang="en-US" altLang="en-US" sz="4000" b="1" dirty="0">
                <a:cs typeface="Arial" panose="020B0604020202020204" pitchFamily="34" charset="0"/>
              </a:rPr>
              <a:t> </a:t>
            </a:r>
            <a:r>
              <a:rPr lang="en-US" altLang="en-US" sz="4000" b="1" dirty="0" err="1">
                <a:cs typeface="Arial" panose="020B0604020202020204" pitchFamily="34" charset="0"/>
              </a:rPr>
              <a:t>bì</a:t>
            </a:r>
            <a:r>
              <a:rPr lang="en-US" altLang="en-US" sz="4000" b="1" dirty="0">
                <a:cs typeface="Arial" panose="020B0604020202020204" pitchFamily="34" charset="0"/>
              </a:rPr>
              <a:t>, </a:t>
            </a:r>
            <a:r>
              <a:rPr lang="en-US" altLang="en-US" sz="4000" b="1" dirty="0" err="1">
                <a:cs typeface="Arial" panose="020B0604020202020204" pitchFamily="34" charset="0"/>
              </a:rPr>
              <a:t>chỉ</a:t>
            </a:r>
            <a:r>
              <a:rPr lang="en-US" altLang="en-US" sz="4000" b="1" dirty="0">
                <a:cs typeface="Arial" panose="020B0604020202020204" pitchFamily="34" charset="0"/>
              </a:rPr>
              <a:t> </a:t>
            </a:r>
            <a:r>
              <a:rPr lang="en-US" altLang="en-US" sz="4000" b="1" dirty="0" err="1">
                <a:cs typeface="Arial" panose="020B0604020202020204" pitchFamily="34" charset="0"/>
              </a:rPr>
              <a:t>nghĩ</a:t>
            </a:r>
            <a:r>
              <a:rPr lang="en-US" altLang="en-US" sz="4000" b="1" dirty="0">
                <a:cs typeface="Arial" panose="020B0604020202020204" pitchFamily="34" charset="0"/>
              </a:rPr>
              <a:t> </a:t>
            </a:r>
            <a:r>
              <a:rPr lang="en-US" altLang="en-US" sz="4000" b="1" dirty="0" err="1">
                <a:cs typeface="Arial" panose="020B0604020202020204" pitchFamily="34" charset="0"/>
              </a:rPr>
              <a:t>đến</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riêng</a:t>
            </a:r>
            <a:r>
              <a:rPr lang="en-US" altLang="en-US" sz="4000" b="1" dirty="0">
                <a:cs typeface="Arial" panose="020B0604020202020204" pitchFamily="34" charset="0"/>
              </a:rPr>
              <a:t> </a:t>
            </a:r>
            <a:r>
              <a:rPr lang="en-US" altLang="en-US" sz="4000" b="1" dirty="0" err="1">
                <a:cs typeface="Arial" panose="020B0604020202020204" pitchFamily="34" charset="0"/>
              </a:rPr>
              <a:t>của</a:t>
            </a:r>
            <a:r>
              <a:rPr lang="en-US" altLang="en-US" sz="4000" b="1" dirty="0">
                <a:cs typeface="Arial" panose="020B0604020202020204" pitchFamily="34" charset="0"/>
              </a:rPr>
              <a:t> </a:t>
            </a:r>
            <a:r>
              <a:rPr lang="en-US" altLang="en-US" sz="4000" b="1" dirty="0" err="1">
                <a:cs typeface="Arial" panose="020B0604020202020204" pitchFamily="34" charset="0"/>
              </a:rPr>
              <a:t>mình</a:t>
            </a:r>
            <a:r>
              <a:rPr lang="en-US" altLang="en-US" sz="4000" b="1" dirty="0">
                <a:cs typeface="Arial" panose="020B0604020202020204" pitchFamily="34" charset="0"/>
              </a:rPr>
              <a:t>.</a:t>
            </a:r>
            <a:endParaRPr lang="en-US" altLang="en-US" sz="4000" b="1" dirty="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build="allAtOnce"/>
      <p:bldP spid="13"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3" name="TextBox 12"/>
          <p:cNvSpPr txBox="1">
            <a:spLocks noChangeArrowheads="1"/>
          </p:cNvSpPr>
          <p:nvPr/>
        </p:nvSpPr>
        <p:spPr bwMode="auto">
          <a:xfrm>
            <a:off x="1249017" y="2174445"/>
            <a:ext cx="101141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	</a:t>
            </a:r>
            <a:r>
              <a:rPr lang="en-US" altLang="en-US" sz="4000" b="1" dirty="0" err="1">
                <a:cs typeface="Arial" panose="020B0604020202020204" pitchFamily="34" charset="0"/>
              </a:rPr>
              <a:t>Mỗi</a:t>
            </a:r>
            <a:r>
              <a:rPr lang="en-US" altLang="en-US" sz="4000" b="1" dirty="0">
                <a:cs typeface="Arial" panose="020B0604020202020204" pitchFamily="34" charset="0"/>
              </a:rPr>
              <a:t> </a:t>
            </a:r>
            <a:r>
              <a:rPr lang="en-US" altLang="en-US" sz="4000" b="1" dirty="0" err="1">
                <a:cs typeface="Arial" panose="020B0604020202020204" pitchFamily="34" charset="0"/>
              </a:rPr>
              <a:t>người</a:t>
            </a:r>
            <a:r>
              <a:rPr lang="en-US" altLang="en-US" sz="4000" b="1" dirty="0">
                <a:cs typeface="Arial" panose="020B0604020202020204" pitchFamily="34" charset="0"/>
              </a:rPr>
              <a:t> </a:t>
            </a:r>
            <a:r>
              <a:rPr lang="en-US" altLang="en-US" sz="4000" b="1" dirty="0" err="1">
                <a:cs typeface="Arial" panose="020B0604020202020204" pitchFamily="34" charset="0"/>
              </a:rPr>
              <a:t>lao</a:t>
            </a:r>
            <a:r>
              <a:rPr lang="en-US" altLang="en-US" sz="4000" b="1" dirty="0">
                <a:cs typeface="Arial" panose="020B0604020202020204" pitchFamily="34" charset="0"/>
              </a:rPr>
              <a:t> </a:t>
            </a:r>
            <a:r>
              <a:rPr lang="en-US" altLang="en-US" sz="4000" b="1" dirty="0" err="1">
                <a:cs typeface="Arial" panose="020B0604020202020204" pitchFamily="34" charset="0"/>
              </a:rPr>
              <a:t>động</a:t>
            </a:r>
            <a:r>
              <a:rPr lang="en-US" altLang="en-US" sz="4000" b="1" dirty="0">
                <a:cs typeface="Arial" panose="020B0604020202020204" pitchFamily="34" charset="0"/>
              </a:rPr>
              <a:t> </a:t>
            </a:r>
            <a:r>
              <a:rPr lang="en-US" altLang="en-US" sz="4000" b="1" dirty="0" err="1">
                <a:cs typeface="Arial" panose="020B0604020202020204" pitchFamily="34" charset="0"/>
              </a:rPr>
              <a:t>trong</a:t>
            </a:r>
            <a:r>
              <a:rPr lang="en-US" altLang="en-US" sz="4000" b="1" dirty="0">
                <a:cs typeface="Arial" panose="020B0604020202020204" pitchFamily="34" charset="0"/>
              </a:rPr>
              <a:t> </a:t>
            </a:r>
            <a:r>
              <a:rPr lang="en-US" altLang="en-US" sz="4000" b="1" dirty="0" err="1">
                <a:cs typeface="Arial" panose="020B0604020202020204" pitchFamily="34" charset="0"/>
              </a:rPr>
              <a:t>xã</a:t>
            </a:r>
            <a:r>
              <a:rPr lang="en-US" altLang="en-US" sz="4000" b="1" dirty="0">
                <a:cs typeface="Arial" panose="020B0604020202020204" pitchFamily="34" charset="0"/>
              </a:rPr>
              <a:t> </a:t>
            </a:r>
            <a:r>
              <a:rPr lang="en-US" altLang="en-US" sz="4000" b="1" dirty="0" err="1">
                <a:cs typeface="Arial" panose="020B0604020202020204" pitchFamily="34" charset="0"/>
              </a:rPr>
              <a:t>hội</a:t>
            </a:r>
            <a:r>
              <a:rPr lang="en-US" altLang="en-US" sz="4000" b="1" dirty="0">
                <a:cs typeface="Arial" panose="020B0604020202020204" pitchFamily="34" charset="0"/>
              </a:rPr>
              <a:t> </a:t>
            </a:r>
            <a:r>
              <a:rPr lang="en-US" altLang="en-US" sz="4000" b="1" dirty="0" err="1">
                <a:cs typeface="Arial" panose="020B0604020202020204" pitchFamily="34" charset="0"/>
              </a:rPr>
              <a:t>đều</a:t>
            </a:r>
            <a:endParaRPr lang="en-US" altLang="en-US" sz="4000" b="1" dirty="0">
              <a:cs typeface="Arial" panose="020B0604020202020204" pitchFamily="34" charset="0"/>
            </a:endParaRPr>
          </a:p>
          <a:p>
            <a:r>
              <a:rPr lang="en-US" altLang="en-US" sz="4000" b="1" dirty="0" err="1">
                <a:cs typeface="Arial" panose="020B0604020202020204" pitchFamily="34" charset="0"/>
              </a:rPr>
              <a:t>gắn</a:t>
            </a:r>
            <a:r>
              <a:rPr lang="en-US" altLang="en-US" sz="4000" b="1" dirty="0">
                <a:cs typeface="Arial" panose="020B0604020202020204" pitchFamily="34" charset="0"/>
              </a:rPr>
              <a:t> </a:t>
            </a:r>
            <a:r>
              <a:rPr lang="en-US" altLang="en-US" sz="4000" b="1" dirty="0" err="1">
                <a:cs typeface="Arial" panose="020B0604020202020204" pitchFamily="34" charset="0"/>
              </a:rPr>
              <a:t>bó</a:t>
            </a:r>
            <a:r>
              <a:rPr lang="en-US" altLang="en-US" sz="4000" b="1" dirty="0">
                <a:cs typeface="Arial" panose="020B0604020202020204" pitchFamily="34" charset="0"/>
              </a:rPr>
              <a:t> </a:t>
            </a:r>
            <a:r>
              <a:rPr lang="en-US" altLang="en-US" sz="4000" b="1" dirty="0" err="1">
                <a:cs typeface="Arial" panose="020B0604020202020204" pitchFamily="34" charset="0"/>
              </a:rPr>
              <a:t>với</a:t>
            </a:r>
            <a:r>
              <a:rPr lang="en-US" altLang="en-US" sz="4000" b="1" dirty="0">
                <a:cs typeface="Arial" panose="020B0604020202020204" pitchFamily="34" charset="0"/>
              </a:rPr>
              <a:t> </a:t>
            </a:r>
            <a:r>
              <a:rPr lang="en-US" altLang="en-US" sz="4000" b="1" dirty="0" err="1">
                <a:cs typeface="Arial" panose="020B0604020202020204" pitchFamily="34" charset="0"/>
              </a:rPr>
              <a:t>một</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công</a:t>
            </a:r>
            <a:r>
              <a:rPr lang="en-US" altLang="en-US" sz="4000" b="1" dirty="0">
                <a:cs typeface="Arial" panose="020B0604020202020204" pitchFamily="34" charset="0"/>
              </a:rPr>
              <a:t> </a:t>
            </a:r>
            <a:r>
              <a:rPr lang="en-US" altLang="en-US" sz="4000" b="1" dirty="0" err="1">
                <a:cs typeface="Arial" panose="020B0604020202020204" pitchFamily="34" charset="0"/>
              </a:rPr>
              <a:t>việc</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quan</a:t>
            </a:r>
            <a:r>
              <a:rPr lang="en-US" altLang="en-US" sz="4000" b="1" dirty="0">
                <a:cs typeface="Arial" panose="020B0604020202020204" pitchFamily="34" charset="0"/>
              </a:rPr>
              <a:t> </a:t>
            </a:r>
            <a:r>
              <a:rPr lang="en-US" altLang="en-US" sz="4000" b="1" dirty="0" err="1">
                <a:cs typeface="Arial" panose="020B0604020202020204" pitchFamily="34" charset="0"/>
              </a:rPr>
              <a:t>trọng</a:t>
            </a:r>
            <a:r>
              <a:rPr lang="en-US" altLang="en-US" sz="4000" b="1" dirty="0">
                <a:cs typeface="Arial" panose="020B0604020202020204" pitchFamily="34" charset="0"/>
              </a:rPr>
              <a:t>, </a:t>
            </a:r>
            <a:r>
              <a:rPr lang="en-US" altLang="en-US" sz="4000" b="1" dirty="0" err="1">
                <a:cs typeface="Arial" panose="020B0604020202020204" pitchFamily="34" charset="0"/>
              </a:rPr>
              <a:t>cũng</a:t>
            </a:r>
            <a:r>
              <a:rPr lang="en-US" altLang="en-US" sz="4000" b="1" dirty="0">
                <a:cs typeface="Arial" panose="020B0604020202020204" pitchFamily="34" charset="0"/>
              </a:rPr>
              <a:t> </a:t>
            </a:r>
            <a:r>
              <a:rPr lang="en-US" altLang="en-US" sz="4000" b="1" dirty="0" err="1">
                <a:cs typeface="Arial" panose="020B0604020202020204" pitchFamily="34" charset="0"/>
              </a:rPr>
              <a:t>đáng</a:t>
            </a:r>
            <a:r>
              <a:rPr lang="en-US" altLang="en-US" sz="4000" b="1" dirty="0">
                <a:cs typeface="Arial" panose="020B0604020202020204" pitchFamily="34" charset="0"/>
              </a:rPr>
              <a:t> </a:t>
            </a:r>
            <a:r>
              <a:rPr lang="en-US" altLang="en-US" sz="4000" b="1" dirty="0" err="1">
                <a:cs typeface="Arial" panose="020B0604020202020204" pitchFamily="34" charset="0"/>
              </a:rPr>
              <a:t>quý</a:t>
            </a:r>
            <a:r>
              <a:rPr lang="en-US" altLang="en-US" sz="4000" b="1" dirty="0">
                <a:cs typeface="Arial" panose="020B0604020202020204" pitchFamily="34" charset="0"/>
              </a:rPr>
              <a:t>.</a:t>
            </a:r>
            <a:endParaRPr lang="en-US" altLang="en-US" sz="4000" b="1" dirty="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圆角矩形 10"/>
          <p:cNvSpPr/>
          <p:nvPr/>
        </p:nvSpPr>
        <p:spPr>
          <a:xfrm>
            <a:off x="391491" y="990083"/>
            <a:ext cx="11607800" cy="5029199"/>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9223" name="Text Box 71"/>
          <p:cNvSpPr txBox="1">
            <a:spLocks noChangeArrowheads="1"/>
          </p:cNvSpPr>
          <p:nvPr/>
        </p:nvSpPr>
        <p:spPr bwMode="auto">
          <a:xfrm>
            <a:off x="226032" y="157181"/>
            <a:ext cx="10911154" cy="646331"/>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Câu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chuyện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muốn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khuyên</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chúng</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ta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điều</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gì</a:t>
            </a:r>
            <a:r>
              <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endParaRPr lang="en-US"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9224" name="Text Box 72"/>
          <p:cNvSpPr txBox="1">
            <a:spLocks noChangeArrowheads="1"/>
          </p:cNvSpPr>
          <p:nvPr/>
        </p:nvSpPr>
        <p:spPr bwMode="auto">
          <a:xfrm>
            <a:off x="1463032" y="1532467"/>
            <a:ext cx="753635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A.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làm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mà</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cần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đến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khác</a:t>
            </a:r>
            <a:r>
              <a:rPr lang="en-US" sz="2800" b="1" dirty="0">
                <a:solidFill>
                  <a:srgbClr val="006600"/>
                </a:solidFill>
                <a:latin typeface="Arial" panose="020B0604020202020204" pitchFamily="34" charset="0"/>
                <a:cs typeface="Arial" panose="020B0604020202020204" pitchFamily="34" charset="0"/>
              </a:rPr>
              <a:t>.</a:t>
            </a:r>
            <a:endParaRPr lang="en-US" sz="2800" b="1" dirty="0">
              <a:solidFill>
                <a:srgbClr val="006600"/>
              </a:solidFill>
              <a:latin typeface="Arial" panose="020B0604020202020204" pitchFamily="34" charset="0"/>
              <a:cs typeface="Arial" panose="020B0604020202020204" pitchFamily="34" charset="0"/>
            </a:endParaRPr>
          </a:p>
        </p:txBody>
      </p:sp>
      <p:sp>
        <p:nvSpPr>
          <p:cNvPr id="49229" name="Text Box 77"/>
          <p:cNvSpPr txBox="1">
            <a:spLocks noChangeArrowheads="1"/>
          </p:cNvSpPr>
          <p:nvPr/>
        </p:nvSpPr>
        <p:spPr bwMode="auto">
          <a:xfrm>
            <a:off x="1463032" y="2791112"/>
            <a:ext cx="730978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B.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bận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tâm</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chẳng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có</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việc</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gì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quan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trọng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cả</a:t>
            </a:r>
            <a:r>
              <a:rPr lang="en-US" sz="2800" b="1" dirty="0">
                <a:solidFill>
                  <a:srgbClr val="006600"/>
                </a:solidFill>
                <a:latin typeface="Arial" panose="020B0604020202020204" pitchFamily="34" charset="0"/>
                <a:cs typeface="Arial" panose="020B0604020202020204" pitchFamily="34" charset="0"/>
              </a:rPr>
              <a:t>.</a:t>
            </a:r>
            <a:endParaRPr lang="en-US" sz="2800" b="1" dirty="0">
              <a:solidFill>
                <a:srgbClr val="0066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9232" name="Text Box 80"/>
          <p:cNvSpPr txBox="1">
            <a:spLocks noChangeArrowheads="1"/>
          </p:cNvSpPr>
          <p:nvPr/>
        </p:nvSpPr>
        <p:spPr bwMode="auto">
          <a:xfrm>
            <a:off x="1443565" y="4049757"/>
            <a:ext cx="7042889" cy="1384995"/>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Arial" panose="020B0604020202020204" pitchFamily="34" charset="0"/>
                <a:cs typeface="Arial" panose="020B0604020202020204" pitchFamily="34" charset="0"/>
              </a:rPr>
              <a:t>C. </a:t>
            </a:r>
            <a:r>
              <a:rPr lang="en-US" sz="2800" b="1" dirty="0" err="1">
                <a:solidFill>
                  <a:srgbClr val="006600"/>
                </a:solidFill>
                <a:latin typeface="Arial" panose="020B0604020202020204" pitchFamily="34" charset="0"/>
                <a:cs typeface="Arial" panose="020B0604020202020204" pitchFamily="34" charset="0"/>
              </a:rPr>
              <a:t>Khuyên</a:t>
            </a:r>
            <a:r>
              <a:rPr lang="en-US" sz="2800" b="1" dirty="0">
                <a:solidFill>
                  <a:srgbClr val="006600"/>
                </a:solidFill>
                <a:latin typeface="Arial" panose="020B0604020202020204" pitchFamily="34" charset="0"/>
                <a:cs typeface="Arial" panose="020B0604020202020204" pitchFamily="34" charset="0"/>
              </a:rPr>
              <a:t> ta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suy</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vì</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mọi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người</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không</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nên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ích</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kỉ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chỉ</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nghĩ</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cho</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bản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thân</a:t>
            </a:r>
            <a:r>
              <a:rPr lang="en-US" sz="2800" b="1" dirty="0">
                <a:solidFill>
                  <a:srgbClr val="006600"/>
                </a:solidFill>
                <a:latin typeface="Arial" panose="020B0604020202020204" pitchFamily="34" charset="0"/>
                <a:cs typeface="Arial" panose="020B0604020202020204" pitchFamily="34" charset="0"/>
              </a:rPr>
              <a:t> </a:t>
            </a:r>
            <a:r>
              <a:rPr lang="en-US" sz="2800" b="1" dirty="0" err="1">
                <a:solidFill>
                  <a:srgbClr val="006600"/>
                </a:solidFill>
                <a:latin typeface="Arial" panose="020B0604020202020204" pitchFamily="34" charset="0"/>
                <a:cs typeface="Arial" panose="020B0604020202020204" pitchFamily="34" charset="0"/>
              </a:rPr>
              <a:t>mình</a:t>
            </a:r>
            <a:r>
              <a:rPr lang="en-US" sz="2800" b="1" dirty="0">
                <a:solidFill>
                  <a:srgbClr val="006600"/>
                </a:solidFill>
                <a:latin typeface="Arial" panose="020B0604020202020204" pitchFamily="34" charset="0"/>
                <a:cs typeface="Arial" panose="020B0604020202020204" pitchFamily="34" charset="0"/>
              </a:rPr>
              <a:t>.</a:t>
            </a:r>
            <a:endParaRPr lang="en-US" sz="2800" b="1" dirty="0">
              <a:solidFill>
                <a:srgbClr val="0066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
          <a:stretch>
            <a:fillRect/>
          </a:stretch>
        </p:blipFill>
        <p:spPr>
          <a:xfrm>
            <a:off x="9224267" y="3954732"/>
            <a:ext cx="1201246" cy="1120232"/>
          </a:xfrm>
          <a:prstGeom prst="rect">
            <a:avLst/>
          </a:prstGeom>
        </p:spPr>
      </p:pic>
      <p:pic>
        <p:nvPicPr>
          <p:cNvPr id="11"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a:fillRect/>
          </a:stretch>
        </p:blipFill>
        <p:spPr>
          <a:xfrm>
            <a:off x="99392" y="5410615"/>
            <a:ext cx="12191999" cy="16681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4024">
            <a:off x="10439594" y="-492600"/>
            <a:ext cx="2096685" cy="2096685"/>
          </a:xfrm>
          <a:prstGeom prst="rect">
            <a:avLst/>
          </a:prstGeom>
          <a:effectLst>
            <a:outerShdw blurRad="50800" dist="50800" dir="5400000" algn="ctr" rotWithShape="0">
              <a:srgbClr val="000000">
                <a:alpha val="97000"/>
              </a:srgbClr>
            </a:outerShdw>
          </a:effectLst>
        </p:spPr>
      </p:pic>
      <p:pic>
        <p:nvPicPr>
          <p:cNvPr id="13"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169" y="121401"/>
            <a:ext cx="2943461" cy="4423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223"/>
                                        </p:tgtEl>
                                        <p:attrNameLst>
                                          <p:attrName>style.visibility</p:attrName>
                                        </p:attrNameLst>
                                      </p:cBhvr>
                                      <p:to>
                                        <p:strVal val="visible"/>
                                      </p:to>
                                    </p:set>
                                    <p:animEffect transition="in" filter="fade">
                                      <p:cBhvr>
                                        <p:cTn id="7" dur="500"/>
                                        <p:tgtEl>
                                          <p:spTgt spid="492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224"/>
                                        </p:tgtEl>
                                        <p:attrNameLst>
                                          <p:attrName>style.visibility</p:attrName>
                                        </p:attrNameLst>
                                      </p:cBhvr>
                                      <p:to>
                                        <p:strVal val="visible"/>
                                      </p:to>
                                    </p:set>
                                    <p:animEffect transition="in" filter="barn(inVertical)">
                                      <p:cBhvr>
                                        <p:cTn id="12" dur="500"/>
                                        <p:tgtEl>
                                          <p:spTgt spid="492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229"/>
                                        </p:tgtEl>
                                        <p:attrNameLst>
                                          <p:attrName>style.visibility</p:attrName>
                                        </p:attrNameLst>
                                      </p:cBhvr>
                                      <p:to>
                                        <p:strVal val="visible"/>
                                      </p:to>
                                    </p:set>
                                    <p:animEffect transition="in" filter="barn(inVertical)">
                                      <p:cBhvr>
                                        <p:cTn id="15" dur="500"/>
                                        <p:tgtEl>
                                          <p:spTgt spid="492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9232"/>
                                        </p:tgtEl>
                                        <p:attrNameLst>
                                          <p:attrName>style.visibility</p:attrName>
                                        </p:attrNameLst>
                                      </p:cBhvr>
                                      <p:to>
                                        <p:strVal val="visible"/>
                                      </p:to>
                                    </p:set>
                                    <p:animEffect transition="in" filter="barn(inVertical)">
                                      <p:cBhvr>
                                        <p:cTn id="18" dur="500"/>
                                        <p:tgtEl>
                                          <p:spTgt spid="492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23" grpId="0" animBg="1"/>
      <p:bldP spid="49224" grpId="0"/>
      <p:bldP spid="49229" grpId="0"/>
      <p:bldP spid="492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1133606" y="244499"/>
            <a:ext cx="10843045" cy="636885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2248535" y="389255"/>
            <a:ext cx="6061710" cy="1568450"/>
          </a:xfrm>
          <a:prstGeom prst="rect">
            <a:avLst/>
          </a:prstGeom>
          <a:noFill/>
        </p:spPr>
        <p:txBody>
          <a:bodyPr wrap="square" rtlCol="0">
            <a:spAutoFit/>
          </a:bodyPr>
          <a:lstStyle/>
          <a:p>
            <a:pPr algn="ct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Đánh</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giá</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mục</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tiêu</a:t>
            </a:r>
            <a:r>
              <a:rPr lang="en-US" altLang="zh-CN"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endParaRPr lang="zh-CN" altLang="en-US" sz="48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algn="ctr"/>
            <a:endParaRPr lang="en-US" sz="4800" b="1" u="sng" dirty="0">
              <a:latin typeface="Arial" panose="020B0604020202020204" pitchFamily="34" charset="0"/>
              <a:cs typeface="Arial" panose="020B0604020202020204" pitchFamily="34"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0" name="组合 25"/>
          <p:cNvGrpSpPr/>
          <p:nvPr/>
        </p:nvGrpSpPr>
        <p:grpSpPr>
          <a:xfrm>
            <a:off x="1962107" y="1458000"/>
            <a:ext cx="540000" cy="5400000"/>
            <a:chOff x="4302000" y="1733138"/>
            <a:chExt cx="540000" cy="5400000"/>
          </a:xfrm>
        </p:grpSpPr>
        <p:cxnSp>
          <p:nvCxnSpPr>
            <p:cNvPr id="51"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52" name="组合 1"/>
            <p:cNvGrpSpPr/>
            <p:nvPr/>
          </p:nvGrpSpPr>
          <p:grpSpPr>
            <a:xfrm>
              <a:off x="4302000" y="2305050"/>
              <a:ext cx="540000" cy="540000"/>
              <a:chOff x="4724400" y="2305050"/>
              <a:chExt cx="540000" cy="540000"/>
            </a:xfrm>
          </p:grpSpPr>
          <p:sp>
            <p:nvSpPr>
              <p:cNvPr id="59"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3" name="组合 17"/>
            <p:cNvGrpSpPr/>
            <p:nvPr/>
          </p:nvGrpSpPr>
          <p:grpSpPr>
            <a:xfrm>
              <a:off x="4302000" y="3895725"/>
              <a:ext cx="540000" cy="540000"/>
              <a:chOff x="4724400" y="2305050"/>
              <a:chExt cx="540000" cy="540000"/>
            </a:xfrm>
          </p:grpSpPr>
          <p:sp>
            <p:nvSpPr>
              <p:cNvPr id="57"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4" name="组合 20"/>
            <p:cNvGrpSpPr/>
            <p:nvPr/>
          </p:nvGrpSpPr>
          <p:grpSpPr>
            <a:xfrm>
              <a:off x="4302000" y="5486400"/>
              <a:ext cx="540000" cy="540000"/>
              <a:chOff x="4724400" y="2305050"/>
              <a:chExt cx="540000" cy="540000"/>
            </a:xfrm>
          </p:grpSpPr>
          <p:sp>
            <p:nvSpPr>
              <p:cNvPr id="55"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61" name="组合 13"/>
          <p:cNvGrpSpPr/>
          <p:nvPr/>
        </p:nvGrpSpPr>
        <p:grpSpPr>
          <a:xfrm>
            <a:off x="1723308" y="1458000"/>
            <a:ext cx="8220239" cy="1676497"/>
            <a:chOff x="5016000" y="1457302"/>
            <a:chExt cx="7688792" cy="1676497"/>
          </a:xfrm>
        </p:grpSpPr>
        <p:pic>
          <p:nvPicPr>
            <p:cNvPr id="6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3"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iCiel Cucho Bold" pitchFamily="50" charset="0"/>
                  <a:cs typeface="iCiel Cucho Bold" pitchFamily="50" charset="0"/>
                </a:rPr>
                <a:t> 1. Nắm được diễn biến và hiểu được ý nghĩa của câu chuyện.</a:t>
              </a:r>
              <a:endParaRPr lang="zh-CN" altLang="en-US" sz="2800" b="1"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66" name="组合 13"/>
          <p:cNvGrpSpPr/>
          <p:nvPr/>
        </p:nvGrpSpPr>
        <p:grpSpPr>
          <a:xfrm>
            <a:off x="1713950" y="3067124"/>
            <a:ext cx="8229596" cy="1676497"/>
            <a:chOff x="5016000" y="1457302"/>
            <a:chExt cx="8229596" cy="1676497"/>
          </a:xfrm>
        </p:grpSpPr>
        <p:pic>
          <p:nvPicPr>
            <p:cNvPr id="67"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8"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2. Kể lại được rõ ràng từng đoạn và toàn bộ câu chuyện. Lắng nghe và nhận xét đúng lời kể của bạn.</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grpSp>
        <p:nvGrpSpPr>
          <p:cNvPr id="71" name="组合 13"/>
          <p:cNvGrpSpPr/>
          <p:nvPr/>
        </p:nvGrpSpPr>
        <p:grpSpPr>
          <a:xfrm>
            <a:off x="1713950" y="4652826"/>
            <a:ext cx="8229596" cy="1676497"/>
            <a:chOff x="5016000" y="1457302"/>
            <a:chExt cx="8229596" cy="1676497"/>
          </a:xfrm>
        </p:grpSpPr>
        <p:pic>
          <p:nvPicPr>
            <p:cNvPr id="7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73"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rPr>
                <a:t>3. Có thái độ, lập trường vững vàng trong công việc, hoàn thành tốt các nhiệm vụ được giao.</a:t>
              </a:r>
              <a:endParaRPr lang="zh-CN" altLang="en-US" sz="2800" dirty="0">
                <a:solidFill>
                  <a:schemeClr val="tx1"/>
                </a:solidFill>
                <a:latin typeface="iCiel Cucho Bold" pitchFamily="50" charset="0"/>
                <a:ea typeface="字魂59号-创粗黑" panose="00000500000000000000" pitchFamily="2" charset="-122"/>
                <a:cs typeface="iCiel Cucho Bold" pitchFamily="50" charset="0"/>
                <a:sym typeface="字魂59号-创粗黑" panose="00000500000000000000" pitchFamily="2" charset="-122"/>
              </a:endParaRPr>
            </a:p>
          </p:txBody>
        </p:sp>
      </p:grpSp>
      <p:pic>
        <p:nvPicPr>
          <p:cNvPr id="76"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pic>
        <p:nvPicPr>
          <p:cNvPr id="77" name="Picture 7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869402" y="1657141"/>
            <a:ext cx="1074901" cy="1002407"/>
          </a:xfrm>
          <a:prstGeom prst="rect">
            <a:avLst/>
          </a:prstGeom>
        </p:spPr>
      </p:pic>
      <p:pic>
        <p:nvPicPr>
          <p:cNvPr id="78" name="Picture 7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838578" y="3221090"/>
            <a:ext cx="1074901" cy="1002407"/>
          </a:xfrm>
          <a:prstGeom prst="rect">
            <a:avLst/>
          </a:prstGeom>
        </p:spPr>
      </p:pic>
      <p:pic>
        <p:nvPicPr>
          <p:cNvPr id="79" name="Picture 7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811224" y="4780832"/>
            <a:ext cx="1074901" cy="10024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barn(inVertical)">
                                      <p:cBhvr>
                                        <p:cTn id="4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4486149" y="1310949"/>
            <a:ext cx="4229100" cy="830997"/>
          </a:xfrm>
          <a:prstGeom prst="rect">
            <a:avLst/>
          </a:prstGeom>
          <a:noFill/>
        </p:spPr>
        <p:txBody>
          <a:bodyPr wrap="square" rtlCol="0">
            <a:spAutoFit/>
          </a:bodyPr>
          <a:lstStyle/>
          <a:p>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Dặn</a:t>
            </a:r>
            <a:r>
              <a:rPr lang="en-US" altLang="zh-CN" sz="4800" b="1" dirty="0">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dò</a:t>
            </a:r>
            <a:endParaRPr lang="en-US" sz="4800" b="1" u="sng" dirty="0">
              <a:solidFill>
                <a:srgbClr val="C00000"/>
              </a:solidFill>
              <a:latin typeface="#9Slide07 SVNSunshine" panose="00000500000000000000" pitchFamily="2"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矩形 3"/>
          <p:cNvSpPr/>
          <p:nvPr/>
        </p:nvSpPr>
        <p:spPr>
          <a:xfrm>
            <a:off x="2357314" y="3557346"/>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6"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
        <p:nvSpPr>
          <p:cNvPr id="37" name="TextBox 36"/>
          <p:cNvSpPr txBox="1"/>
          <p:nvPr/>
        </p:nvSpPr>
        <p:spPr>
          <a:xfrm>
            <a:off x="1248201" y="2141946"/>
            <a:ext cx="9510664" cy="2894190"/>
          </a:xfrm>
          <a:prstGeom prst="rect">
            <a:avLst/>
          </a:prstGeom>
          <a:noFill/>
        </p:spPr>
        <p:txBody>
          <a:bodyPr wrap="square">
            <a:spAutoFit/>
          </a:bodyPr>
          <a:lstStyle/>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Tập kể cho bạn bè, người thân nghe</a:t>
            </a:r>
            <a:r>
              <a:rPr lang="en-US"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Chiếc</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đồng</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hồ</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marL="457200" indent="-457200">
              <a:lnSpc>
                <a:spcPct val="200000"/>
              </a:lnSpc>
              <a:buFontTx/>
              <a:buChar char="-"/>
            </a:pP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Chuẩn bị </a:t>
            </a:r>
            <a:r>
              <a:rPr lang="vi-VN" altLang="zh-CN" sz="3200" dirty="0" err="1">
                <a:solidFill>
                  <a:srgbClr val="000000"/>
                </a:solidFill>
                <a:ea typeface="字魂59号-创粗黑" panose="00000500000000000000" pitchFamily="2" charset="-122"/>
                <a:cs typeface="iCiel Cucho Bold" pitchFamily="50" charset="0"/>
                <a:sym typeface="字魂59号-创粗黑" panose="00000500000000000000" pitchFamily="2" charset="-122"/>
              </a:rPr>
              <a:t>bài</a:t>
            </a:r>
            <a:r>
              <a:rPr lang="vi-VN" altLang="zh-CN" sz="3200" dirty="0">
                <a:solidFill>
                  <a:srgbClr val="000000"/>
                </a:solidFill>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lang="en-US" altLang="zh-CN" sz="32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Kể</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nghe</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đọc</a:t>
            </a:r>
            <a:r>
              <a:rPr lang="en-US"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b="1" i="1"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12192000" cy="6858000"/>
            <a:chOff x="0" y="0"/>
            <a:chExt cx="12192000" cy="6858000"/>
          </a:xfrm>
        </p:grpSpPr>
        <p:pic>
          <p:nvPicPr>
            <p:cNvPr id="23" name="Picture 22"/>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24" name="Picture 23"/>
            <p:cNvPicPr>
              <a:picLocks noChangeAspect="1"/>
            </p:cNvPicPr>
            <p:nvPr/>
          </p:nvPicPr>
          <p:blipFill rotWithShape="1">
            <a:blip r:embed="rId1"/>
            <a:srcRect l="50000"/>
            <a:stretch>
              <a:fillRect/>
            </a:stretch>
          </p:blipFill>
          <p:spPr>
            <a:xfrm flipH="1">
              <a:off x="0" y="0"/>
              <a:ext cx="6096000" cy="6858000"/>
            </a:xfrm>
            <a:prstGeom prst="rect">
              <a:avLst/>
            </a:prstGeom>
          </p:spPr>
        </p:pic>
      </p:gr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757216" y="749670"/>
            <a:ext cx="8948456" cy="5133681"/>
          </a:xfrm>
          <a:prstGeom prst="rect">
            <a:avLst/>
          </a:prstGeom>
        </p:spPr>
      </p:pic>
      <p:grpSp>
        <p:nvGrpSpPr>
          <p:cNvPr id="12" name="组合 13"/>
          <p:cNvGrpSpPr/>
          <p:nvPr/>
        </p:nvGrpSpPr>
        <p:grpSpPr>
          <a:xfrm>
            <a:off x="2683722" y="5779381"/>
            <a:ext cx="7202723" cy="912524"/>
            <a:chOff x="5847293" y="1509302"/>
            <a:chExt cx="7202723" cy="1624497"/>
          </a:xfrm>
        </p:grpSpPr>
        <p:sp>
          <p:nvSpPr>
            <p:cNvPr id="18"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矩形 12"/>
            <p:cNvSpPr/>
            <p:nvPr/>
          </p:nvSpPr>
          <p:spPr>
            <a:xfrm>
              <a:off x="5847293" y="1509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Hình ảnh Bác Hồ đến thăm các cán bộ.</a:t>
              </a:r>
              <a:endParaRPr lang="vi-VN" altLang="zh-CN" sz="2800" dirty="0">
                <a:solidFill>
                  <a:srgbClr val="0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1196340" y="2313305"/>
            <a:ext cx="9472295" cy="2306955"/>
          </a:xfrm>
          <a:prstGeom prst="rect">
            <a:avLst/>
          </a:prstGeom>
          <a:noFill/>
        </p:spPr>
        <p:txBody>
          <a:bodyPr wrap="square" rtlCol="0">
            <a:spAutoFit/>
          </a:bodyPr>
          <a:lstStyle/>
          <a:p>
            <a:pPr algn="ct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Chúc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endPar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algn="ct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tốt</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7200" b="1" dirty="0">
              <a:latin typeface="Arial" panose="020B0604020202020204" pitchFamily="34" charset="0"/>
              <a:cs typeface="Arial" panose="020B0604020202020204" pitchFamily="34" charset="0"/>
            </a:endParaRPr>
          </a:p>
        </p:txBody>
      </p:sp>
      <p:pic>
        <p:nvPicPr>
          <p:cNvPr id="76"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51" y="0"/>
            <a:ext cx="12192000" cy="6858000"/>
            <a:chOff x="0" y="0"/>
            <a:chExt cx="12192000" cy="6858000"/>
          </a:xfrm>
        </p:grpSpPr>
        <p:pic>
          <p:nvPicPr>
            <p:cNvPr id="6" name="Picture 5"/>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782141" y="2614330"/>
            <a:ext cx="751479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1</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1"/>
            <a:ext cx="6009217" cy="33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219" y="3392918"/>
            <a:ext cx="6182780" cy="34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8" y="0"/>
            <a:ext cx="6182781" cy="33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51212"/>
            <a:ext cx="6009218"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6" name="Picture 5"/>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1"/>
            <a:srcRect l="50000"/>
            <a:stretch>
              <a:fillRect/>
            </a:stretch>
          </p:blipFill>
          <p:spPr>
            <a:xfrm flipH="1">
              <a:off x="0" y="0"/>
              <a:ext cx="6096000" cy="6858000"/>
            </a:xfrm>
            <a:prstGeom prst="rect">
              <a:avLst/>
            </a:prstGeom>
          </p:spPr>
        </p:pic>
      </p:grpSp>
      <p:sp>
        <p:nvSpPr>
          <p:cNvPr id="12" name="TextBox 11"/>
          <p:cNvSpPr txBox="1">
            <a:spLocks noChangeArrowheads="1"/>
          </p:cNvSpPr>
          <p:nvPr/>
        </p:nvSpPr>
        <p:spPr bwMode="auto">
          <a:xfrm>
            <a:off x="2265218" y="2274894"/>
            <a:ext cx="7661563"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i="1" dirty="0" err="1">
                <a:solidFill>
                  <a:srgbClr val="FF0000"/>
                </a:solidFill>
                <a:cs typeface="Arial" panose="020B0604020202020204" pitchFamily="34" charset="0"/>
              </a:rPr>
              <a:t>Giáo</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viên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kể</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chuyện</a:t>
            </a:r>
            <a:r>
              <a:rPr lang="en-US" altLang="en-US" sz="4000" b="1" i="1" dirty="0">
                <a:solidFill>
                  <a:srgbClr val="FF0000"/>
                </a:solidFill>
                <a:cs typeface="Arial" panose="020B0604020202020204" pitchFamily="34" charset="0"/>
              </a:rPr>
              <a:t> </a:t>
            </a:r>
            <a:r>
              <a:rPr lang="en-US" altLang="en-US" sz="4000" b="1" i="1" dirty="0" err="1">
                <a:solidFill>
                  <a:srgbClr val="FF0000"/>
                </a:solidFill>
                <a:cs typeface="Arial" panose="020B0604020202020204" pitchFamily="34" charset="0"/>
              </a:rPr>
              <a:t>lần</a:t>
            </a:r>
            <a:r>
              <a:rPr lang="en-US" altLang="en-US" sz="4000" b="1" i="1" dirty="0">
                <a:solidFill>
                  <a:srgbClr val="FF0000"/>
                </a:solidFill>
                <a:cs typeface="Arial" panose="020B0604020202020204" pitchFamily="34" charset="0"/>
              </a:rPr>
              <a:t> 2</a:t>
            </a:r>
            <a:endParaRPr lang="vi-VN" altLang="en-US" sz="4000" b="1" i="1" dirty="0">
              <a:solidFill>
                <a:srgbClr val="FF0000"/>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99" y="32493"/>
            <a:ext cx="12192000" cy="6858000"/>
            <a:chOff x="0" y="0"/>
            <a:chExt cx="12192000" cy="6858000"/>
          </a:xfrm>
        </p:grpSpPr>
        <p:pic>
          <p:nvPicPr>
            <p:cNvPr id="7" name="Picture 6"/>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8" name="Picture 7"/>
            <p:cNvPicPr>
              <a:picLocks noChangeAspect="1"/>
            </p:cNvPicPr>
            <p:nvPr/>
          </p:nvPicPr>
          <p:blipFill rotWithShape="1">
            <a:blip r:embed="rId1"/>
            <a:srcRect l="50000"/>
            <a:stretch>
              <a:fillRect/>
            </a:stretch>
          </p:blipFill>
          <p:spPr>
            <a:xfrm flipH="1">
              <a:off x="0" y="0"/>
              <a:ext cx="6096000" cy="6858000"/>
            </a:xfrm>
            <a:prstGeom prst="rect">
              <a:avLst/>
            </a:prstGeom>
          </p:spPr>
        </p:pic>
      </p:grpSp>
      <p:sp>
        <p:nvSpPr>
          <p:cNvPr id="9" name="Rectangle 8"/>
          <p:cNvSpPr/>
          <p:nvPr/>
        </p:nvSpPr>
        <p:spPr>
          <a:xfrm>
            <a:off x="3379129" y="2577425"/>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CHIẾC ĐỒNG HỒ</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7407" r="47750"/>
          <a:stretch>
            <a:fillRect/>
          </a:stretch>
        </p:blipFill>
        <p:spPr>
          <a:xfrm>
            <a:off x="-11799" y="1684694"/>
            <a:ext cx="5208374" cy="5191760"/>
          </a:xfrm>
          <a:prstGeom prst="rect">
            <a:avLst/>
          </a:prstGeom>
        </p:spPr>
      </p:pic>
      <p:sp>
        <p:nvSpPr>
          <p:cNvPr id="14" name="TextBox 13"/>
          <p:cNvSpPr txBox="1"/>
          <p:nvPr/>
        </p:nvSpPr>
        <p:spPr>
          <a:xfrm>
            <a:off x="5009939" y="1282680"/>
            <a:ext cx="4229100" cy="1200329"/>
          </a:xfrm>
          <a:prstGeom prst="rect">
            <a:avLst/>
          </a:prstGeom>
          <a:noFill/>
        </p:spPr>
        <p:txBody>
          <a:bodyPr wrap="square" rtlCol="0">
            <a:spAutoFit/>
          </a:bodyPr>
          <a:lstStyle/>
          <a:p>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5124" name="Picture 4"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194" y="2677656"/>
            <a:ext cx="10469609" cy="476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52399" y="0"/>
            <a:ext cx="11887200" cy="267765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a:cs typeface="Arial" panose="020B0604020202020204" pitchFamily="34" charset="0"/>
              </a:rPr>
              <a:t>        </a:t>
            </a:r>
            <a:r>
              <a:rPr lang="vi-VN" altLang="en-US" sz="2400" dirty="0">
                <a:cs typeface="Arial" panose="020B0604020202020204" pitchFamily="34" charset="0"/>
              </a:rPr>
              <a:t>“</a:t>
            </a:r>
            <a:r>
              <a:rPr lang="vi-VN" altLang="en-US" sz="2800" dirty="0">
                <a:cs typeface="Arial" panose="020B0604020202020204" pitchFamily="34" charset="0"/>
              </a:rPr>
              <a:t>Năm 1954, các cán bộ đang dự hội nghị tổng kết ở </a:t>
            </a:r>
            <a:r>
              <a:rPr lang="en-US" altLang="en-US" sz="2800" dirty="0" err="1">
                <a:cs typeface="Arial" panose="020B0604020202020204" pitchFamily="34" charset="0"/>
              </a:rPr>
              <a:t>Bắc</a:t>
            </a:r>
            <a:r>
              <a:rPr lang="en-US" altLang="en-US" sz="2800" dirty="0">
                <a:cs typeface="Arial" panose="020B0604020202020204" pitchFamily="34" charset="0"/>
              </a:rPr>
              <a:t> </a:t>
            </a:r>
            <a:r>
              <a:rPr lang="en-US" altLang="en-US" sz="2800" dirty="0" err="1">
                <a:cs typeface="Arial" panose="020B0604020202020204" pitchFamily="34" charset="0"/>
              </a:rPr>
              <a:t>Giang</a:t>
            </a:r>
            <a:r>
              <a:rPr lang="en-US" altLang="en-US" sz="2800" dirty="0">
                <a:cs typeface="Arial" panose="020B0604020202020204" pitchFamily="34" charset="0"/>
              </a:rPr>
              <a:t> </a:t>
            </a:r>
            <a:r>
              <a:rPr lang="vi-VN" altLang="en-US" sz="2800" dirty="0">
                <a:cs typeface="Arial" panose="020B0604020202020204" pitchFamily="34" charset="0"/>
              </a:rPr>
              <a:t>thì có lệnh Trung ương rút bớt một số người đi học lớp tiếp quản </a:t>
            </a:r>
            <a:r>
              <a:rPr lang="en-US" altLang="en-US" sz="2800" dirty="0">
                <a:cs typeface="Arial" panose="020B0604020202020204" pitchFamily="34" charset="0"/>
              </a:rPr>
              <a:t>T</a:t>
            </a:r>
            <a:r>
              <a:rPr lang="vi-VN" altLang="en-US" sz="2800" dirty="0">
                <a:cs typeface="Arial" panose="020B0604020202020204" pitchFamily="34" charset="0"/>
              </a:rPr>
              <a: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endParaRPr lang="en-US" altLang="en-US" sz="28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1"/>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1"/>
            <a:srcRect l="50000"/>
            <a:stretch>
              <a:fillRect/>
            </a:stretch>
          </p:blipFill>
          <p:spPr>
            <a:xfrm flipH="1">
              <a:off x="0" y="0"/>
              <a:ext cx="6096000" cy="6858000"/>
            </a:xfrm>
            <a:prstGeom prst="rect">
              <a:avLst/>
            </a:prstGeom>
          </p:spPr>
        </p:pic>
      </p:grpSp>
      <p:pic>
        <p:nvPicPr>
          <p:cNvPr id="6148" name="Picture 4" descr="dong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6882" y="2405088"/>
            <a:ext cx="10298235" cy="46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76200" y="79160"/>
            <a:ext cx="12115800" cy="224676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dirty="0">
                <a:cs typeface="Arial" panose="020B0604020202020204" pitchFamily="34" charset="0"/>
              </a:rPr>
              <a:t>          </a:t>
            </a:r>
            <a:r>
              <a:rPr lang="vi-VN" altLang="en-US" sz="2800" dirty="0">
                <a:cs typeface="Arial" panose="020B0604020202020204" pitchFamily="34" charset="0"/>
              </a:rPr>
              <a:t>Giữa lúc đó</a:t>
            </a:r>
            <a:r>
              <a:rPr lang="en-US" altLang="en-US" sz="2800" dirty="0">
                <a:cs typeface="Arial" panose="020B0604020202020204" pitchFamily="34" charset="0"/>
              </a:rPr>
              <a:t>,</a:t>
            </a:r>
            <a:r>
              <a:rPr lang="vi-VN" altLang="en-US" sz="2800" dirty="0">
                <a:cs typeface="Arial" panose="020B0604020202020204" pitchFamily="34" charset="0"/>
              </a:rPr>
              <a:t> Bác Hồ đến thăm hội nghị.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biểu</a:t>
            </a:r>
            <a:r>
              <a:rPr lang="en-US" altLang="en-US" sz="2800" dirty="0">
                <a:cs typeface="Arial" panose="020B0604020202020204" pitchFamily="34" charset="0"/>
              </a:rPr>
              <a:t> </a:t>
            </a:r>
            <a:r>
              <a:rPr lang="en-US" altLang="en-US" sz="2800" dirty="0" err="1">
                <a:cs typeface="Arial" panose="020B0604020202020204" pitchFamily="34" charset="0"/>
              </a:rPr>
              <a:t>ùa</a:t>
            </a:r>
            <a:r>
              <a:rPr lang="en-US" altLang="en-US" sz="2800" dirty="0">
                <a:cs typeface="Arial" panose="020B0604020202020204" pitchFamily="34" charset="0"/>
              </a:rPr>
              <a:t> </a:t>
            </a:r>
            <a:r>
              <a:rPr lang="en-US" altLang="en-US" sz="2800" dirty="0" err="1">
                <a:cs typeface="Arial" panose="020B0604020202020204" pitchFamily="34" charset="0"/>
              </a:rPr>
              <a:t>ra</a:t>
            </a:r>
            <a:r>
              <a:rPr lang="en-US" altLang="en-US" sz="2800" dirty="0">
                <a:cs typeface="Arial" panose="020B0604020202020204" pitchFamily="34" charset="0"/>
              </a:rPr>
              <a:t> </a:t>
            </a:r>
            <a:r>
              <a:rPr lang="en-US" altLang="en-US" sz="2800" dirty="0" err="1">
                <a:cs typeface="Arial" panose="020B0604020202020204" pitchFamily="34" charset="0"/>
              </a:rPr>
              <a:t>đón</a:t>
            </a:r>
            <a:r>
              <a:rPr lang="en-US" altLang="en-US" sz="2800" dirty="0">
                <a:cs typeface="Arial" panose="020B0604020202020204" pitchFamily="34" charset="0"/>
              </a:rPr>
              <a:t> </a:t>
            </a:r>
            <a:r>
              <a:rPr lang="en-US" altLang="en-US" sz="2800" dirty="0" err="1">
                <a:cs typeface="Arial" panose="020B0604020202020204" pitchFamily="34" charset="0"/>
              </a:rPr>
              <a:t>Bác</a:t>
            </a:r>
            <a:r>
              <a:rPr lang="vi-VN" altLang="en-US" sz="2800" dirty="0">
                <a:cs typeface="Arial" panose="020B0604020202020204" pitchFamily="34" charset="0"/>
              </a:rPr>
              <a:t>. Bác bước lên diễn đàn, mồ hôi ướt đầm hai bên vai áo nâu…Khi tiếng vỗ tay đã ngớt, Bác hiền từ nhìn khắp hội trường và nói chuyện về tình hình thời sự. Nói đến nhiệm vụ của toàn Đảng trong lúc này, Bác bỗng rút trong túi áo ra một chiếc đồng hồ quả quýt và hỏi:</a:t>
            </a:r>
            <a:endParaRPr lang="en-US" altLang="en-US" sz="28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tags/tag1.xml><?xml version="1.0" encoding="utf-8"?>
<p:tagLst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 name="INKNOELEADERBOARD" val="-5144576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4066</Words>
  <Application>WPS Presentation</Application>
  <PresentationFormat>Widescreen</PresentationFormat>
  <Paragraphs>117</Paragraphs>
  <Slides>30</Slides>
  <Notes>13</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30</vt:i4>
      </vt:variant>
    </vt:vector>
  </HeadingPairs>
  <TitlesOfParts>
    <vt:vector size="52" baseType="lpstr">
      <vt:lpstr>Arial</vt:lpstr>
      <vt:lpstr>SimSun</vt:lpstr>
      <vt:lpstr>Wingdings</vt:lpstr>
      <vt:lpstr>字魂59号-创粗黑</vt:lpstr>
      <vt:lpstr>UTM Cookies</vt:lpstr>
      <vt:lpstr>Segoe Print</vt:lpstr>
      <vt:lpstr>#9Slide07 SVNSunshine</vt:lpstr>
      <vt:lpstr>UTM French Vanilla</vt:lpstr>
      <vt:lpstr>UTM Kabel KT</vt:lpstr>
      <vt:lpstr>Fredoka One</vt:lpstr>
      <vt:lpstr>iCiel Cucho Bold</vt:lpstr>
      <vt:lpstr>DengXian</vt:lpstr>
      <vt:lpstr>Microsoft YaHei</vt:lpstr>
      <vt:lpstr>Arial Unicode MS</vt:lpstr>
      <vt:lpstr>Times New Roman</vt:lpstr>
      <vt:lpstr>.VnArial</vt:lpstr>
      <vt:lpstr>UTM ViceroyJF</vt:lpstr>
      <vt:lpstr>Calibri (Body)</vt:lpstr>
      <vt:lpstr>Calibri</vt:lpstr>
      <vt:lpstr>Arial-SGK-TV</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Admin</cp:lastModifiedBy>
  <cp:revision>71</cp:revision>
  <dcterms:created xsi:type="dcterms:W3CDTF">2018-05-08T06:24:00Z</dcterms:created>
  <dcterms:modified xsi:type="dcterms:W3CDTF">2022-01-04T13:06:28Z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2AA0A49DBE034037966CAF58AF621BE6</vt:lpwstr>
  </property>
  <property fmtid="{D5CDD505-2E9C-101B-9397-08002B2CF9AE}" pid="3" name="KSOProductBuildVer">
    <vt:lpwstr>1033-11.2.0.10426</vt:lpwstr>
  </property>
</Properties>
</file>