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6"/>
  </p:notesMasterIdLst>
  <p:sldIdLst>
    <p:sldId id="11452" r:id="rId2"/>
    <p:sldId id="11447" r:id="rId3"/>
    <p:sldId id="11448" r:id="rId4"/>
    <p:sldId id="11434" r:id="rId5"/>
    <p:sldId id="11449" r:id="rId6"/>
    <p:sldId id="11451" r:id="rId7"/>
    <p:sldId id="259" r:id="rId8"/>
    <p:sldId id="11455" r:id="rId9"/>
    <p:sldId id="257" r:id="rId10"/>
    <p:sldId id="11438" r:id="rId11"/>
    <p:sldId id="261" r:id="rId12"/>
    <p:sldId id="11419" r:id="rId13"/>
    <p:sldId id="11456" r:id="rId14"/>
    <p:sldId id="11453" r:id="rId15"/>
    <p:sldId id="7673" r:id="rId16"/>
    <p:sldId id="11454" r:id="rId17"/>
    <p:sldId id="7649" r:id="rId18"/>
    <p:sldId id="284" r:id="rId19"/>
    <p:sldId id="11440" r:id="rId20"/>
    <p:sldId id="11441" r:id="rId21"/>
    <p:sldId id="7653" r:id="rId22"/>
    <p:sldId id="7654" r:id="rId23"/>
    <p:sldId id="11442" r:id="rId24"/>
    <p:sldId id="11443" r:id="rId25"/>
    <p:sldId id="11444" r:id="rId26"/>
    <p:sldId id="7664" r:id="rId27"/>
    <p:sldId id="7658" r:id="rId28"/>
    <p:sldId id="11445" r:id="rId29"/>
    <p:sldId id="7665" r:id="rId30"/>
    <p:sldId id="7662" r:id="rId31"/>
    <p:sldId id="11446" r:id="rId32"/>
    <p:sldId id="7666" r:id="rId33"/>
    <p:sldId id="7671" r:id="rId34"/>
    <p:sldId id="11457" r:id="rId35"/>
  </p:sldIdLst>
  <p:sldSz cx="12192000" cy="6858000"/>
  <p:notesSz cx="6858000" cy="9144000"/>
  <p:embeddedFontLst>
    <p:embeddedFont>
      <p:font typeface="等线" panose="02010600030101010101" pitchFamily="2" charset="-122"/>
      <p:regular r:id="rId37"/>
    </p:embeddedFont>
    <p:embeddedFont>
      <p:font typeface="等线 Light" panose="02010600030101010101" pitchFamily="2" charset="-122"/>
      <p:regular r:id="rId38"/>
    </p:embeddedFont>
    <p:embeddedFont>
      <p:font typeface="Cambria Math" panose="02040503050406030204" pitchFamily="18" charset="0"/>
      <p:regular r:id="rId3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500"/>
    <a:srgbClr val="E52314"/>
    <a:srgbClr val="B9EDFF"/>
    <a:srgbClr val="9CCEE2"/>
    <a:srgbClr val="FFFFCF"/>
    <a:srgbClr val="5A3232"/>
    <a:srgbClr val="406D9E"/>
    <a:srgbClr val="000000"/>
    <a:srgbClr val="FFCA1D"/>
    <a:srgbClr val="2EA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08" autoAdjust="0"/>
    <p:restoredTop sz="90110" autoAdjust="0"/>
  </p:normalViewPr>
  <p:slideViewPr>
    <p:cSldViewPr snapToGrid="0">
      <p:cViewPr varScale="1">
        <p:scale>
          <a:sx n="75" d="100"/>
          <a:sy n="75" d="100"/>
        </p:scale>
        <p:origin x="1827" y="31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384C4-4FBC-45FD-A3AD-9A89763DEA1E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8332A-45E4-4A45-8FD1-86A7DDFA6B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0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素材：</a:t>
            </a:r>
            <a:r>
              <a:rPr lang="en-US" altLang="zh-CN" dirty="0"/>
              <a:t>https://ibaotu.com/sucai/19453204.html, https://ibaotu.com/sucai/19451470.html, https://ibaotu.com/sucai/18395015.html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字体：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https://izihun.com/shangyongziti-591.html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dirty="0"/>
              <a:t>音乐：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https://ibaotu.com/sucai/17866500.html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摄影图：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https://ibaotu.com/sucai/18240402.html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8332A-45E4-4A45-8FD1-86A7DDFA6B2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502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8332A-45E4-4A45-8FD1-86A7DDFA6B2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883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C24639-4BFB-4B89-93BF-ECC60E30A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1185CEC-F095-4C71-BCEB-F1B132290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B6F9CA-D1E6-4240-AAEF-871F3DBF7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284744-1F36-43E7-A079-1015500E1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BAD365-E08E-46DD-BAF5-96B34DD5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6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8C5D0C-4D1B-4CE7-94FB-DC99029B0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A1A7A3-2466-4140-A343-6608EC3B5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56EA68-FD2C-4851-8C01-7763E9F0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3FD3A-4239-411B-9208-F5B10ECED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37EBE8-D17F-4F00-96A1-72B29AB87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87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7C90287-BE84-40F6-B86E-5E074F8B6E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40D478-39A9-4159-9140-632FD1E0B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329AB2-763C-4DEE-9465-D57B64F2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B94C26-0B6A-4D0C-B745-778029347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859A59-1BC5-4F54-A220-B4FD4763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21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8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DCB8BD-0826-4C58-8596-96994682B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693073-8914-4EE6-8AF6-5A8CBB553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D8DEB3-69B8-4A84-957C-804442BD4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F11FFF-E1BE-4B29-A6BA-C79195D8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698132-1638-4E4E-B35B-5CA79D750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4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4143C1-379B-4AEE-9C73-D4728283F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B7EB420-0813-470C-8F42-8E38F84DC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1C4D1A-8111-4D0E-BCA4-EA9BA456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176061-7DC7-499E-B1C6-083F54D5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0C2383-5708-465C-9A80-97CD19112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45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CF0C1D-4A16-418D-92AD-14DEAFB2E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EEBD09-58D4-4508-832F-64636C254C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FF8DEE-BC2F-43C0-AFE2-22C150B44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ADE3BF8-5D48-4373-862E-2E7DFC9F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AC278E-AD6D-4C6C-B537-B881876E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398B72-6A58-478C-A483-C0C3E83F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4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836EF5-3C19-4EA0-A17E-064ACB7D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244B10-621A-434B-A706-A660345D9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D18B903-9815-4953-A880-7992E4DFA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E5C5530-5641-40E5-9087-98DF4B128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9EFB07A-FED9-47D4-B1AC-CEA83ADFB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314F3F8-D8F1-42DF-8628-54F484A1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DB981D6-F271-49DD-B4DF-1B153D7C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EDE738-2672-41FF-8A0D-EF271E021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57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55AE6-365D-4EA4-92C7-1A5EF7A77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47F52D-D91D-4379-9B5A-2AA2E0ACB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A5F5CC5-CFC6-4441-A011-F38032BA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0FA750-8DDD-4DCF-9342-A9F2AF11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53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DA1F4EA-F88F-4641-A937-67B6D83F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21F400-826F-410F-9E9F-CBD1D1A99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0439C3-3627-46A6-8303-00EDF8D8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5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8A2E2F-2468-4F02-B788-DDC55211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1C69F6-7BC5-4ED1-A422-771E0ED5F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B5D08F-4248-42CB-B495-054886C40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CC3BD-9F95-4709-BC49-F7C95040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793D0D-C9A4-40C8-B89A-900998B6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0DD9DB8-E9B0-4B63-B05D-5E82AD75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90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B4BD1D-14A2-4797-9A85-C96812A60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DC54612-0447-41B1-B0D6-08075F1967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93D7BA-DF05-4F28-9CAD-AF8DCC6A4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64C80E-36CE-43F4-A739-AA65BEDB3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43E4C7-9EBA-493C-8367-5B4034726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153A65-B785-4325-BE37-915BA0A4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84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25641D-20D9-4A14-B816-C8AC1FDA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9F389F-5E7E-4A4E-BD21-DA571D0ED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6C7B1A-CB44-4B90-AC6B-7FA02EE9E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25DD5-892E-4B85-8201-D5DBE45E046B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BA322B-2F47-444B-90B0-355D84FD6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2B8C65-4165-434B-9797-750F52D9F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F63859-C6E2-4D91-9D38-F282C367877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microsoft.com/office/2007/relationships/hdphoto" Target="../media/hdphoto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microsoft.com/office/2007/relationships/hdphoto" Target="../media/hdphoto6.wdp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microsoft.com/office/2007/relationships/hdphoto" Target="../media/hdphoto5.wdp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12" Type="http://schemas.microsoft.com/office/2007/relationships/hdphoto" Target="../media/hdphoto6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.png"/><Relationship Id="rId10" Type="http://schemas.openxmlformats.org/officeDocument/2006/relationships/image" Target="../media/image32.png"/><Relationship Id="rId4" Type="http://schemas.microsoft.com/office/2007/relationships/hdphoto" Target="../media/hdphoto5.wdp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7.wdp"/><Relationship Id="rId11" Type="http://schemas.microsoft.com/office/2007/relationships/hdphoto" Target="../media/hdphoto8.wdp"/><Relationship Id="rId5" Type="http://schemas.openxmlformats.org/officeDocument/2006/relationships/image" Target="../media/image37.pn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12" Type="http://schemas.microsoft.com/office/2007/relationships/hdphoto" Target="../media/hdphoto6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.png"/><Relationship Id="rId10" Type="http://schemas.openxmlformats.org/officeDocument/2006/relationships/image" Target="../media/image32.png"/><Relationship Id="rId4" Type="http://schemas.microsoft.com/office/2007/relationships/hdphoto" Target="../media/hdphoto5.wdp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9.wdp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38.png"/><Relationship Id="rId5" Type="http://schemas.openxmlformats.org/officeDocument/2006/relationships/image" Target="../media/image36.png"/><Relationship Id="rId10" Type="http://schemas.microsoft.com/office/2007/relationships/hdphoto" Target="../media/hdphoto4.wdp"/><Relationship Id="rId4" Type="http://schemas.openxmlformats.org/officeDocument/2006/relationships/image" Target="../media/image26.jpeg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6.wdp"/><Relationship Id="rId5" Type="http://schemas.openxmlformats.org/officeDocument/2006/relationships/image" Target="../media/image2.png"/><Relationship Id="rId10" Type="http://schemas.openxmlformats.org/officeDocument/2006/relationships/image" Target="../media/image30.png"/><Relationship Id="rId4" Type="http://schemas.microsoft.com/office/2007/relationships/hdphoto" Target="../media/hdphoto5.wdp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38.png"/><Relationship Id="rId5" Type="http://schemas.openxmlformats.org/officeDocument/2006/relationships/image" Target="../media/image36.png"/><Relationship Id="rId10" Type="http://schemas.microsoft.com/office/2007/relationships/hdphoto" Target="../media/hdphoto4.wdp"/><Relationship Id="rId4" Type="http://schemas.openxmlformats.org/officeDocument/2006/relationships/image" Target="../media/image26.jpe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7.png"/><Relationship Id="rId7" Type="http://schemas.microsoft.com/office/2007/relationships/hdphoto" Target="../media/hdphoto6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microsoft.com/office/2007/relationships/hdphoto" Target="../media/hdphoto5.wdp"/><Relationship Id="rId9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38.png"/><Relationship Id="rId5" Type="http://schemas.openxmlformats.org/officeDocument/2006/relationships/image" Target="../media/image36.png"/><Relationship Id="rId10" Type="http://schemas.microsoft.com/office/2007/relationships/hdphoto" Target="../media/hdphoto4.wdp"/><Relationship Id="rId4" Type="http://schemas.openxmlformats.org/officeDocument/2006/relationships/image" Target="../media/image26.jpeg"/><Relationship Id="rId9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6875352B-7FDC-4042-A757-73934352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444" y="2233905"/>
            <a:ext cx="6583775" cy="53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6836E1E-1DF0-4FB0-819B-019BE1EB752C}"/>
              </a:ext>
            </a:extLst>
          </p:cNvPr>
          <p:cNvGrpSpPr/>
          <p:nvPr/>
        </p:nvGrpSpPr>
        <p:grpSpPr>
          <a:xfrm>
            <a:off x="143243" y="371857"/>
            <a:ext cx="9060713" cy="1910613"/>
            <a:chOff x="2421233" y="2023846"/>
            <a:chExt cx="9060713" cy="1910613"/>
          </a:xfrm>
        </p:grpSpPr>
        <p:sp>
          <p:nvSpPr>
            <p:cNvPr id="7" name="文本框 15">
              <a:extLst>
                <a:ext uri="{FF2B5EF4-FFF2-40B4-BE49-F238E27FC236}">
                  <a16:creationId xmlns:a16="http://schemas.microsoft.com/office/drawing/2014/main" id="{2DF2BE95-10FA-4D73-81E3-EB63A4BAC531}"/>
                </a:ext>
              </a:extLst>
            </p:cNvPr>
            <p:cNvSpPr txBox="1"/>
            <p:nvPr/>
          </p:nvSpPr>
          <p:spPr>
            <a:xfrm>
              <a:off x="2485572" y="2072411"/>
              <a:ext cx="8996374" cy="186204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vi-VN" altLang="zh-CN" sz="11500">
                  <a:solidFill>
                    <a:srgbClr val="00206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TOÁN - LỚP 5</a:t>
              </a:r>
              <a:endParaRPr lang="zh-CN" altLang="en-US" sz="115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文本框 15">
              <a:extLst>
                <a:ext uri="{FF2B5EF4-FFF2-40B4-BE49-F238E27FC236}">
                  <a16:creationId xmlns:a16="http://schemas.microsoft.com/office/drawing/2014/main" id="{A02A9DA8-3CAF-47BA-9D8F-7200B108E5AF}"/>
                </a:ext>
              </a:extLst>
            </p:cNvPr>
            <p:cNvSpPr txBox="1"/>
            <p:nvPr/>
          </p:nvSpPr>
          <p:spPr>
            <a:xfrm>
              <a:off x="2421233" y="2023846"/>
              <a:ext cx="8996374" cy="186204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vi-VN" altLang="zh-CN" sz="11500">
                  <a:solidFill>
                    <a:srgbClr val="FEB02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TOÁN - LỚP 5</a:t>
              </a:r>
              <a:endParaRPr lang="zh-CN" altLang="en-US" sz="11500" dirty="0">
                <a:solidFill>
                  <a:srgbClr val="FEB0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516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1.03606 0.0032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9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ENTICHHINHTRON">
            <a:hlinkClick r:id="" action="ppaction://media"/>
            <a:extLst>
              <a:ext uri="{FF2B5EF4-FFF2-40B4-BE49-F238E27FC236}">
                <a16:creationId xmlns:a16="http://schemas.microsoft.com/office/drawing/2014/main" id="{DCA917F1-7FD3-43F0-8408-DDA78B7F28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0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3F6E4B-8C9D-4AEF-BBC4-A88A48949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0541" y="-16562"/>
            <a:ext cx="4573844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63C39D7-29CE-4F40-BF8A-963C094AB7B3}"/>
              </a:ext>
            </a:extLst>
          </p:cNvPr>
          <p:cNvSpPr/>
          <p:nvPr/>
        </p:nvSpPr>
        <p:spPr>
          <a:xfrm>
            <a:off x="3450083" y="246308"/>
            <a:ext cx="529183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GHI NHỚ</a:t>
            </a:r>
            <a:endParaRPr lang="vi-VN" sz="9600" b="1">
              <a:ln w="38100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4FDB0525-447B-45B5-96CB-A74D7A3DB4AE}"/>
              </a:ext>
            </a:extLst>
          </p:cNvPr>
          <p:cNvSpPr/>
          <p:nvPr/>
        </p:nvSpPr>
        <p:spPr>
          <a:xfrm rot="11068948">
            <a:off x="308181" y="1844536"/>
            <a:ext cx="8171950" cy="4684731"/>
          </a:xfrm>
          <a:prstGeom prst="cloud">
            <a:avLst/>
          </a:prstGeom>
          <a:solidFill>
            <a:srgbClr val="FFF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A8448A1D-A1CC-44DB-97CD-47CC80D0374B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280812" y="3265643"/>
            <a:ext cx="6286269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803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45897C-A4C4-48BE-844C-47DA464836C3}"/>
              </a:ext>
            </a:extLst>
          </p:cNvPr>
          <p:cNvSpPr txBox="1"/>
          <p:nvPr/>
        </p:nvSpPr>
        <p:spPr>
          <a:xfrm>
            <a:off x="1766565" y="2558830"/>
            <a:ext cx="60960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Muốn tính diện tích của hình tròn ta lấy bán kính nhân với bán kính rồi nhân với số 3,14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S = r x r x 3,14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          S là diện tích hình tròn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          r là bán kính hình tròn</a:t>
            </a:r>
            <a:endParaRPr lang="en-US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89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2995B0-DE98-4A41-B16A-3628987663EB}"/>
              </a:ext>
            </a:extLst>
          </p:cNvPr>
          <p:cNvSpPr txBox="1"/>
          <p:nvPr/>
        </p:nvSpPr>
        <p:spPr>
          <a:xfrm>
            <a:off x="1564641" y="1672870"/>
            <a:ext cx="109829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Tính diện tích hình tròn có bán kính là 2dm</a:t>
            </a:r>
            <a:endParaRPr lang="en-US" altLang="en-US" sz="24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0E97E7-B24B-413D-96CF-DB9580C7479F}"/>
              </a:ext>
            </a:extLst>
          </p:cNvPr>
          <p:cNvSpPr txBox="1"/>
          <p:nvPr/>
        </p:nvSpPr>
        <p:spPr>
          <a:xfrm>
            <a:off x="990996" y="489566"/>
            <a:ext cx="62788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Ví dụ: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8B2A3E5-761E-458F-A8EF-2398592E9C51}"/>
                  </a:ext>
                </a:extLst>
              </p:cNvPr>
              <p:cNvSpPr txBox="1"/>
              <p:nvPr/>
            </p:nvSpPr>
            <p:spPr>
              <a:xfrm>
                <a:off x="1360802" y="2738306"/>
                <a:ext cx="9470395" cy="48936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vi-VN" altLang="en-US" sz="4800" b="1">
                    <a:solidFill>
                      <a:srgbClr val="E5231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Giải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vi-VN" alt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vi-VN" altLang="en-US" sz="4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Diện tích của hình tròn là  :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vi-VN" altLang="en-US" sz="4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2 x 2 x 3,14 = 12,56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altLang="en-US" sz="48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vi-VN" altLang="en-US" sz="48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dm</m:t>
                        </m:r>
                      </m:e>
                      <m:sup>
                        <m:r>
                          <a:rPr lang="vi-VN" altLang="en-US" sz="4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altLang="en-US" sz="4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ctr">
                  <a:spcBef>
                    <a:spcPct val="0"/>
                  </a:spcBef>
                </a:pPr>
                <a:r>
                  <a:rPr lang="vi-VN" altLang="en-US" sz="4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Đáp số: 12,56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altLang="en-US" sz="48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vi-VN" altLang="en-US" sz="48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dm</m:t>
                        </m:r>
                      </m:e>
                      <m:sup>
                        <m:r>
                          <a:rPr lang="vi-VN" altLang="en-US" sz="4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vi-VN" altLang="en-US" sz="4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vi-VN" altLang="en-US" sz="4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4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8B2A3E5-761E-458F-A8EF-2398592E9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0802" y="2738306"/>
                <a:ext cx="9470395" cy="4893647"/>
              </a:xfrm>
              <a:prstGeom prst="rect">
                <a:avLst/>
              </a:prstGeom>
              <a:blipFill>
                <a:blip r:embed="rId3"/>
                <a:stretch>
                  <a:fillRect t="-3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16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/>
      <p:bldP spid="29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4DC3BA1-D759-4A26-B73C-F2C1F6A7F32F}"/>
              </a:ext>
            </a:extLst>
          </p:cNvPr>
          <p:cNvSpPr/>
          <p:nvPr/>
        </p:nvSpPr>
        <p:spPr>
          <a:xfrm>
            <a:off x="951343" y="1096233"/>
            <a:ext cx="613982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VẬN DỤNG</a:t>
            </a:r>
            <a:endParaRPr lang="vi-VN" sz="9600" b="1">
              <a:ln w="38100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6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5345E-7C3A-4C4F-B5A1-75CC586E1B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65B048-B381-4098-80FA-D4E91077D6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DB49D075-3C5B-4083-97FD-58607DB66E15}"/>
              </a:ext>
            </a:extLst>
          </p:cNvPr>
          <p:cNvSpPr/>
          <p:nvPr/>
        </p:nvSpPr>
        <p:spPr>
          <a:xfrm>
            <a:off x="1124598" y="-2415199"/>
            <a:ext cx="13906500" cy="8656637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824CABEB-F6B3-4384-88F8-B84E4D89E508}"/>
              </a:ext>
            </a:extLst>
          </p:cNvPr>
          <p:cNvSpPr/>
          <p:nvPr/>
        </p:nvSpPr>
        <p:spPr>
          <a:xfrm>
            <a:off x="1524000" y="-2593180"/>
            <a:ext cx="13906500" cy="8656637"/>
          </a:xfrm>
          <a:prstGeom prst="irregularSeal1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3FCDBAA5-6E3A-4316-A539-D0D34873F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2005" y="1279330"/>
            <a:ext cx="8209300" cy="672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88652D1-92CD-4210-B98D-F34B175E38C9}"/>
              </a:ext>
            </a:extLst>
          </p:cNvPr>
          <p:cNvSpPr/>
          <p:nvPr/>
        </p:nvSpPr>
        <p:spPr>
          <a:xfrm>
            <a:off x="3855700" y="-42486"/>
            <a:ext cx="8209300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800" b="1" cap="none" spc="0">
                <a:ln w="381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Soup of Justice" pitchFamily="2" charset="0"/>
              </a:rPr>
              <a:t>ĐÁNH BAY COVID</a:t>
            </a:r>
          </a:p>
          <a:p>
            <a:pPr algn="ctr"/>
            <a:r>
              <a:rPr lang="vi-VN" sz="8800" b="1">
                <a:ln w="381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Soup of Justice" pitchFamily="2" charset="0"/>
              </a:rPr>
              <a:t>VUI ĐẾN TRƯỜNG</a:t>
            </a:r>
            <a:endParaRPr lang="en-US" sz="8800" b="1" cap="none" spc="0">
              <a:ln w="38100">
                <a:solidFill>
                  <a:schemeClr val="bg2">
                    <a:lumMod val="1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Soup of Justi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38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6ACD3A2-4A20-4409-BD92-8B65A856BDB6}"/>
              </a:ext>
            </a:extLst>
          </p:cNvPr>
          <p:cNvGrpSpPr/>
          <p:nvPr/>
        </p:nvGrpSpPr>
        <p:grpSpPr>
          <a:xfrm flipH="1">
            <a:off x="4055793" y="365125"/>
            <a:ext cx="8136206" cy="3603760"/>
            <a:chOff x="-869731" y="1603218"/>
            <a:chExt cx="5155048" cy="276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40C909B-555D-4A20-B963-70DA9805B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9731" y="1603218"/>
              <a:ext cx="5155048" cy="276435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DBFA445-9400-40A5-8EA4-F45BE5A9B1DD}"/>
                </a:ext>
              </a:extLst>
            </p:cNvPr>
            <p:cNvSpPr txBox="1"/>
            <p:nvPr/>
          </p:nvSpPr>
          <p:spPr>
            <a:xfrm>
              <a:off x="-558906" y="1967574"/>
              <a:ext cx="4533398" cy="177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Luật chơi:</a:t>
              </a:r>
            </a:p>
            <a:p>
              <a:pPr algn="ctr"/>
              <a:r>
                <a:rPr lang="vi-V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Chúng mình cũng nhau thực hiện các yêu cầu của từng chặn để tiêu diệt Covid-19 để đến trường nhé!</a:t>
              </a:r>
              <a:endPara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Picture 8" descr="100 Cov19 ideas in 2021 | kartun, ilustrasi, gambar">
            <a:extLst>
              <a:ext uri="{FF2B5EF4-FFF2-40B4-BE49-F238E27FC236}">
                <a16:creationId xmlns:a16="http://schemas.microsoft.com/office/drawing/2014/main" id="{EC3EE5DB-88F5-4867-8309-640AC81CD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6997" y1="78200" x2="29712" y2="73600"/>
                        <a14:foregroundMark x1="43450" y1="76000" x2="45048" y2="79600"/>
                        <a14:foregroundMark x1="55591" y1="76400" x2="57348" y2="80200"/>
                        <a14:foregroundMark x1="66454" y1="77000" x2="67572" y2="79400"/>
                        <a14:foregroundMark x1="65974" y1="47800" x2="69649" y2="47400"/>
                        <a14:foregroundMark x1="55591" y1="46000" x2="53195" y2="51800"/>
                        <a14:foregroundMark x1="64217" y1="44200" x2="6869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2563" y="921742"/>
            <a:ext cx="8951064" cy="71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33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28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7023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601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5056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5056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3228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727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4104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888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843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994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413C26-30F6-4F30-A1F3-CC1D148C60C3}"/>
              </a:ext>
            </a:extLst>
          </p:cNvPr>
          <p:cNvGrpSpPr/>
          <p:nvPr/>
        </p:nvGrpSpPr>
        <p:grpSpPr>
          <a:xfrm flipH="1">
            <a:off x="2596229" y="1942750"/>
            <a:ext cx="5155048" cy="2764353"/>
            <a:chOff x="-869731" y="1603218"/>
            <a:chExt cx="5155048" cy="276435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2C48F6F-687C-442D-BE94-3A95061AE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9731" y="1603218"/>
              <a:ext cx="5155048" cy="276435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C6D278-3F4C-421E-B48B-2B4B12010F7E}"/>
                </a:ext>
              </a:extLst>
            </p:cNvPr>
            <p:cNvSpPr txBox="1"/>
            <p:nvPr/>
          </p:nvSpPr>
          <p:spPr>
            <a:xfrm>
              <a:off x="-426785" y="2153608"/>
              <a:ext cx="42163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Chúng mình hãy đánh bay Covid để vui đến trường nhé</a:t>
              </a:r>
              <a:r>
                <a:rPr lang="en-US" sz="32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!</a:t>
              </a:r>
              <a:endPara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Picture 2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911">
            <a:off x="-121820" y="4115186"/>
            <a:ext cx="3503604" cy="28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6DCBA9-C5C8-48B9-BBF3-6C6350674E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382" y="2416242"/>
            <a:ext cx="4189633" cy="4189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EAD1D5-41CC-4625-9E3A-3385A19BBF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4"/>
          <a:stretch/>
        </p:blipFill>
        <p:spPr>
          <a:xfrm>
            <a:off x="6824844" y="4760496"/>
            <a:ext cx="2193315" cy="1808076"/>
          </a:xfrm>
          <a:prstGeom prst="rect">
            <a:avLst/>
          </a:prstGeom>
        </p:spPr>
      </p:pic>
      <p:pic>
        <p:nvPicPr>
          <p:cNvPr id="22" name="Picture 2" descr="School Building Vector Illustration School Building Cartoon, Vector,  Building, School PNG and Vector with Transparent Background for Free  Download">
            <a:extLst>
              <a:ext uri="{FF2B5EF4-FFF2-40B4-BE49-F238E27FC236}">
                <a16:creationId xmlns:a16="http://schemas.microsoft.com/office/drawing/2014/main" id="{D21E43C1-E733-41C3-AFBB-75618C64F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5000" r="94219">
                        <a14:foregroundMark x1="47344" y1="39844" x2="50781" y2="48281"/>
                        <a14:foregroundMark x1="52344" y1="39844" x2="50000" y2="5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05" y="-641495"/>
            <a:ext cx="3877800" cy="38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64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911">
            <a:off x="-242813" y="4254490"/>
            <a:ext cx="3503604" cy="28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6DCBA9-C5C8-48B9-BBF3-6C6350674E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07" y="1709948"/>
            <a:ext cx="3071333" cy="30713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EAD1D5-41CC-4625-9E3A-3385A19BB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4"/>
          <a:stretch/>
        </p:blipFill>
        <p:spPr>
          <a:xfrm>
            <a:off x="5430017" y="306321"/>
            <a:ext cx="2658757" cy="21917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D0502B-68AD-44F1-8A86-744D5792D6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25" y="3119388"/>
            <a:ext cx="2923539" cy="29235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141F44-7555-48E4-AF11-42D5BC126D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15" y="4332049"/>
            <a:ext cx="2688551" cy="2688551"/>
          </a:xfrm>
          <a:prstGeom prst="rect">
            <a:avLst/>
          </a:prstGeom>
        </p:spPr>
      </p:pic>
      <p:pic>
        <p:nvPicPr>
          <p:cNvPr id="5122" name="Picture 2" descr="School Building Vector Illustration School Building Cartoon, Vector,  Building, School PNG and Vector with Transparent Background for Free  Download">
            <a:extLst>
              <a:ext uri="{FF2B5EF4-FFF2-40B4-BE49-F238E27FC236}">
                <a16:creationId xmlns:a16="http://schemas.microsoft.com/office/drawing/2014/main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000" r="94219">
                        <a14:foregroundMark x1="47344" y1="39844" x2="50781" y2="48281"/>
                        <a14:foregroundMark x1="52344" y1="39844" x2="50000" y2="5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05" y="-641495"/>
            <a:ext cx="3877800" cy="38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20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59 -0.01296 L 0.10859 -0.01296 C 0.11614 -0.01852 0.12474 -0.0213 0.13151 -0.02963 C 0.13802 -0.03819 0.147 -0.07384 0.15026 -0.08519 C 0.1556 -0.14213 0.15364 -0.10995 0.14713 -0.21852 C 0.14635 -0.23079 0.14531 -0.22708 0.14297 -0.23519 C 0.14245 -0.23704 0.14193 -0.24074 0.14193 -0.24074 " pathEditMode="relative" ptsTypes="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33A4AB-09FB-498B-BFE0-883899846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23" y="1224233"/>
            <a:ext cx="10733553" cy="4409534"/>
          </a:xfrm>
          <a:prstGeom prst="roundRect">
            <a:avLst>
              <a:gd name="adj" fmla="val 353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2329F3-6DDE-4886-8928-283A45BA7FC4}"/>
              </a:ext>
            </a:extLst>
          </p:cNvPr>
          <p:cNvSpPr/>
          <p:nvPr/>
        </p:nvSpPr>
        <p:spPr>
          <a:xfrm>
            <a:off x="1707726" y="3678535"/>
            <a:ext cx="5469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B79145-BEAC-4585-B1F9-F7C7EBD1DEA5}"/>
              </a:ext>
            </a:extLst>
          </p:cNvPr>
          <p:cNvSpPr/>
          <p:nvPr/>
        </p:nvSpPr>
        <p:spPr>
          <a:xfrm>
            <a:off x="3771476" y="3678535"/>
            <a:ext cx="5469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1E6D43-C72C-47F0-BA17-B5639C9DD138}"/>
              </a:ext>
            </a:extLst>
          </p:cNvPr>
          <p:cNvSpPr/>
          <p:nvPr/>
        </p:nvSpPr>
        <p:spPr>
          <a:xfrm>
            <a:off x="5835226" y="3678535"/>
            <a:ext cx="1274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3,14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CC4BB2-0FEE-463F-B6A7-ADDF423D3D1D}"/>
              </a:ext>
            </a:extLst>
          </p:cNvPr>
          <p:cNvSpPr/>
          <p:nvPr/>
        </p:nvSpPr>
        <p:spPr>
          <a:xfrm>
            <a:off x="8183057" y="3678535"/>
            <a:ext cx="1455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78,5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2E4839-4747-47B3-9BDE-FE8671B8898D}"/>
              </a:ext>
            </a:extLst>
          </p:cNvPr>
          <p:cNvSpPr/>
          <p:nvPr/>
        </p:nvSpPr>
        <p:spPr>
          <a:xfrm>
            <a:off x="8132257" y="4551065"/>
            <a:ext cx="1455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78,5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61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375224-93CA-4D57-A71E-C63C7591B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71" y="1239534"/>
            <a:ext cx="11239257" cy="4378931"/>
          </a:xfrm>
          <a:prstGeom prst="roundRect">
            <a:avLst>
              <a:gd name="adj" fmla="val 599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2329F3-6DDE-4886-8928-283A45BA7FC4}"/>
              </a:ext>
            </a:extLst>
          </p:cNvPr>
          <p:cNvSpPr/>
          <p:nvPr/>
        </p:nvSpPr>
        <p:spPr>
          <a:xfrm>
            <a:off x="1380715" y="3576935"/>
            <a:ext cx="1200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B79145-BEAC-4585-B1F9-F7C7EBD1DEA5}"/>
              </a:ext>
            </a:extLst>
          </p:cNvPr>
          <p:cNvSpPr/>
          <p:nvPr/>
        </p:nvSpPr>
        <p:spPr>
          <a:xfrm>
            <a:off x="3444465" y="3576935"/>
            <a:ext cx="1200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1E6D43-C72C-47F0-BA17-B5639C9DD138}"/>
              </a:ext>
            </a:extLst>
          </p:cNvPr>
          <p:cNvSpPr/>
          <p:nvPr/>
        </p:nvSpPr>
        <p:spPr>
          <a:xfrm>
            <a:off x="5835226" y="3576935"/>
            <a:ext cx="1274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3,14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CC4BB2-0FEE-463F-B6A7-ADDF423D3D1D}"/>
              </a:ext>
            </a:extLst>
          </p:cNvPr>
          <p:cNvSpPr/>
          <p:nvPr/>
        </p:nvSpPr>
        <p:spPr>
          <a:xfrm>
            <a:off x="7821649" y="3576935"/>
            <a:ext cx="23615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0,5024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8A4F10-441A-48F2-BBFE-EEBAA90671C1}"/>
              </a:ext>
            </a:extLst>
          </p:cNvPr>
          <p:cNvSpPr/>
          <p:nvPr/>
        </p:nvSpPr>
        <p:spPr>
          <a:xfrm>
            <a:off x="7750528" y="4425902"/>
            <a:ext cx="23615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0,5024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9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4DC3BA1-D759-4A26-B73C-F2C1F6A7F32F}"/>
              </a:ext>
            </a:extLst>
          </p:cNvPr>
          <p:cNvSpPr/>
          <p:nvPr/>
        </p:nvSpPr>
        <p:spPr>
          <a:xfrm>
            <a:off x="522536" y="1096233"/>
            <a:ext cx="699742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KHỞI ĐỘNG</a:t>
            </a:r>
            <a:endParaRPr lang="vi-VN" sz="9600" b="1">
              <a:ln w="38100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3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07F7FF-E3EC-47F0-86DF-97D58F6C6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21" y="1239534"/>
            <a:ext cx="11288062" cy="4378931"/>
          </a:xfrm>
          <a:prstGeom prst="roundRect">
            <a:avLst>
              <a:gd name="adj" fmla="val 576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2329F3-6DDE-4886-8928-283A45BA7FC4}"/>
              </a:ext>
            </a:extLst>
          </p:cNvPr>
          <p:cNvSpPr/>
          <p:nvPr/>
        </p:nvSpPr>
        <p:spPr>
          <a:xfrm>
            <a:off x="1379913" y="3576935"/>
            <a:ext cx="1202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B79145-BEAC-4585-B1F9-F7C7EBD1DEA5}"/>
              </a:ext>
            </a:extLst>
          </p:cNvPr>
          <p:cNvSpPr/>
          <p:nvPr/>
        </p:nvSpPr>
        <p:spPr>
          <a:xfrm>
            <a:off x="3443663" y="3576935"/>
            <a:ext cx="1202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1E6D43-C72C-47F0-BA17-B5639C9DD138}"/>
              </a:ext>
            </a:extLst>
          </p:cNvPr>
          <p:cNvSpPr/>
          <p:nvPr/>
        </p:nvSpPr>
        <p:spPr>
          <a:xfrm>
            <a:off x="5835226" y="3576935"/>
            <a:ext cx="1274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3,14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CC4BB2-0FEE-463F-B6A7-ADDF423D3D1D}"/>
              </a:ext>
            </a:extLst>
          </p:cNvPr>
          <p:cNvSpPr/>
          <p:nvPr/>
        </p:nvSpPr>
        <p:spPr>
          <a:xfrm>
            <a:off x="8050880" y="3576935"/>
            <a:ext cx="1903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1,1304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1B3A6-3602-47E1-B01B-8140D6C5D56D}"/>
              </a:ext>
            </a:extLst>
          </p:cNvPr>
          <p:cNvSpPr/>
          <p:nvPr/>
        </p:nvSpPr>
        <p:spPr>
          <a:xfrm>
            <a:off x="4316153" y="1916090"/>
            <a:ext cx="1202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13FEE9-9BB4-4606-8C4C-607795416186}"/>
              </a:ext>
            </a:extLst>
          </p:cNvPr>
          <p:cNvSpPr/>
          <p:nvPr/>
        </p:nvSpPr>
        <p:spPr>
          <a:xfrm>
            <a:off x="7959440" y="4469785"/>
            <a:ext cx="1903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1,1304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12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/>
      <p:bldP spid="12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A7901B26-065A-40D8-85E4-7AD8B980CC2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60525" y="3676650"/>
            <a:ext cx="406400" cy="406400"/>
          </a:xfrm>
        </p:spPr>
      </p:pic>
      <p:pic>
        <p:nvPicPr>
          <p:cNvPr id="9226" name="Picture 10" descr="Cartoon characters zany face emojis coronavirus microbes covid-19 Premium  vector PNG - Similar PNG">
            <a:extLst>
              <a:ext uri="{FF2B5EF4-FFF2-40B4-BE49-F238E27FC236}">
                <a16:creationId xmlns:a16="http://schemas.microsoft.com/office/drawing/2014/main" id="{94DDF43A-D690-4526-871D-74B3AC49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0" b="98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60" y="2401041"/>
            <a:ext cx="4483355" cy="448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2A2A2CE-AAB6-40D6-98F2-8F6A2AAC97C0}"/>
              </a:ext>
            </a:extLst>
          </p:cNvPr>
          <p:cNvGrpSpPr/>
          <p:nvPr/>
        </p:nvGrpSpPr>
        <p:grpSpPr>
          <a:xfrm flipH="1">
            <a:off x="4055794" y="365125"/>
            <a:ext cx="4351339" cy="1918787"/>
            <a:chOff x="-869731" y="1603218"/>
            <a:chExt cx="5155048" cy="27643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FF7A15-427C-402D-9F80-C062B5C5B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9731" y="1603218"/>
              <a:ext cx="5155048" cy="276435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D09E01-4186-4C4C-8E98-2A75996FF724}"/>
                </a:ext>
              </a:extLst>
            </p:cNvPr>
            <p:cNvSpPr txBox="1"/>
            <p:nvPr/>
          </p:nvSpPr>
          <p:spPr>
            <a:xfrm>
              <a:off x="-444992" y="2180250"/>
              <a:ext cx="42163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Chiến thắng Covid</a:t>
              </a:r>
              <a:r>
                <a:rPr lang="en-US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!</a:t>
              </a:r>
              <a:endPara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224" name="Picture 8" descr="100 Cov19 ideas in 2021 | kartun, ilustrasi, gambar">
            <a:extLst>
              <a:ext uri="{FF2B5EF4-FFF2-40B4-BE49-F238E27FC236}">
                <a16:creationId xmlns:a16="http://schemas.microsoft.com/office/drawing/2014/main" id="{3C502985-F00F-432E-90F9-3EE5A504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6997" y1="78200" x2="29712" y2="73600"/>
                        <a14:foregroundMark x1="43450" y1="76000" x2="45048" y2="79600"/>
                        <a14:foregroundMark x1="55591" y1="76400" x2="57348" y2="80200"/>
                        <a14:foregroundMark x1="66454" y1="77000" x2="67572" y2="79400"/>
                        <a14:foregroundMark x1="65974" y1="47800" x2="69649" y2="47400"/>
                        <a14:foregroundMark x1="55591" y1="46000" x2="53195" y2="51800"/>
                        <a14:foregroundMark x1="64217" y1="44200" x2="6869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2563" y="921742"/>
            <a:ext cx="8951064" cy="71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Cartoon characters knocked emojis coronavirus microbes covid-19 vector PNG  - Similar PNG">
            <a:extLst>
              <a:ext uri="{FF2B5EF4-FFF2-40B4-BE49-F238E27FC236}">
                <a16:creationId xmlns:a16="http://schemas.microsoft.com/office/drawing/2014/main" id="{14ADFB09-6E3B-4B16-B103-DA47C8CC3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14" y="-11689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11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911">
            <a:off x="1148851" y="2797853"/>
            <a:ext cx="3503604" cy="28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6DCBA9-C5C8-48B9-BBF3-6C6350674E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07" y="1709948"/>
            <a:ext cx="3071333" cy="30713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EAD1D5-41CC-4625-9E3A-3385A19BB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4"/>
          <a:stretch/>
        </p:blipFill>
        <p:spPr>
          <a:xfrm>
            <a:off x="5430017" y="306321"/>
            <a:ext cx="2658757" cy="21917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D0502B-68AD-44F1-8A86-744D5792D6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25" y="3119388"/>
            <a:ext cx="2923539" cy="29235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141F44-7555-48E4-AF11-42D5BC126D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15" y="4332049"/>
            <a:ext cx="2688551" cy="2688551"/>
          </a:xfrm>
          <a:prstGeom prst="rect">
            <a:avLst/>
          </a:prstGeom>
        </p:spPr>
      </p:pic>
      <p:pic>
        <p:nvPicPr>
          <p:cNvPr id="5122" name="Picture 2" descr="School Building Vector Illustration School Building Cartoon, Vector,  Building, School PNG and Vector with Transparent Background for Free  Download">
            <a:extLst>
              <a:ext uri="{FF2B5EF4-FFF2-40B4-BE49-F238E27FC236}">
                <a16:creationId xmlns:a16="http://schemas.microsoft.com/office/drawing/2014/main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000" r="94219">
                        <a14:foregroundMark x1="47344" y1="39844" x2="50781" y2="48281"/>
                        <a14:foregroundMark x1="52344" y1="39844" x2="50000" y2="5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05" y="-641495"/>
            <a:ext cx="3877800" cy="38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88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72 -0.09861 L -0.03372 -0.09861 C -0.03763 -0.10185 -0.04167 -0.10394 -0.04518 -0.10787 C -0.05508 -0.11898 -0.05195 -0.13588 -0.05351 -0.15602 C -0.05325 -0.19815 -0.05312 -0.24005 -0.05247 -0.28194 C -0.05234 -0.29491 -0.05039 -0.29491 -0.04726 -0.30787 C -0.04648 -0.31157 -0.04518 -0.31898 -0.04518 -0.31898 C -0.04375 -0.34537 -0.04557 -0.33472 -0.03685 -0.36343 C -0.03437 -0.37199 -0.03138 -0.38843 -0.02435 -0.3912 C -0.01875 -0.39352 -0.00195 -0.39583 0.00482 -0.39676 C 0.00716 -0.39815 0.00964 -0.39954 0.01211 -0.40046 C 0.02526 -0.40556 0.04232 -0.40116 0.05378 -0.40046 C 0.07331 -0.3963 0.07917 -0.39653 0.10065 -0.3838 C 0.10586 -0.38079 0.11094 -0.37685 0.11628 -0.37454 C 0.11901 -0.37338 0.12188 -0.37245 0.12461 -0.37083 C 0.12813 -0.36875 0.13138 -0.36505 0.13503 -0.36343 C 0.13867 -0.36181 0.14258 -0.36227 0.14649 -0.36157 C 0.15625 -0.35741 0.15977 -0.35509 0.17149 -0.35417 C 0.18255 -0.35347 0.19362 -0.35417 0.20482 -0.35417 " pathEditMode="relative" ptsTypes="AAAAAAAAA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EE2E20-3850-40E0-9C2D-FF9E6AC03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0" y="545944"/>
            <a:ext cx="10952480" cy="5766112"/>
          </a:xfrm>
          <a:prstGeom prst="roundRect">
            <a:avLst>
              <a:gd name="adj" fmla="val 468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2329F3-6DDE-4886-8928-283A45BA7FC4}"/>
              </a:ext>
            </a:extLst>
          </p:cNvPr>
          <p:cNvSpPr/>
          <p:nvPr/>
        </p:nvSpPr>
        <p:spPr>
          <a:xfrm>
            <a:off x="1672460" y="4520585"/>
            <a:ext cx="617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B79145-BEAC-4585-B1F9-F7C7EBD1DEA5}"/>
              </a:ext>
            </a:extLst>
          </p:cNvPr>
          <p:cNvSpPr/>
          <p:nvPr/>
        </p:nvSpPr>
        <p:spPr>
          <a:xfrm>
            <a:off x="3261686" y="4511040"/>
            <a:ext cx="617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1E6D43-C72C-47F0-BA17-B5639C9DD138}"/>
              </a:ext>
            </a:extLst>
          </p:cNvPr>
          <p:cNvSpPr/>
          <p:nvPr/>
        </p:nvSpPr>
        <p:spPr>
          <a:xfrm>
            <a:off x="4924510" y="4490105"/>
            <a:ext cx="1274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3,14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CC4BB2-0FEE-463F-B6A7-ADDF423D3D1D}"/>
              </a:ext>
            </a:extLst>
          </p:cNvPr>
          <p:cNvSpPr/>
          <p:nvPr/>
        </p:nvSpPr>
        <p:spPr>
          <a:xfrm>
            <a:off x="7583520" y="4520585"/>
            <a:ext cx="19030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113,04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1B3A6-3602-47E1-B01B-8140D6C5D56D}"/>
              </a:ext>
            </a:extLst>
          </p:cNvPr>
          <p:cNvSpPr/>
          <p:nvPr/>
        </p:nvSpPr>
        <p:spPr>
          <a:xfrm>
            <a:off x="1619561" y="2811818"/>
            <a:ext cx="723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12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1BF6DD-1007-44B5-8D84-0A6FFC0D8C4E}"/>
              </a:ext>
            </a:extLst>
          </p:cNvPr>
          <p:cNvSpPr/>
          <p:nvPr/>
        </p:nvSpPr>
        <p:spPr>
          <a:xfrm>
            <a:off x="3434811" y="2811818"/>
            <a:ext cx="538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2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E4F326-00F0-451B-8F9F-A8627F603A23}"/>
              </a:ext>
            </a:extLst>
          </p:cNvPr>
          <p:cNvSpPr/>
          <p:nvPr/>
        </p:nvSpPr>
        <p:spPr>
          <a:xfrm>
            <a:off x="5004786" y="2811818"/>
            <a:ext cx="617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D3BDE7-88FB-4A48-9938-147196F88329}"/>
              </a:ext>
            </a:extLst>
          </p:cNvPr>
          <p:cNvSpPr/>
          <p:nvPr/>
        </p:nvSpPr>
        <p:spPr>
          <a:xfrm>
            <a:off x="7561343" y="5360517"/>
            <a:ext cx="19030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113,04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16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/>
      <p:bldP spid="12" grpId="0"/>
      <p:bldP spid="16" grpId="0"/>
      <p:bldP spid="17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2E69A8-92A4-44E7-AFC2-7992211AD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BBEF606-13B3-4DB2-8111-5E4B8B4BFB6F}"/>
              </a:ext>
            </a:extLst>
          </p:cNvPr>
          <p:cNvGrpSpPr/>
          <p:nvPr/>
        </p:nvGrpSpPr>
        <p:grpSpPr>
          <a:xfrm>
            <a:off x="421136" y="568383"/>
            <a:ext cx="11349728" cy="5410200"/>
            <a:chOff x="421136" y="568383"/>
            <a:chExt cx="11349728" cy="54102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822D3AE-CBCF-4E04-BB00-833ABFFAC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052"/>
            <a:stretch/>
          </p:blipFill>
          <p:spPr>
            <a:xfrm>
              <a:off x="421136" y="568383"/>
              <a:ext cx="11349727" cy="5410200"/>
            </a:xfrm>
            <a:prstGeom prst="roundRect">
              <a:avLst>
                <a:gd name="adj" fmla="val 4836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10E6F8C-3C04-4F8D-BA7E-4094CC646982}"/>
                </a:ext>
              </a:extLst>
            </p:cNvPr>
            <p:cNvSpPr/>
            <p:nvPr/>
          </p:nvSpPr>
          <p:spPr>
            <a:xfrm>
              <a:off x="11541760" y="5222240"/>
              <a:ext cx="229103" cy="629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9BB4A3E-2161-414C-A1B6-6AC6076DF6B5}"/>
                </a:ext>
              </a:extLst>
            </p:cNvPr>
            <p:cNvSpPr/>
            <p:nvPr/>
          </p:nvSpPr>
          <p:spPr>
            <a:xfrm rot="16200000">
              <a:off x="11018395" y="5393408"/>
              <a:ext cx="184187" cy="986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2938F64-7AD8-44C6-A16E-1E586754B820}"/>
                </a:ext>
              </a:extLst>
            </p:cNvPr>
            <p:cNvSpPr/>
            <p:nvPr/>
          </p:nvSpPr>
          <p:spPr>
            <a:xfrm>
              <a:off x="10810875" y="5741687"/>
              <a:ext cx="88900" cy="1054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43388E-B101-4119-A730-80E2757E6E57}"/>
                </a:ext>
              </a:extLst>
            </p:cNvPr>
            <p:cNvSpPr/>
            <p:nvPr/>
          </p:nvSpPr>
          <p:spPr>
            <a:xfrm>
              <a:off x="11460164" y="5741687"/>
              <a:ext cx="310700" cy="2368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82329F3-6DDE-4886-8928-283A45BA7FC4}"/>
              </a:ext>
            </a:extLst>
          </p:cNvPr>
          <p:cNvSpPr/>
          <p:nvPr/>
        </p:nvSpPr>
        <p:spPr>
          <a:xfrm>
            <a:off x="1403155" y="4214631"/>
            <a:ext cx="1091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B79145-BEAC-4585-B1F9-F7C7EBD1DEA5}"/>
              </a:ext>
            </a:extLst>
          </p:cNvPr>
          <p:cNvSpPr/>
          <p:nvPr/>
        </p:nvSpPr>
        <p:spPr>
          <a:xfrm>
            <a:off x="3562385" y="4226716"/>
            <a:ext cx="1091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1E6D43-C72C-47F0-BA17-B5639C9DD138}"/>
              </a:ext>
            </a:extLst>
          </p:cNvPr>
          <p:cNvSpPr/>
          <p:nvPr/>
        </p:nvSpPr>
        <p:spPr>
          <a:xfrm>
            <a:off x="5520348" y="4226716"/>
            <a:ext cx="1274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3,14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CC4BB2-0FEE-463F-B6A7-ADDF423D3D1D}"/>
              </a:ext>
            </a:extLst>
          </p:cNvPr>
          <p:cNvSpPr/>
          <p:nvPr/>
        </p:nvSpPr>
        <p:spPr>
          <a:xfrm>
            <a:off x="7372543" y="4214631"/>
            <a:ext cx="29322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40,6944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1B3A6-3602-47E1-B01B-8140D6C5D56D}"/>
              </a:ext>
            </a:extLst>
          </p:cNvPr>
          <p:cNvSpPr/>
          <p:nvPr/>
        </p:nvSpPr>
        <p:spPr>
          <a:xfrm>
            <a:off x="1467276" y="2621318"/>
            <a:ext cx="10278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7,</a:t>
            </a:r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2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AC3846-70F0-486F-B6DC-E8E39BC46A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2114" flipH="1">
            <a:off x="-298208" y="4638397"/>
            <a:ext cx="2680372" cy="268037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1BF6DD-1007-44B5-8D84-0A6FFC0D8C4E}"/>
              </a:ext>
            </a:extLst>
          </p:cNvPr>
          <p:cNvSpPr/>
          <p:nvPr/>
        </p:nvSpPr>
        <p:spPr>
          <a:xfrm>
            <a:off x="3434811" y="2621318"/>
            <a:ext cx="538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2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E4F326-00F0-451B-8F9F-A8627F603A23}"/>
              </a:ext>
            </a:extLst>
          </p:cNvPr>
          <p:cNvSpPr/>
          <p:nvPr/>
        </p:nvSpPr>
        <p:spPr>
          <a:xfrm>
            <a:off x="4894541" y="2621318"/>
            <a:ext cx="1091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4D735F-61D5-4684-B0FE-7F1655AD029E}"/>
              </a:ext>
            </a:extLst>
          </p:cNvPr>
          <p:cNvSpPr/>
          <p:nvPr/>
        </p:nvSpPr>
        <p:spPr>
          <a:xfrm>
            <a:off x="7383921" y="5096607"/>
            <a:ext cx="29322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40,6944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61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/>
      <p:bldP spid="12" grpId="0"/>
      <p:bldP spid="16" grpId="0"/>
      <p:bldP spid="17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9C1EB3A-31A5-4059-A77C-05F6119DED0F}"/>
              </a:ext>
            </a:extLst>
          </p:cNvPr>
          <p:cNvGrpSpPr/>
          <p:nvPr/>
        </p:nvGrpSpPr>
        <p:grpSpPr>
          <a:xfrm>
            <a:off x="641157" y="581005"/>
            <a:ext cx="10909685" cy="5384956"/>
            <a:chOff x="641157" y="581005"/>
            <a:chExt cx="10909685" cy="53849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1A2B049-218C-4095-BD4F-A748D5458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157" y="581005"/>
              <a:ext cx="10909685" cy="5384956"/>
            </a:xfrm>
            <a:prstGeom prst="roundRect">
              <a:avLst>
                <a:gd name="adj" fmla="val 5582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D13E6-13FB-4832-9D18-17057CC4D08C}"/>
                </a:ext>
              </a:extLst>
            </p:cNvPr>
            <p:cNvSpPr/>
            <p:nvPr/>
          </p:nvSpPr>
          <p:spPr>
            <a:xfrm>
              <a:off x="11267685" y="5209619"/>
              <a:ext cx="229103" cy="629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34869BB-9EFD-4058-ABC8-98AFDE5FFE38}"/>
                </a:ext>
              </a:extLst>
            </p:cNvPr>
            <p:cNvSpPr/>
            <p:nvPr/>
          </p:nvSpPr>
          <p:spPr>
            <a:xfrm rot="16200000">
              <a:off x="10935333" y="5571799"/>
              <a:ext cx="236896" cy="5514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A0EBAFE-848A-4CCD-A6A7-649CDF23673C}"/>
                </a:ext>
              </a:extLst>
            </p:cNvPr>
            <p:cNvSpPr/>
            <p:nvPr/>
          </p:nvSpPr>
          <p:spPr>
            <a:xfrm>
              <a:off x="11186089" y="5562600"/>
              <a:ext cx="310699" cy="4033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82329F3-6DDE-4886-8928-283A45BA7FC4}"/>
              </a:ext>
            </a:extLst>
          </p:cNvPr>
          <p:cNvSpPr/>
          <p:nvPr/>
        </p:nvSpPr>
        <p:spPr>
          <a:xfrm>
            <a:off x="1533704" y="4248189"/>
            <a:ext cx="1200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B79145-BEAC-4585-B1F9-F7C7EBD1DEA5}"/>
              </a:ext>
            </a:extLst>
          </p:cNvPr>
          <p:cNvSpPr/>
          <p:nvPr/>
        </p:nvSpPr>
        <p:spPr>
          <a:xfrm>
            <a:off x="3570579" y="4252692"/>
            <a:ext cx="1200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1E6D43-C72C-47F0-BA17-B5639C9DD138}"/>
              </a:ext>
            </a:extLst>
          </p:cNvPr>
          <p:cNvSpPr/>
          <p:nvPr/>
        </p:nvSpPr>
        <p:spPr>
          <a:xfrm>
            <a:off x="5645353" y="4248189"/>
            <a:ext cx="1274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3,14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CC4BB2-0FEE-463F-B6A7-ADDF423D3D1D}"/>
              </a:ext>
            </a:extLst>
          </p:cNvPr>
          <p:cNvSpPr/>
          <p:nvPr/>
        </p:nvSpPr>
        <p:spPr>
          <a:xfrm>
            <a:off x="7682228" y="4248189"/>
            <a:ext cx="23615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0,5024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1B3A6-3602-47E1-B01B-8140D6C5D56D}"/>
              </a:ext>
            </a:extLst>
          </p:cNvPr>
          <p:cNvSpPr/>
          <p:nvPr/>
        </p:nvSpPr>
        <p:spPr>
          <a:xfrm>
            <a:off x="1579460" y="2690802"/>
            <a:ext cx="1189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0,8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1BF6DD-1007-44B5-8D84-0A6FFC0D8C4E}"/>
              </a:ext>
            </a:extLst>
          </p:cNvPr>
          <p:cNvSpPr/>
          <p:nvPr/>
        </p:nvSpPr>
        <p:spPr>
          <a:xfrm>
            <a:off x="3532954" y="2683220"/>
            <a:ext cx="538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2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E4F326-00F0-451B-8F9F-A8627F603A23}"/>
              </a:ext>
            </a:extLst>
          </p:cNvPr>
          <p:cNvSpPr/>
          <p:nvPr/>
        </p:nvSpPr>
        <p:spPr>
          <a:xfrm>
            <a:off x="4949174" y="2674736"/>
            <a:ext cx="1200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125F1A7-FF50-4394-81C6-9BD49D3258A8}"/>
              </a:ext>
            </a:extLst>
          </p:cNvPr>
          <p:cNvSpPr/>
          <p:nvPr/>
        </p:nvSpPr>
        <p:spPr>
          <a:xfrm>
            <a:off x="4771549" y="1050693"/>
            <a:ext cx="1189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0,8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1768E3-B595-4D36-A956-F0CD87EE79DC}"/>
              </a:ext>
            </a:extLst>
          </p:cNvPr>
          <p:cNvSpPr/>
          <p:nvPr/>
        </p:nvSpPr>
        <p:spPr>
          <a:xfrm>
            <a:off x="7682227" y="5062914"/>
            <a:ext cx="23615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0,5024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66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/>
      <p:bldP spid="12" grpId="0"/>
      <p:bldP spid="16" grpId="0"/>
      <p:bldP spid="17" grpId="0"/>
      <p:bldP spid="30" grpId="0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3EFA93DF-0E46-4EF6-A2C0-2C43EC679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A7901B26-065A-40D8-85E4-7AD8B980CC2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60525" y="3676650"/>
            <a:ext cx="406400" cy="406400"/>
          </a:xfrm>
        </p:spPr>
      </p:pic>
      <p:pic>
        <p:nvPicPr>
          <p:cNvPr id="9226" name="Picture 10" descr="Cartoon characters zany face emojis coronavirus microbes covid-19 Premium  vector PNG - Similar PNG">
            <a:extLst>
              <a:ext uri="{FF2B5EF4-FFF2-40B4-BE49-F238E27FC236}">
                <a16:creationId xmlns:a16="http://schemas.microsoft.com/office/drawing/2014/main" id="{94DDF43A-D690-4526-871D-74B3AC49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0" b="98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60" y="2401041"/>
            <a:ext cx="4483355" cy="448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2A2A2CE-AAB6-40D6-98F2-8F6A2AAC97C0}"/>
              </a:ext>
            </a:extLst>
          </p:cNvPr>
          <p:cNvGrpSpPr/>
          <p:nvPr/>
        </p:nvGrpSpPr>
        <p:grpSpPr>
          <a:xfrm flipH="1">
            <a:off x="4055794" y="365125"/>
            <a:ext cx="4351339" cy="1918787"/>
            <a:chOff x="-869731" y="1603218"/>
            <a:chExt cx="5155048" cy="27643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FF7A15-427C-402D-9F80-C062B5C5B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9731" y="1603218"/>
              <a:ext cx="5155048" cy="276435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D09E01-4186-4C4C-8E98-2A75996FF724}"/>
                </a:ext>
              </a:extLst>
            </p:cNvPr>
            <p:cNvSpPr txBox="1"/>
            <p:nvPr/>
          </p:nvSpPr>
          <p:spPr>
            <a:xfrm>
              <a:off x="-444992" y="2180250"/>
              <a:ext cx="42163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Chiến thắng Covid</a:t>
              </a:r>
              <a:r>
                <a:rPr lang="en-US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!</a:t>
              </a:r>
              <a:endPara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224" name="Picture 8" descr="100 Cov19 ideas in 2021 | kartun, ilustrasi, gambar">
            <a:extLst>
              <a:ext uri="{FF2B5EF4-FFF2-40B4-BE49-F238E27FC236}">
                <a16:creationId xmlns:a16="http://schemas.microsoft.com/office/drawing/2014/main" id="{3C502985-F00F-432E-90F9-3EE5A504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997" y1="78200" x2="29712" y2="73600"/>
                        <a14:foregroundMark x1="43450" y1="76000" x2="45048" y2="79600"/>
                        <a14:foregroundMark x1="55591" y1="76400" x2="57348" y2="80200"/>
                        <a14:foregroundMark x1="66454" y1="77000" x2="67572" y2="79400"/>
                        <a14:foregroundMark x1="65974" y1="47800" x2="69649" y2="47400"/>
                        <a14:foregroundMark x1="55591" y1="46000" x2="53195" y2="51800"/>
                        <a14:foregroundMark x1="64217" y1="44200" x2="6869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2563" y="921742"/>
            <a:ext cx="8951064" cy="71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Cartoon characters knocked emojis coronavirus microbes covid-19 vector PNG  - Similar PNG">
            <a:extLst>
              <a:ext uri="{FF2B5EF4-FFF2-40B4-BE49-F238E27FC236}">
                <a16:creationId xmlns:a16="http://schemas.microsoft.com/office/drawing/2014/main" id="{14ADFB09-6E3B-4B16-B103-DA47C8CC3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14" y="-11689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3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911">
            <a:off x="3115076" y="432380"/>
            <a:ext cx="3503604" cy="28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EAD1D5-41CC-4625-9E3A-3385A19BBF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4"/>
          <a:stretch/>
        </p:blipFill>
        <p:spPr>
          <a:xfrm>
            <a:off x="5430017" y="306321"/>
            <a:ext cx="2658757" cy="21917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D0502B-68AD-44F1-8A86-744D5792D6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25" y="3119388"/>
            <a:ext cx="2923539" cy="29235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141F44-7555-48E4-AF11-42D5BC126D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15" y="4332049"/>
            <a:ext cx="2688551" cy="2688551"/>
          </a:xfrm>
          <a:prstGeom prst="rect">
            <a:avLst/>
          </a:prstGeom>
        </p:spPr>
      </p:pic>
      <p:pic>
        <p:nvPicPr>
          <p:cNvPr id="5122" name="Picture 2" descr="School Building Vector Illustration School Building Cartoon, Vector,  Building, School PNG and Vector with Transparent Background for Free  Download">
            <a:extLst>
              <a:ext uri="{FF2B5EF4-FFF2-40B4-BE49-F238E27FC236}">
                <a16:creationId xmlns:a16="http://schemas.microsoft.com/office/drawing/2014/main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5000" r="94219">
                        <a14:foregroundMark x1="47344" y1="39844" x2="50781" y2="48281"/>
                        <a14:foregroundMark x1="52344" y1="39844" x2="50000" y2="5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05" y="-641495"/>
            <a:ext cx="3877800" cy="38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29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279 -0.07037 L 0.12279 -0.07037 C 0.14023 -0.07639 0.14726 -0.07847 0.16445 -0.08518 C 0.19062 -0.0956 0.17305 -0.09051 0.19674 -0.09629 C 0.21055 -0.09398 0.22513 -0.09699 0.23841 -0.08889 C 0.24206 -0.0868 0.27539 -0.04722 0.28307 -0.03148 C 0.29088 -0.01597 0.2957 0.00394 0.30078 0.02222 C 0.30338 0.06806 0.30456 0.07778 0.2987 0.1463 C 0.29818 0.15371 0.29401 0.1588 0.2914 0.16459 C 0.28841 0.17176 0.2845 0.18033 0.27995 0.18496 C 0.275 0.19051 0.2694 0.19445 0.26432 0.2 C 0.2569 0.2081 0.25013 0.21829 0.24258 0.22593 C 0.23138 0.23681 0.22057 0.25093 0.2082 0.25556 C 0.20638 0.25602 0.20469 0.25718 0.20299 0.25741 L 0.05612 0.26852 C 0.03555 0.29884 0.05013 0.27361 0.03737 0.30371 C 0.01992 0.34445 0.02786 0.31875 0.01966 0.34815 C 0.01836 0.36713 0.01771 0.36713 0.01966 0.39074 C 0.02044 0.4 0.02044 0.39954 0.02279 0.40347 " pathEditMode="relative" ptsTypes="AAAAAAAAA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F19E6B-1ECD-49DE-A746-0315306708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5493"/>
          <a:stretch/>
        </p:blipFill>
        <p:spPr>
          <a:xfrm>
            <a:off x="696368" y="2984500"/>
            <a:ext cx="10780551" cy="2935200"/>
          </a:xfrm>
          <a:prstGeom prst="roundRect">
            <a:avLst>
              <a:gd name="adj" fmla="val 435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81E6D43-C72C-47F0-BA17-B5639C9DD138}"/>
              </a:ext>
            </a:extLst>
          </p:cNvPr>
          <p:cNvSpPr/>
          <p:nvPr/>
        </p:nvSpPr>
        <p:spPr>
          <a:xfrm>
            <a:off x="5050574" y="3966170"/>
            <a:ext cx="1274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3,14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2329F3-6DDE-4886-8928-283A45BA7FC4}"/>
              </a:ext>
            </a:extLst>
          </p:cNvPr>
          <p:cNvSpPr/>
          <p:nvPr/>
        </p:nvSpPr>
        <p:spPr>
          <a:xfrm>
            <a:off x="1067110" y="3966170"/>
            <a:ext cx="1119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4,5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CC4BB2-0FEE-463F-B6A7-ADDF423D3D1D}"/>
              </a:ext>
            </a:extLst>
          </p:cNvPr>
          <p:cNvSpPr/>
          <p:nvPr/>
        </p:nvSpPr>
        <p:spPr>
          <a:xfrm>
            <a:off x="7249446" y="3899626"/>
            <a:ext cx="22365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6358,5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C0DF7D-131C-433B-AA3E-4BF179BE0C10}"/>
              </a:ext>
            </a:extLst>
          </p:cNvPr>
          <p:cNvSpPr/>
          <p:nvPr/>
        </p:nvSpPr>
        <p:spPr>
          <a:xfrm>
            <a:off x="3131326" y="3966170"/>
            <a:ext cx="1119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4,5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3E9DE63-C3C9-4BFF-BD94-EDE99C5DBA34}"/>
              </a:ext>
            </a:extLst>
          </p:cNvPr>
          <p:cNvSpPr/>
          <p:nvPr/>
        </p:nvSpPr>
        <p:spPr>
          <a:xfrm>
            <a:off x="7249446" y="4971510"/>
            <a:ext cx="22365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6358,5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053430A-7004-4B7C-AF8E-C49A394E8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4507"/>
          <a:stretch/>
        </p:blipFill>
        <p:spPr>
          <a:xfrm>
            <a:off x="696367" y="263270"/>
            <a:ext cx="10780551" cy="2449756"/>
          </a:xfrm>
          <a:prstGeom prst="roundRect">
            <a:avLst>
              <a:gd name="adj" fmla="val 435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072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3EFA93DF-0E46-4EF6-A2C0-2C43EC679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A7901B26-065A-40D8-85E4-7AD8B980CC2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60525" y="3676650"/>
            <a:ext cx="406400" cy="406400"/>
          </a:xfrm>
        </p:spPr>
      </p:pic>
      <p:pic>
        <p:nvPicPr>
          <p:cNvPr id="9226" name="Picture 10" descr="Cartoon characters zany face emojis coronavirus microbes covid-19 Premium  vector PNG - Similar PNG">
            <a:extLst>
              <a:ext uri="{FF2B5EF4-FFF2-40B4-BE49-F238E27FC236}">
                <a16:creationId xmlns:a16="http://schemas.microsoft.com/office/drawing/2014/main" id="{94DDF43A-D690-4526-871D-74B3AC49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0" b="98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60" y="2401041"/>
            <a:ext cx="4483355" cy="448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2A2A2CE-AAB6-40D6-98F2-8F6A2AAC97C0}"/>
              </a:ext>
            </a:extLst>
          </p:cNvPr>
          <p:cNvGrpSpPr/>
          <p:nvPr/>
        </p:nvGrpSpPr>
        <p:grpSpPr>
          <a:xfrm flipH="1">
            <a:off x="4055794" y="365125"/>
            <a:ext cx="4351339" cy="1918787"/>
            <a:chOff x="-869731" y="1603218"/>
            <a:chExt cx="5155048" cy="27643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FF7A15-427C-402D-9F80-C062B5C5B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9731" y="1603218"/>
              <a:ext cx="5155048" cy="276435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D09E01-4186-4C4C-8E98-2A75996FF724}"/>
                </a:ext>
              </a:extLst>
            </p:cNvPr>
            <p:cNvSpPr txBox="1"/>
            <p:nvPr/>
          </p:nvSpPr>
          <p:spPr>
            <a:xfrm>
              <a:off x="-444992" y="2180250"/>
              <a:ext cx="42163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Chiến thắng Covid</a:t>
              </a:r>
              <a:r>
                <a:rPr lang="en-US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!</a:t>
              </a:r>
              <a:endPara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224" name="Picture 8" descr="100 Cov19 ideas in 2021 | kartun, ilustrasi, gambar">
            <a:extLst>
              <a:ext uri="{FF2B5EF4-FFF2-40B4-BE49-F238E27FC236}">
                <a16:creationId xmlns:a16="http://schemas.microsoft.com/office/drawing/2014/main" id="{3C502985-F00F-432E-90F9-3EE5A504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997" y1="78200" x2="29712" y2="73600"/>
                        <a14:foregroundMark x1="43450" y1="76000" x2="45048" y2="79600"/>
                        <a14:foregroundMark x1="55591" y1="76400" x2="57348" y2="80200"/>
                        <a14:foregroundMark x1="66454" y1="77000" x2="67572" y2="79400"/>
                        <a14:foregroundMark x1="65974" y1="47800" x2="69649" y2="47400"/>
                        <a14:foregroundMark x1="55591" y1="46000" x2="53195" y2="51800"/>
                        <a14:foregroundMark x1="64217" y1="44200" x2="6869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2563" y="921742"/>
            <a:ext cx="8951064" cy="71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Cartoon characters knocked emojis coronavirus microbes covid-19 vector PNG  - Similar PNG">
            <a:extLst>
              <a:ext uri="{FF2B5EF4-FFF2-40B4-BE49-F238E27FC236}">
                <a16:creationId xmlns:a16="http://schemas.microsoft.com/office/drawing/2014/main" id="{14ADFB09-6E3B-4B16-B103-DA47C8CC3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14" y="-11689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10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34055" y="1255329"/>
            <a:ext cx="4521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Nêu quy tắc và công thức tính chu vi</a:t>
            </a:r>
            <a:r>
              <a:rPr lang="vi-VN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 hình tròn </a:t>
            </a:r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?</a:t>
            </a:r>
            <a:endParaRPr lang="en-US" sz="3200">
              <a:latin typeface="UTM Flamenco" panose="0204060305050602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3285283" y="3675467"/>
            <a:ext cx="673035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3599960" y="4163506"/>
            <a:ext cx="60025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>
                <a:solidFill>
                  <a:srgbClr val="E5231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 = d x 3,14</a:t>
            </a:r>
          </a:p>
          <a:p>
            <a:pPr algn="ctr"/>
            <a:r>
              <a:rPr lang="vi-VN" sz="5400" b="1">
                <a:solidFill>
                  <a:srgbClr val="E52314"/>
                </a:solidFill>
                <a:latin typeface="UTM Avo" panose="02040603050506020204" pitchFamily="18" charset="0"/>
              </a:rPr>
              <a:t>C = r x 2 x 3,14</a:t>
            </a:r>
            <a:endParaRPr lang="en-US" sz="5400" b="1">
              <a:solidFill>
                <a:srgbClr val="E52314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E1E11411-B62C-4DBD-852C-06EADEC9C5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0D06712B-D39D-44B5-BA8E-CD1F5E4696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911">
            <a:off x="3381046" y="2925849"/>
            <a:ext cx="3503604" cy="28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D0502B-68AD-44F1-8A86-744D5792D6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25" y="3119388"/>
            <a:ext cx="2923539" cy="29235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141F44-7555-48E4-AF11-42D5BC126D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15" y="4332049"/>
            <a:ext cx="2688551" cy="2688551"/>
          </a:xfrm>
          <a:prstGeom prst="rect">
            <a:avLst/>
          </a:prstGeom>
        </p:spPr>
      </p:pic>
      <p:pic>
        <p:nvPicPr>
          <p:cNvPr id="5122" name="Picture 2" descr="School Building Vector Illustration School Building Cartoon, Vector,  Building, School PNG and Vector with Transparent Background for Free  Download">
            <a:extLst>
              <a:ext uri="{FF2B5EF4-FFF2-40B4-BE49-F238E27FC236}">
                <a16:creationId xmlns:a16="http://schemas.microsoft.com/office/drawing/2014/main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000" r="94219">
                        <a14:foregroundMark x1="47344" y1="39844" x2="50781" y2="48281"/>
                        <a14:foregroundMark x1="52344" y1="39844" x2="50000" y2="5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05" y="-641495"/>
            <a:ext cx="3877800" cy="38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38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0.09931 L 0.01654 0.09931 C 0.05 0.14838 0.03034 0.12315 0.06862 0.16412 C 0.07058 0.1662 0.07761 0.17477 0.08112 0.17708 C 0.08347 0.17847 0.08594 0.17963 0.08842 0.18079 L 0.10925 0.19005 C 0.11472 0.19236 0.12019 0.19699 0.12592 0.19745 L 0.18737 0.20116 C 0.203 0.19838 0.2323 0.20393 0.25092 0.18634 C 0.253 0.18403 0.25508 0.18125 0.25717 0.17893 C 0.25847 0.1669 0.25677 0.17106 0.26237 0.16412 C 0.26328 0.16273 0.26433 0.16134 0.2655 0.16042 C 0.26641 0.15949 0.26862 0.15856 0.26862 0.15856 " pathEditMode="relative" ptsTypes="AAA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412A74-87D7-4C90-BC53-A5C1A40B9585}"/>
              </a:ext>
            </a:extLst>
          </p:cNvPr>
          <p:cNvSpPr/>
          <p:nvPr/>
        </p:nvSpPr>
        <p:spPr>
          <a:xfrm>
            <a:off x="749300" y="393700"/>
            <a:ext cx="10668000" cy="1816100"/>
          </a:xfrm>
          <a:prstGeom prst="roundRect">
            <a:avLst>
              <a:gd name="adj" fmla="val 117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657DFF-8EF1-431D-ABB5-EADC2A00C5B6}"/>
              </a:ext>
            </a:extLst>
          </p:cNvPr>
          <p:cNvSpPr txBox="1"/>
          <p:nvPr/>
        </p:nvSpPr>
        <p:spPr>
          <a:xfrm>
            <a:off x="1525270" y="435757"/>
            <a:ext cx="91414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od's Word" panose="02040603050506020204" pitchFamily="18" charset="0"/>
                <a:cs typeface="Times New Roman" panose="02020603050405020304" pitchFamily="18" charset="0"/>
              </a:rPr>
              <a:t>Muốn tính diện tích hình tròn, chúng mình làm sao?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800" b="1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od's Word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F3C61D-4646-4F56-80B7-A8B203A48DC1}"/>
              </a:ext>
            </a:extLst>
          </p:cNvPr>
          <p:cNvSpPr/>
          <p:nvPr/>
        </p:nvSpPr>
        <p:spPr>
          <a:xfrm>
            <a:off x="761999" y="2520949"/>
            <a:ext cx="10668000" cy="3901293"/>
          </a:xfrm>
          <a:prstGeom prst="roundRect">
            <a:avLst>
              <a:gd name="adj" fmla="val 117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0C90E8-4D8C-464B-9ED3-5C8F0A0D5ED0}"/>
              </a:ext>
            </a:extLst>
          </p:cNvPr>
          <p:cNvSpPr txBox="1"/>
          <p:nvPr/>
        </p:nvSpPr>
        <p:spPr>
          <a:xfrm>
            <a:off x="952500" y="2744081"/>
            <a:ext cx="10972800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Muốn tính diện tích của hình tròn ta lấy bán kính nhân với bán kính rồi nhân với số 3,14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         S = r x r x 3,14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                          S là diện tích hình tròn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                          r là bán kính hình tròn</a:t>
            </a:r>
            <a:endParaRPr lang="en-US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73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4" grpId="0" animBg="1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2D0502B-68AD-44F1-8A86-744D5792D6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25" y="3119388"/>
            <a:ext cx="2923539" cy="2923539"/>
          </a:xfrm>
          <a:prstGeom prst="rect">
            <a:avLst/>
          </a:prstGeom>
        </p:spPr>
      </p:pic>
      <p:pic>
        <p:nvPicPr>
          <p:cNvPr id="5122" name="Picture 2" descr="School Building Vector Illustration School Building Cartoon, Vector,  Building, School PNG and Vector with Transparent Background for Free  Download">
            <a:extLst>
              <a:ext uri="{FF2B5EF4-FFF2-40B4-BE49-F238E27FC236}">
                <a16:creationId xmlns:a16="http://schemas.microsoft.com/office/drawing/2014/main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000" r="94219">
                        <a14:foregroundMark x1="47344" y1="39844" x2="50781" y2="48281"/>
                        <a14:foregroundMark x1="52344" y1="39844" x2="50000" y2="5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05" y="-641495"/>
            <a:ext cx="3877800" cy="38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911">
            <a:off x="6661302" y="4010714"/>
            <a:ext cx="3503604" cy="28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28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07 -0.03842 L 0.06107 -0.03842 C 0.06823 -0.05949 0.07787 -0.07847 0.08282 -0.10139 C 0.09128 -0.13981 0.09141 -0.13958 0.09844 -0.17361 C 0.09987 -0.18055 0.10131 -0.18727 0.10261 -0.19398 C 0.10404 -0.20139 0.10443 -0.20972 0.10677 -0.2162 L 0.11198 -0.23102 C 0.11302 -0.23912 0.1142 -0.24722 0.11511 -0.25509 C 0.11823 -0.28356 0.11446 -0.27199 0.11927 -0.28472 C 0.11993 -0.29282 0.12084 -0.30092 0.12136 -0.30879 C 0.12188 -0.31574 0.12175 -0.32245 0.1224 -0.32917 C 0.12279 -0.33379 0.12383 -0.33796 0.12448 -0.34213 C 0.12526 -0.34768 0.12592 -0.35347 0.12657 -0.35879 C 0.12696 -0.36134 0.12709 -0.36389 0.12761 -0.3662 C 0.12878 -0.37153 0.12995 -0.37662 0.13177 -0.38102 C 0.13321 -0.38472 0.13529 -0.38727 0.13698 -0.39028 C 0.1392 -0.40231 0.13802 -0.39398 0.13802 -0.4162 " pathEditMode="relative" ptsTypes="AAAAAAA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3EFA93DF-0E46-4EF6-A2C0-2C43EC679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A7901B26-065A-40D8-85E4-7AD8B980CC2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60525" y="3676650"/>
            <a:ext cx="406400" cy="406400"/>
          </a:xfrm>
        </p:spPr>
      </p:pic>
      <p:pic>
        <p:nvPicPr>
          <p:cNvPr id="9226" name="Picture 10" descr="Cartoon characters zany face emojis coronavirus microbes covid-19 Premium  vector PNG - Similar PNG">
            <a:extLst>
              <a:ext uri="{FF2B5EF4-FFF2-40B4-BE49-F238E27FC236}">
                <a16:creationId xmlns:a16="http://schemas.microsoft.com/office/drawing/2014/main" id="{94DDF43A-D690-4526-871D-74B3AC49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0" b="98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60" y="2401041"/>
            <a:ext cx="4483355" cy="448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2A2A2CE-AAB6-40D6-98F2-8F6A2AAC97C0}"/>
              </a:ext>
            </a:extLst>
          </p:cNvPr>
          <p:cNvGrpSpPr/>
          <p:nvPr/>
        </p:nvGrpSpPr>
        <p:grpSpPr>
          <a:xfrm flipH="1">
            <a:off x="4000722" y="365125"/>
            <a:ext cx="4461482" cy="1918787"/>
            <a:chOff x="-934974" y="1603218"/>
            <a:chExt cx="5285535" cy="27643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FF7A15-427C-402D-9F80-C062B5C5B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9731" y="1603218"/>
              <a:ext cx="5155048" cy="276435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D09E01-4186-4C4C-8E98-2A75996FF724}"/>
                </a:ext>
              </a:extLst>
            </p:cNvPr>
            <p:cNvSpPr txBox="1"/>
            <p:nvPr/>
          </p:nvSpPr>
          <p:spPr>
            <a:xfrm>
              <a:off x="-934974" y="1933966"/>
              <a:ext cx="5285535" cy="1729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Chúng mình</a:t>
              </a:r>
            </a:p>
            <a:p>
              <a:pPr algn="ctr"/>
              <a:r>
                <a:rPr lang="vi-V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dành chiến thắng !</a:t>
              </a:r>
              <a:endPara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224" name="Picture 8" descr="100 Cov19 ideas in 2021 | kartun, ilustrasi, gambar">
            <a:extLst>
              <a:ext uri="{FF2B5EF4-FFF2-40B4-BE49-F238E27FC236}">
                <a16:creationId xmlns:a16="http://schemas.microsoft.com/office/drawing/2014/main" id="{3C502985-F00F-432E-90F9-3EE5A504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997" y1="78200" x2="29712" y2="73600"/>
                        <a14:foregroundMark x1="43450" y1="76000" x2="45048" y2="79600"/>
                        <a14:foregroundMark x1="55591" y1="76400" x2="57348" y2="80200"/>
                        <a14:foregroundMark x1="66454" y1="77000" x2="67572" y2="79400"/>
                        <a14:foregroundMark x1="65974" y1="47800" x2="69649" y2="47400"/>
                        <a14:foregroundMark x1="55591" y1="46000" x2="53195" y2="51800"/>
                        <a14:foregroundMark x1="64217" y1="44200" x2="6869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2563" y="921742"/>
            <a:ext cx="8951064" cy="71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Cartoon characters knocked emojis coronavirus microbes covid-19 vector PNG  - Similar PNG">
            <a:extLst>
              <a:ext uri="{FF2B5EF4-FFF2-40B4-BE49-F238E27FC236}">
                <a16:creationId xmlns:a16="http://schemas.microsoft.com/office/drawing/2014/main" id="{14ADFB09-6E3B-4B16-B103-DA47C8CC3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14" y="-11689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97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6875352B-7FDC-4042-A757-73934352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844" y="2282470"/>
            <a:ext cx="6583775" cy="53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A72BB54-B6B6-4CC3-BC35-BB7A23A52EBF}"/>
              </a:ext>
            </a:extLst>
          </p:cNvPr>
          <p:cNvSpPr/>
          <p:nvPr/>
        </p:nvSpPr>
        <p:spPr>
          <a:xfrm>
            <a:off x="100972" y="66479"/>
            <a:ext cx="9246855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13800" b="1">
                <a:ln w="57150">
                  <a:solidFill>
                    <a:srgbClr val="EB654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Tạm biệt !</a:t>
            </a:r>
            <a:endParaRPr lang="en-US" sz="13800" b="1" cap="none" spc="0">
              <a:ln w="57150">
                <a:solidFill>
                  <a:srgbClr val="EB6541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94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1.01016 0.016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08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E74FD60A-F03A-4944-A360-7E51118B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26" name="图片 2">
            <a:extLst>
              <a:ext uri="{FF2B5EF4-FFF2-40B4-BE49-F238E27FC236}">
                <a16:creationId xmlns:a16="http://schemas.microsoft.com/office/drawing/2014/main" id="{C8A40F51-F012-4B4B-90EA-61BF95B90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04889" y="1038970"/>
            <a:ext cx="4521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Nêu quy tắc và công thức tính đường kính của</a:t>
            </a:r>
            <a:endParaRPr lang="vi-VN" sz="3200">
              <a:effectLst/>
              <a:latin typeface="UTM Flamenco" panose="020406030505060202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hình tròn khi biết chu vi</a:t>
            </a:r>
            <a:r>
              <a:rPr lang="vi-VN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?</a:t>
            </a:r>
            <a:endParaRPr lang="en-US" sz="3200">
              <a:latin typeface="UTM Flamenco" panose="0204060305050602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5368426" y="3784871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5508126" y="4746917"/>
            <a:ext cx="4521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5400" b="1">
                <a:solidFill>
                  <a:srgbClr val="E5231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d = C : 3,14</a:t>
            </a:r>
            <a:endParaRPr lang="en-US" sz="5400" b="1">
              <a:solidFill>
                <a:srgbClr val="E52314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06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E74FD60A-F03A-4944-A360-7E51118B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26" name="图片 2">
            <a:extLst>
              <a:ext uri="{FF2B5EF4-FFF2-40B4-BE49-F238E27FC236}">
                <a16:creationId xmlns:a16="http://schemas.microsoft.com/office/drawing/2014/main" id="{C8A40F51-F012-4B4B-90EA-61BF95B90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04889" y="1038970"/>
            <a:ext cx="4521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Nêu quy tắc và công thức tính bán kính của </a:t>
            </a:r>
            <a:endParaRPr lang="vi-VN" sz="3200">
              <a:effectLst/>
              <a:latin typeface="UTM Flamenco" panose="020406030505060202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hình tròn khi biết chu vi?</a:t>
            </a:r>
            <a:endParaRPr lang="en-US" sz="3200">
              <a:latin typeface="UTM Flamenco" panose="0204060305050602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3856606" y="3733075"/>
            <a:ext cx="6145317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4124011" y="4750951"/>
            <a:ext cx="5541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5400" b="1">
                <a:solidFill>
                  <a:srgbClr val="E5231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r = C : 3,14</a:t>
            </a:r>
            <a:r>
              <a:rPr lang="vi-VN" sz="5400" b="1">
                <a:solidFill>
                  <a:srgbClr val="E5231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da-DK" sz="5400" b="1">
                <a:solidFill>
                  <a:srgbClr val="E5231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: 2 </a:t>
            </a:r>
            <a:endParaRPr lang="en-US" sz="5400" b="1">
              <a:solidFill>
                <a:srgbClr val="E52314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18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F60658B-7429-44CD-ACD0-6957C29AA6D4}"/>
              </a:ext>
            </a:extLst>
          </p:cNvPr>
          <p:cNvSpPr/>
          <p:nvPr/>
        </p:nvSpPr>
        <p:spPr>
          <a:xfrm>
            <a:off x="6007100" y="1020762"/>
            <a:ext cx="5609228" cy="22159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71456"/>
              </a:avLst>
            </a:prstTxWarp>
            <a:spAutoFit/>
          </a:bodyPr>
          <a:lstStyle/>
          <a:p>
            <a:pPr algn="ctr"/>
            <a:r>
              <a:rPr lang="en-US" sz="7200" b="1" cap="none" spc="0">
                <a:ln w="38100" cmpd="sng">
                  <a:solidFill>
                    <a:srgbClr val="000000"/>
                  </a:solidFill>
                  <a:prstDash val="solid"/>
                </a:ln>
                <a:solidFill>
                  <a:srgbClr val="FF65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TOÁN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8A5141-A405-4ECA-9F82-9AFE83EE5E0B}"/>
              </a:ext>
            </a:extLst>
          </p:cNvPr>
          <p:cNvSpPr/>
          <p:nvPr/>
        </p:nvSpPr>
        <p:spPr>
          <a:xfrm>
            <a:off x="5445317" y="1673143"/>
            <a:ext cx="6408826" cy="26827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8800" b="1" cap="none" spc="0">
                <a:ln w="38100" cmpd="sng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DIỆN TÍCH </a:t>
            </a:r>
          </a:p>
          <a:p>
            <a:pPr algn="ctr"/>
            <a:r>
              <a:rPr lang="vi-VN" sz="8800" b="1" cap="none" spc="0">
                <a:ln w="38100" cmpd="sng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HÌNH TRÒN</a:t>
            </a:r>
            <a:endParaRPr lang="en-US" sz="8800" b="1" cap="none" spc="0">
              <a:ln w="38100" cmpd="sng">
                <a:solidFill>
                  <a:srgbClr val="000000"/>
                </a:solidFill>
                <a:prstDash val="solid"/>
              </a:ln>
              <a:solidFill>
                <a:srgbClr val="FFC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</a:endParaRPr>
          </a:p>
        </p:txBody>
      </p:sp>
      <p:pic>
        <p:nvPicPr>
          <p:cNvPr id="1026" name="Picture 2" descr="386,339 Circle Cartoon Stock Photos and Images - 123RF">
            <a:extLst>
              <a:ext uri="{FF2B5EF4-FFF2-40B4-BE49-F238E27FC236}">
                <a16:creationId xmlns:a16="http://schemas.microsoft.com/office/drawing/2014/main" id="{A99C2D06-175C-4AAF-92CC-A92816A59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9778" y1="29555" x2="11556" y2="66802"/>
                        <a14:foregroundMark x1="5333" y1="56275" x2="5333" y2="56275"/>
                        <a14:foregroundMark x1="36444" y1="36842" x2="36444" y2="36842"/>
                        <a14:foregroundMark x1="31111" y1="87045" x2="31111" y2="87045"/>
                        <a14:foregroundMark x1="49778" y1="29555" x2="57778" y2="28745"/>
                        <a14:foregroundMark x1="77556" y1="30364" x2="86444" y2="36842"/>
                        <a14:foregroundMark x1="74889" y1="8907" x2="89778" y2="19028"/>
                        <a14:foregroundMark x1="21333" y1="93522" x2="21333" y2="93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355940"/>
            <a:ext cx="628332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12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1422B4CD-CC47-417B-A2DF-B623C23FCE93}"/>
              </a:ext>
            </a:extLst>
          </p:cNvPr>
          <p:cNvGrpSpPr/>
          <p:nvPr/>
        </p:nvGrpSpPr>
        <p:grpSpPr>
          <a:xfrm flipH="1"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1A94B66-2756-4F5F-8984-908B965C380A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B3CDAB3-5759-45D6-B496-9B4253EA1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947CA4D-F2B3-4439-B4DB-5CA0D2B8A9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66401"/>
            <a:ext cx="4644572" cy="542048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A1BE104-3016-49A4-8917-5C67466FF4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45440" y="-20596"/>
            <a:ext cx="6753225" cy="13525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3972833" y="1582449"/>
            <a:ext cx="671739" cy="7761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4DC3BA1-D759-4A26-B73C-F2C1F6A7F32F}"/>
              </a:ext>
            </a:extLst>
          </p:cNvPr>
          <p:cNvSpPr/>
          <p:nvPr/>
        </p:nvSpPr>
        <p:spPr>
          <a:xfrm>
            <a:off x="4240929" y="1949672"/>
            <a:ext cx="660469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5A323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KHÁM PHÁ</a:t>
            </a:r>
            <a:endParaRPr lang="vi-VN" sz="9600" b="1">
              <a:ln w="38100">
                <a:solidFill>
                  <a:schemeClr val="bg1"/>
                </a:solidFill>
                <a:prstDash val="solid"/>
              </a:ln>
              <a:solidFill>
                <a:srgbClr val="5A323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282" y="2922658"/>
            <a:ext cx="3457244" cy="393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4DC3BA1-D759-4A26-B73C-F2C1F6A7F32F}"/>
              </a:ext>
            </a:extLst>
          </p:cNvPr>
          <p:cNvSpPr/>
          <p:nvPr/>
        </p:nvSpPr>
        <p:spPr>
          <a:xfrm>
            <a:off x="718906" y="1096233"/>
            <a:ext cx="66046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KHÁM PHÁ</a:t>
            </a:r>
            <a:endParaRPr lang="vi-VN" sz="9600" b="1">
              <a:ln w="38100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25A667E-4AD5-4A86-93C1-E52EB9457CDB}"/>
              </a:ext>
            </a:extLst>
          </p:cNvPr>
          <p:cNvSpPr/>
          <p:nvPr/>
        </p:nvSpPr>
        <p:spPr>
          <a:xfrm>
            <a:off x="3261360" y="518159"/>
            <a:ext cx="8392160" cy="59533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DEB0E51-7C4B-475A-8822-18DD2BCD2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652"/>
            <a:ext cx="3970498" cy="595334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A1C2218-E011-49EA-A7E3-EC82B905F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414" y="116779"/>
            <a:ext cx="304800" cy="3238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4BE8FD1-796A-491E-89D3-50E4A30D7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14" y="355561"/>
            <a:ext cx="847114" cy="10981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8FF7668-D37D-4C44-8E14-41819B8B8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47" y="828270"/>
            <a:ext cx="605016" cy="61935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687A0A2-8E57-4129-96B5-4D541F932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23" y="325776"/>
            <a:ext cx="859122" cy="8591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A87995-D966-46C2-B7B9-41BA7C44C8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986" y="529734"/>
            <a:ext cx="5750739" cy="8569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7FEEBC-E668-42A2-B399-CCA5FC827FE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056" b="39444" l="2000" r="26500">
                        <a14:foregroundMark x1="13700" y1="18333" x2="14500" y2="18241"/>
                        <a14:foregroundMark x1="14800" y1="17037" x2="14000" y2="20278"/>
                      </a14:backgroundRemoval>
                    </a14:imgEffect>
                  </a14:imgLayer>
                </a14:imgProps>
              </a:ext>
            </a:extLst>
          </a:blip>
          <a:srcRect l="2000" t="11852" r="71440" b="59326"/>
          <a:stretch/>
        </p:blipFill>
        <p:spPr>
          <a:xfrm>
            <a:off x="3332415" y="1447721"/>
            <a:ext cx="1102476" cy="12920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2177A26-3D20-43AA-92DF-B064846B3CE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981" b="55093" l="18000" r="42800">
                        <a14:foregroundMark x1="34700" y1="36111" x2="34700" y2="37315"/>
                        <a14:foregroundMark x1="30800" y1="33426" x2="35600" y2="34630"/>
                        <a14:foregroundMark x1="35300" y1="51481" x2="37200" y2="51759"/>
                      </a14:backgroundRemoval>
                    </a14:imgEffect>
                  </a14:imgLayer>
                </a14:imgProps>
              </a:ext>
            </a:extLst>
          </a:blip>
          <a:srcRect l="17657" t="26205" r="55783" b="44973"/>
          <a:stretch/>
        </p:blipFill>
        <p:spPr>
          <a:xfrm>
            <a:off x="3332415" y="2675734"/>
            <a:ext cx="990185" cy="11604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0A5E91A-0E21-47E9-9286-3CA41A4D904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67" b="30278" l="27100" r="52200">
                        <a14:foregroundMark x1="43100" y1="8241" x2="44000" y2="13056"/>
                        <a14:foregroundMark x1="40800" y1="7407" x2="45800" y2="11574"/>
                        <a14:foregroundMark x1="45800" y1="11574" x2="46900" y2="13981"/>
                        <a14:foregroundMark x1="36000" y1="20463" x2="34700" y2="22130"/>
                      </a14:backgroundRemoval>
                    </a14:imgEffect>
                  </a14:imgLayer>
                </a14:imgProps>
              </a:ext>
            </a:extLst>
          </a:blip>
          <a:srcRect l="27005" t="3277" r="46435" b="67901"/>
          <a:stretch/>
        </p:blipFill>
        <p:spPr>
          <a:xfrm>
            <a:off x="3388560" y="4012756"/>
            <a:ext cx="990185" cy="11604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F56EA02-C0A8-4624-91AD-8D6FC86B1A1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000" b="48519" l="40600" r="72500">
                        <a14:foregroundMark x1="63800" y1="21019" x2="63800" y2="21019"/>
                        <a14:foregroundMark x1="65100" y1="35463" x2="67300" y2="36667"/>
                        <a14:foregroundMark x1="64800" y1="21019" x2="63200" y2="27593"/>
                        <a14:foregroundMark x1="67600" y1="36481" x2="63500" y2="36481"/>
                        <a14:foregroundMark x1="65700" y1="33889" x2="66800" y2="37685"/>
                      </a14:backgroundRemoval>
                    </a14:imgEffect>
                  </a14:imgLayer>
                </a14:imgProps>
              </a:ext>
            </a:extLst>
          </a:blip>
          <a:srcRect l="44823" t="17831" r="28617" b="53347"/>
          <a:stretch/>
        </p:blipFill>
        <p:spPr>
          <a:xfrm>
            <a:off x="3390772" y="5157560"/>
            <a:ext cx="990185" cy="1160480"/>
          </a:xfrm>
          <a:prstGeom prst="rect">
            <a:avLst/>
          </a:prstGeom>
        </p:spPr>
      </p:pic>
      <p:sp>
        <p:nvSpPr>
          <p:cNvPr id="33" name="Text Box 4">
            <a:extLst>
              <a:ext uri="{FF2B5EF4-FFF2-40B4-BE49-F238E27FC236}">
                <a16:creationId xmlns:a16="http://schemas.microsoft.com/office/drawing/2014/main" id="{B9DDA5F1-C389-45C2-A8EB-B2DE818D9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13" y="1774309"/>
            <a:ext cx="6135189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</a:rPr>
              <a:t>Nắm quy tắc tính diện tích hình tròn</a:t>
            </a:r>
            <a:endParaRPr 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amenco" panose="02040603050506020204" pitchFamily="18" charset="0"/>
            </a:endParaRPr>
          </a:p>
        </p:txBody>
      </p:sp>
      <p:sp>
        <p:nvSpPr>
          <p:cNvPr id="34" name="Text Box 4">
            <a:extLst>
              <a:ext uri="{FF2B5EF4-FFF2-40B4-BE49-F238E27FC236}">
                <a16:creationId xmlns:a16="http://schemas.microsoft.com/office/drawing/2014/main" id="{EC76BC74-1614-44B1-9EBC-BB06F1D7C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7083" y="4323524"/>
            <a:ext cx="7903029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</a:rPr>
              <a:t>Vận dụng công thức để hoàn thành bài tập</a:t>
            </a:r>
            <a:endParaRPr 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amenco" panose="02040603050506020204" pitchFamily="18" charset="0"/>
            </a:endParaRP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16ADD4B0-5DC4-4697-90E4-DB2E8A615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13" y="3036130"/>
            <a:ext cx="6135189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</a:rPr>
              <a:t>Có kĩ năng tính diện tích hình tròn.</a:t>
            </a:r>
            <a:endParaRPr 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amenco" panose="02040603050506020204" pitchFamily="18" charset="0"/>
            </a:endParaRP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id="{AA62C5D9-24BD-4F88-A62B-23D3B0E70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7083" y="5571264"/>
            <a:ext cx="7903029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</a:rPr>
              <a:t>Yêu thích môn Toán</a:t>
            </a:r>
            <a:endParaRPr 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82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/>
      <p:bldP spid="34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447</Words>
  <Application>Microsoft Office PowerPoint</Application>
  <PresentationFormat>Widescreen</PresentationFormat>
  <Paragraphs>104</Paragraphs>
  <Slides>34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Cambria Math</vt:lpstr>
      <vt:lpstr>UTM American Sans</vt:lpstr>
      <vt:lpstr>UTM Flamenco</vt:lpstr>
      <vt:lpstr>UTM Cookies</vt:lpstr>
      <vt:lpstr>UTM God's Word</vt:lpstr>
      <vt:lpstr>Arial</vt:lpstr>
      <vt:lpstr>iCiel Soup of Justice</vt:lpstr>
      <vt:lpstr>UTM Showcard</vt:lpstr>
      <vt:lpstr>UTM Guanine</vt:lpstr>
      <vt:lpstr>UTM Avo</vt:lpstr>
      <vt:lpstr>等线</vt:lpstr>
      <vt:lpstr>等线 Light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建春</dc:creator>
  <cp:lastModifiedBy>Administrator</cp:lastModifiedBy>
  <cp:revision>55</cp:revision>
  <dcterms:created xsi:type="dcterms:W3CDTF">2020-02-07T01:48:05Z</dcterms:created>
  <dcterms:modified xsi:type="dcterms:W3CDTF">2024-01-22T13:25:39Z</dcterms:modified>
</cp:coreProperties>
</file>