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7"/>
  </p:notesMasterIdLst>
  <p:sldIdLst>
    <p:sldId id="377" r:id="rId2"/>
    <p:sldId id="410" r:id="rId3"/>
    <p:sldId id="398" r:id="rId4"/>
    <p:sldId id="412" r:id="rId5"/>
    <p:sldId id="422" r:id="rId6"/>
    <p:sldId id="413" r:id="rId7"/>
    <p:sldId id="414" r:id="rId8"/>
    <p:sldId id="415" r:id="rId9"/>
    <p:sldId id="400" r:id="rId10"/>
    <p:sldId id="416" r:id="rId11"/>
    <p:sldId id="417" r:id="rId12"/>
    <p:sldId id="419" r:id="rId13"/>
    <p:sldId id="420" r:id="rId14"/>
    <p:sldId id="421" r:id="rId15"/>
    <p:sldId id="4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64" d="100"/>
          <a:sy n="64" d="100"/>
        </p:scale>
        <p:origin x="60" y="34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2B3CE-4B46-473B-9C95-D0D84A13758B}" type="datetimeFigureOut">
              <a:rPr lang="en-US" smtClean="0"/>
              <a:t>12/23/2024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ACEFB-C7C0-4BEC-BCFF-0419A0FF987C}" type="slidenum">
              <a:rPr lang="en-US" smtClean="0"/>
              <a:t>‹#›</a:t>
            </a:fld>
            <a:endParaRPr lang="en-US"/>
          </a:p>
        </p:txBody>
      </p:sp>
    </p:spTree>
    <p:extLst>
      <p:ext uri="{BB962C8B-B14F-4D97-AF65-F5344CB8AC3E}">
        <p14:creationId xmlns:p14="http://schemas.microsoft.com/office/powerpoint/2010/main" val="395676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900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80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80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9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solidFill>
                  <a:prstClr val="black">
                    <a:tint val="75000"/>
                  </a:prstClr>
                </a:solidFill>
              </a:rPr>
              <a:t>12/23/2024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9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9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635" cy="6858635"/>
          </a:xfrm>
          <a:prstGeom prst="rect">
            <a:avLst/>
          </a:prstGeom>
        </p:spPr>
      </p:pic>
      <p:pic>
        <p:nvPicPr>
          <p:cNvPr id="1026" name="Picture 2" descr="C:\Users\Administrator\Desktop\650755fe3f2fcb7192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99075" y="-15240"/>
            <a:ext cx="2501900" cy="6633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s 5"/>
          <p:cNvSpPr/>
          <p:nvPr/>
        </p:nvSpPr>
        <p:spPr>
          <a:xfrm>
            <a:off x="3050937" y="1220470"/>
            <a:ext cx="6713697" cy="830997"/>
          </a:xfrm>
          <a:prstGeom prst="rect">
            <a:avLst/>
          </a:prstGeom>
          <a:noFill/>
          <a:ln>
            <a:noFill/>
          </a:ln>
        </p:spPr>
        <p:txBody>
          <a:bodyPr wrap="none" rtlCol="0" anchor="t">
            <a:spAutoFit/>
          </a:bodyPr>
          <a:lstStyle/>
          <a:p>
            <a:pPr algn="ctr"/>
            <a:r>
              <a:rPr lang="en-US" altLang="zh-CN" sz="48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MÔN ÂM NHẠC LỚP 4</a:t>
            </a:r>
          </a:p>
        </p:txBody>
      </p:sp>
      <p:pic>
        <p:nvPicPr>
          <p:cNvPr id="7" name="Content Placeholder 1"/>
          <p:cNvPicPr>
            <a:picLocks noChangeAspect="1"/>
          </p:cNvPicPr>
          <p:nvPr/>
        </p:nvPicPr>
        <p:blipFill>
          <a:blip r:embed="rId4">
            <a:clrChange>
              <a:clrFrom>
                <a:srgbClr val="EEEEEE">
                  <a:alpha val="100000"/>
                </a:srgbClr>
              </a:clrFrom>
              <a:clrTo>
                <a:srgbClr val="EEEEEE">
                  <a:alpha val="100000"/>
                  <a:alpha val="0"/>
                </a:srgbClr>
              </a:clrTo>
            </a:clrChange>
            <a:biLevel thresh="50000"/>
          </a:blip>
          <a:stretch>
            <a:fillRect/>
          </a:stretch>
        </p:blipFill>
        <p:spPr>
          <a:xfrm rot="360000">
            <a:off x="5647055" y="2865120"/>
            <a:ext cx="2044700" cy="9366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5" y="635"/>
            <a:ext cx="12192635" cy="6857365"/>
          </a:xfrm>
          <a:prstGeom prst="rect">
            <a:avLst/>
          </a:prstGeom>
        </p:spPr>
      </p:pic>
      <p:sp>
        <p:nvSpPr>
          <p:cNvPr id="6" name="TextBox 5"/>
          <p:cNvSpPr txBox="1"/>
          <p:nvPr/>
        </p:nvSpPr>
        <p:spPr>
          <a:xfrm>
            <a:off x="2037574" y="2093116"/>
            <a:ext cx="8256411" cy="646331"/>
          </a:xfrm>
          <a:prstGeom prst="rect">
            <a:avLst/>
          </a:prstGeom>
          <a:noFill/>
        </p:spPr>
        <p:txBody>
          <a:bodyPr wrap="square" rtlCol="0">
            <a:spAutoFit/>
          </a:bodyPr>
          <a:lstStyle/>
          <a:p>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Trải</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nvSpPr>
        <p:spPr>
          <a:xfrm>
            <a:off x="5035550" y="2997835"/>
            <a:ext cx="5258435" cy="645160"/>
          </a:xfrm>
          <a:prstGeom prst="rect">
            <a:avLst/>
          </a:prstGeom>
          <a:noFill/>
        </p:spPr>
        <p:txBody>
          <a:bodyPr wrap="square" rtlCol="0">
            <a:spAutoFit/>
          </a:bodyPr>
          <a:lstStyle/>
          <a:p>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Sắm</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vai</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10" name="Content Placeholder 5" descr="C:\Users\Administrator\Desktop\hinh nen dep pp\HIH NG NGHEP BAI G\z2577138619550_26fc373cf1c0551cf8f2d8fdf957b0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940050"/>
            <a:ext cx="2867025" cy="155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9690" y="0"/>
            <a:ext cx="12251690" cy="6953956"/>
          </a:xfrm>
          <a:prstGeom prst="rect">
            <a:avLst/>
          </a:prstGeom>
        </p:spPr>
      </p:pic>
      <p:sp>
        <p:nvSpPr>
          <p:cNvPr id="6" name="TextBox 5"/>
          <p:cNvSpPr txBox="1"/>
          <p:nvPr/>
        </p:nvSpPr>
        <p:spPr>
          <a:xfrm>
            <a:off x="368300" y="2139127"/>
            <a:ext cx="1161344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Chia nhóm</a:t>
            </a:r>
            <a:r>
              <a:rPr kumimoji="0" lang="vi-VN" sz="2400" b="1"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sắm vai</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baseline="0" dirty="0">
                <a:solidFill>
                  <a:schemeClr val="tx2"/>
                </a:solidFill>
                <a:latin typeface="Times New Roman" panose="02020603050405020304" pitchFamily="18" charset="0"/>
                <a:cs typeface="Times New Roman" panose="02020603050405020304" pitchFamily="18" charset="0"/>
              </a:rPr>
              <a:t>+</a:t>
            </a:r>
            <a:r>
              <a:rPr lang="vi-VN" sz="2400" b="1" baseline="0" dirty="0" err="1">
                <a:solidFill>
                  <a:schemeClr val="tx2"/>
                </a:solidFill>
                <a:latin typeface="Times New Roman" panose="02020603050405020304" pitchFamily="18" charset="0"/>
                <a:cs typeface="Times New Roman" panose="02020603050405020304" pitchFamily="18" charset="0"/>
              </a:rPr>
              <a:t>Pi</a:t>
            </a:r>
            <a:r>
              <a:rPr lang="vi-VN" sz="2400" b="1" baseline="0" dirty="0">
                <a:solidFill>
                  <a:schemeClr val="tx2"/>
                </a:solidFill>
                <a:latin typeface="Times New Roman" panose="02020603050405020304" pitchFamily="18" charset="0"/>
                <a:cs typeface="Times New Roman" panose="02020603050405020304" pitchFamily="18" charset="0"/>
              </a:rPr>
              <a:t>-tơ</a:t>
            </a:r>
            <a:r>
              <a:rPr lang="vi-VN" sz="2400" b="1" dirty="0">
                <a:solidFill>
                  <a:schemeClr val="tx2"/>
                </a:solidFill>
                <a:latin typeface="Times New Roman" panose="02020603050405020304" pitchFamily="18" charset="0"/>
                <a:cs typeface="Times New Roman" panose="02020603050405020304" pitchFamily="18" charset="0"/>
              </a:rPr>
              <a:t> hồn nhiên nhảy chân sáo, làm động tác như đang nói chuyện cùng chú chim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chim nhỏ vỗ cánh bay lên bay xuống, hót líu lo.</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dirty="0">
                <a:solidFill>
                  <a:schemeClr val="tx2"/>
                </a:solidFill>
                <a:latin typeface="Times New Roman" panose="02020603050405020304" pitchFamily="18" charset="0"/>
                <a:cs typeface="Times New Roman" panose="02020603050405020304" pitchFamily="18" charset="0"/>
              </a:rPr>
              <a:t>+ vịt đi lạch bạch miệng kêu quạc </a:t>
            </a:r>
            <a:r>
              <a:rPr lang="vi-VN" sz="2400" b="1" dirty="0" err="1">
                <a:solidFill>
                  <a:schemeClr val="tx2"/>
                </a:solidFill>
                <a:latin typeface="Times New Roman" panose="02020603050405020304" pitchFamily="18" charset="0"/>
                <a:cs typeface="Times New Roman" panose="02020603050405020304" pitchFamily="18" charset="0"/>
              </a:rPr>
              <a:t>quạc</a:t>
            </a:r>
            <a:endParaRPr lang="vi-VN" sz="2400" b="1" dirty="0">
              <a:solidFill>
                <a:schemeClr val="tx2"/>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mèo đi rón rén, động tác rình bắt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dirty="0">
                <a:solidFill>
                  <a:schemeClr val="tx2"/>
                </a:solidFill>
                <a:latin typeface="Times New Roman" panose="02020603050405020304" pitchFamily="18" charset="0"/>
                <a:cs typeface="Times New Roman" panose="02020603050405020304" pitchFamily="18" charset="0"/>
              </a:rPr>
              <a:t>+ chó sói lừ </a:t>
            </a:r>
            <a:r>
              <a:rPr lang="vi-VN" sz="2400" b="1" dirty="0" err="1">
                <a:solidFill>
                  <a:schemeClr val="tx2"/>
                </a:solidFill>
                <a:latin typeface="Times New Roman" panose="02020603050405020304" pitchFamily="18" charset="0"/>
                <a:cs typeface="Times New Roman" panose="02020603050405020304" pitchFamily="18" charset="0"/>
              </a:rPr>
              <a:t>lừ</a:t>
            </a:r>
            <a:r>
              <a:rPr lang="vi-VN" sz="2400" b="1" dirty="0">
                <a:solidFill>
                  <a:schemeClr val="tx2"/>
                </a:solidFill>
                <a:latin typeface="Times New Roman" panose="02020603050405020304" pitchFamily="18" charset="0"/>
                <a:cs typeface="Times New Roman" panose="02020603050405020304" pitchFamily="18" charset="0"/>
              </a:rPr>
              <a:t> tiến đến, cặp mắt gian manh</a:t>
            </a:r>
            <a:endPar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pic>
        <p:nvPicPr>
          <p:cNvPr id="5" name="Picture 9">
            <a:extLst>
              <a:ext uri="{FF2B5EF4-FFF2-40B4-BE49-F238E27FC236}">
                <a16:creationId xmlns:a16="http://schemas.microsoft.com/office/drawing/2014/main" id="{02D9FC31-B3A7-F112-1206-BED30FB6E640}"/>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982767" y="1836962"/>
            <a:ext cx="1445260" cy="444500"/>
          </a:xfrm>
          <a:prstGeom prst="rect">
            <a:avLst/>
          </a:prstGeom>
        </p:spPr>
      </p:pic>
      <p:pic>
        <p:nvPicPr>
          <p:cNvPr id="7" name="Picture 9">
            <a:extLst>
              <a:ext uri="{FF2B5EF4-FFF2-40B4-BE49-F238E27FC236}">
                <a16:creationId xmlns:a16="http://schemas.microsoft.com/office/drawing/2014/main" id="{DD3727AC-B2A1-BBE0-7B61-26AE835419A9}"/>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5343525" y="1392462"/>
            <a:ext cx="1445260" cy="444500"/>
          </a:xfrm>
          <a:prstGeom prst="rect">
            <a:avLst/>
          </a:prstGeom>
        </p:spPr>
      </p:pic>
      <p:pic>
        <p:nvPicPr>
          <p:cNvPr id="8" name="Picture 9">
            <a:extLst>
              <a:ext uri="{FF2B5EF4-FFF2-40B4-BE49-F238E27FC236}">
                <a16:creationId xmlns:a16="http://schemas.microsoft.com/office/drawing/2014/main" id="{2B25D14D-8870-6DAC-1CA8-22DC4F4DB3B3}"/>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10234861" y="1916120"/>
            <a:ext cx="1445260" cy="444500"/>
          </a:xfrm>
          <a:prstGeom prst="rect">
            <a:avLst/>
          </a:prstGeom>
        </p:spPr>
      </p:pic>
      <p:pic>
        <p:nvPicPr>
          <p:cNvPr id="3" name="Hình ảnh 2" descr="Ảnh có chứa Đồ họa, thiết kế đồ họa, phim hoạt hình, tiêu đề&#10;&#10;Mô tả được tạo tự động">
            <a:extLst>
              <a:ext uri="{FF2B5EF4-FFF2-40B4-BE49-F238E27FC236}">
                <a16:creationId xmlns:a16="http://schemas.microsoft.com/office/drawing/2014/main" id="{B27E1DB1-2449-ADDF-49A3-078EC2F95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644" y="139701"/>
            <a:ext cx="3459480" cy="1026795"/>
          </a:xfrm>
          <a:prstGeom prst="rect">
            <a:avLst/>
          </a:prstGeom>
        </p:spPr>
      </p:pic>
      <p:sp>
        <p:nvSpPr>
          <p:cNvPr id="9" name="TextBox 5">
            <a:extLst>
              <a:ext uri="{FF2B5EF4-FFF2-40B4-BE49-F238E27FC236}">
                <a16:creationId xmlns:a16="http://schemas.microsoft.com/office/drawing/2014/main" id="{AB9DFAE5-64D2-57E1-94ED-DEFAE0AC68FC}"/>
              </a:ext>
            </a:extLst>
          </p:cNvPr>
          <p:cNvSpPr txBox="1"/>
          <p:nvPr/>
        </p:nvSpPr>
        <p:spPr>
          <a:xfrm>
            <a:off x="4539014" y="253684"/>
            <a:ext cx="5258435" cy="645160"/>
          </a:xfrm>
          <a:prstGeom prst="rect">
            <a:avLst/>
          </a:prstGeom>
          <a:noFill/>
        </p:spPr>
        <p:txBody>
          <a:bodyPr wrap="square" rtlCol="0">
            <a:spAutoFit/>
          </a:bodyPr>
          <a:lstStyle/>
          <a:p>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Sắm</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vai</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C3CE0912-E7ED-8C6C-D3F0-B5AA6AF3CA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41501" y="5323065"/>
            <a:ext cx="1553561" cy="1630891"/>
          </a:xfrm>
          <a:prstGeom prst="rect">
            <a:avLst/>
          </a:prstGeom>
        </p:spPr>
      </p:pic>
    </p:spTree>
    <p:extLst>
      <p:ext uri="{BB962C8B-B14F-4D97-AF65-F5344CB8AC3E}">
        <p14:creationId xmlns:p14="http://schemas.microsoft.com/office/powerpoint/2010/main" val="355645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0"/>
            <a:ext cx="385296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Pi-</a:t>
            </a:r>
            <a:r>
              <a:rPr lang="en-US" sz="3200" b="1" dirty="0" err="1">
                <a:solidFill>
                  <a:srgbClr val="C00000"/>
                </a:solidFill>
                <a:latin typeface="Times New Roman" panose="02020603050405020304" pitchFamily="18" charset="0"/>
                <a:cs typeface="Times New Roman" panose="02020603050405020304" pitchFamily="18" charset="0"/>
              </a:rPr>
              <a:t>tơ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chó</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sói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77159" y="4920724"/>
            <a:ext cx="1553561" cy="1630891"/>
          </a:xfrm>
          <a:prstGeom prst="rect">
            <a:avLst/>
          </a:prstGeom>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1490978" y="813712"/>
            <a:ext cx="5336607" cy="400110"/>
          </a:xfrm>
          <a:prstGeom prst="rect">
            <a:avLst/>
          </a:prstGeom>
          <a:noFill/>
        </p:spPr>
        <p:txBody>
          <a:bodyPr wrap="square" rtlCol="0">
            <a:spAutoFit/>
          </a:bodyPr>
          <a:lstStyle/>
          <a:p>
            <a:r>
              <a:rPr lang="en-US" sz="2000" b="1" i="1" dirty="0" err="1">
                <a:solidFill>
                  <a:schemeClr val="accent1"/>
                </a:solidFill>
                <a:latin typeface="Times New Roman" panose="02020603050405020304" pitchFamily="18" charset="0"/>
                <a:cs typeface="Times New Roman" panose="02020603050405020304" pitchFamily="18" charset="0"/>
              </a:rPr>
              <a:t>Phỏng</a:t>
            </a:r>
            <a:r>
              <a:rPr lang="en-US" sz="2000" b="1" i="1" dirty="0">
                <a:solidFill>
                  <a:schemeClr val="accent1"/>
                </a:solidFill>
                <a:latin typeface="Times New Roman" panose="02020603050405020304" pitchFamily="18" charset="0"/>
                <a:cs typeface="Times New Roman" panose="02020603050405020304" pitchFamily="18" charset="0"/>
              </a:rPr>
              <a:t> </a:t>
            </a:r>
            <a:r>
              <a:rPr lang="en-US" sz="2000" b="1" i="1" dirty="0" err="1">
                <a:solidFill>
                  <a:schemeClr val="accent1"/>
                </a:solidFill>
                <a:latin typeface="Times New Roman" panose="02020603050405020304" pitchFamily="18" charset="0"/>
                <a:cs typeface="Times New Roman" panose="02020603050405020304" pitchFamily="18" charset="0"/>
              </a:rPr>
              <a:t>theo</a:t>
            </a:r>
            <a:r>
              <a:rPr lang="en-US" sz="2000" b="1" i="1" dirty="0">
                <a:solidFill>
                  <a:schemeClr val="accent1"/>
                </a:solidFill>
                <a:latin typeface="Times New Roman" panose="02020603050405020304" pitchFamily="18" charset="0"/>
                <a:cs typeface="Times New Roman" panose="02020603050405020304" pitchFamily="18" charset="0"/>
              </a:rPr>
              <a:t>: </a:t>
            </a:r>
            <a:r>
              <a:rPr lang="vi-VN" sz="2000" b="1" i="1" dirty="0">
                <a:solidFill>
                  <a:schemeClr val="accent1"/>
                </a:solidFill>
                <a:latin typeface="Times New Roman" panose="02020603050405020304" pitchFamily="18" charset="0"/>
                <a:ea typeface="Calibri" panose="020F0502020204030204" pitchFamily="34" charset="0"/>
              </a:rPr>
              <a:t>Séc-gây </a:t>
            </a:r>
            <a:r>
              <a:rPr lang="vi-VN" sz="2000" b="1" i="1" dirty="0" err="1">
                <a:solidFill>
                  <a:schemeClr val="accent1"/>
                </a:solidFill>
                <a:latin typeface="Times New Roman" panose="02020603050405020304" pitchFamily="18" charset="0"/>
                <a:ea typeface="Calibri" panose="020F0502020204030204" pitchFamily="34" charset="0"/>
              </a:rPr>
              <a:t>Pơ</a:t>
            </a:r>
            <a:r>
              <a:rPr lang="vi-VN" sz="2000" b="1" i="1" dirty="0">
                <a:solidFill>
                  <a:schemeClr val="accent1"/>
                </a:solidFill>
                <a:latin typeface="Times New Roman" panose="02020603050405020304" pitchFamily="18" charset="0"/>
                <a:ea typeface="Calibri" panose="020F0502020204030204" pitchFamily="34" charset="0"/>
              </a:rPr>
              <a:t>-rô-cô-phi-ép</a:t>
            </a:r>
            <a:r>
              <a:rPr lang="en-US" sz="2000" b="1" i="1" dirty="0">
                <a:solidFill>
                  <a:schemeClr val="accent1"/>
                </a:solidFill>
                <a:latin typeface="Times New Roman" panose="02020603050405020304" pitchFamily="18" charset="0"/>
                <a:cs typeface="Times New Roman" panose="02020603050405020304" pitchFamily="18" charset="0"/>
              </a:rPr>
              <a:t> </a:t>
            </a:r>
          </a:p>
        </p:txBody>
      </p:sp>
      <p:pic>
        <p:nvPicPr>
          <p:cNvPr id="4" name="Hình ảnh 3">
            <a:extLst>
              <a:ext uri="{FF2B5EF4-FFF2-40B4-BE49-F238E27FC236}">
                <a16:creationId xmlns:a16="http://schemas.microsoft.com/office/drawing/2014/main" id="{C188062E-7EDF-583F-0BC9-A986DADC1860}"/>
              </a:ext>
            </a:extLst>
          </p:cNvPr>
          <p:cNvPicPr>
            <a:picLocks noChangeAspect="1"/>
          </p:cNvPicPr>
          <p:nvPr/>
        </p:nvPicPr>
        <p:blipFill>
          <a:blip r:embed="rId6"/>
          <a:stretch>
            <a:fillRect/>
          </a:stretch>
        </p:blipFill>
        <p:spPr>
          <a:xfrm>
            <a:off x="417968" y="1635013"/>
            <a:ext cx="6526409" cy="3924300"/>
          </a:xfrm>
          <a:prstGeom prst="rect">
            <a:avLst/>
          </a:prstGeom>
        </p:spPr>
      </p:pic>
      <p:sp>
        <p:nvSpPr>
          <p:cNvPr id="5" name="TextBox 5">
            <a:extLst>
              <a:ext uri="{FF2B5EF4-FFF2-40B4-BE49-F238E27FC236}">
                <a16:creationId xmlns:a16="http://schemas.microsoft.com/office/drawing/2014/main" id="{4BCC2D88-13B7-644A-2AB6-3FE29BB2B1A7}"/>
              </a:ext>
            </a:extLst>
          </p:cNvPr>
          <p:cNvSpPr txBox="1"/>
          <p:nvPr/>
        </p:nvSpPr>
        <p:spPr>
          <a:xfrm>
            <a:off x="7112812" y="1013767"/>
            <a:ext cx="4265541" cy="4093428"/>
          </a:xfrm>
          <a:prstGeom prst="rect">
            <a:avLst/>
          </a:prstGeom>
          <a:noFill/>
        </p:spPr>
        <p:txBody>
          <a:bodyPr wrap="square" rtlCol="0">
            <a:spAutoFit/>
          </a:bodyPr>
          <a:lstStyle/>
          <a:p>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sống cùng ông nội trong ngôi nhà nhỏ giữa khoảng rừng thưa</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Một buổi sáng khi vừa mở cổng dạo chơi trên bãi cỏ</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đã nghe thấy chú chim nhỏ hót líu lo trên cành cây</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Chú vịt trong sân lạch bạch chạy theo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và nhảy xuống bơi trong một cái hồ gần đó</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Từ trên cao chú chim bay sà xuống cùng trò chuyện vui vẻ với chú vịt</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Thấy thế</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chú mèo cũng bò nhanh qua bãi cỏ rình bắt chim và vịt</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vội vàng đánh động cho chim bay lên cây và vịt bơi ra giữa hồ</a:t>
            </a:r>
            <a:r>
              <a:rPr lang="en-US" sz="2000" b="1" i="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48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p:tgtEl>
                                          <p:spTgt spid="2"/>
                                        </p:tgtEl>
                                        <p:attrNameLst>
                                          <p:attrName>ppt_y</p:attrName>
                                        </p:attrNameLst>
                                      </p:cBhvr>
                                      <p:tavLst>
                                        <p:tav tm="0">
                                          <p:val>
                                            <p:strVal val="#ppt_y+#ppt_h*1.125000"/>
                                          </p:val>
                                        </p:tav>
                                        <p:tav tm="100000">
                                          <p:val>
                                            <p:strVal val="#ppt_y"/>
                                          </p:val>
                                        </p:tav>
                                      </p:tavLst>
                                    </p:anim>
                                    <p:animEffect transition="in" filter="wipe(up)">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barn(inVertical)">
                                      <p:cBhvr>
                                        <p:cTn id="106" dur="500"/>
                                        <p:tgtEl>
                                          <p:spTgt spid="4"/>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p:tgtEl>
                                          <p:spTgt spid="5"/>
                                        </p:tgtEl>
                                        <p:attrNameLst>
                                          <p:attrName>ppt_y</p:attrName>
                                        </p:attrNameLst>
                                      </p:cBhvr>
                                      <p:tavLst>
                                        <p:tav tm="0">
                                          <p:val>
                                            <p:strVal val="#ppt_y+#ppt_h*1.125000"/>
                                          </p:val>
                                        </p:tav>
                                        <p:tav tm="100000">
                                          <p:val>
                                            <p:strVal val="#ppt_y"/>
                                          </p:val>
                                        </p:tav>
                                      </p:tavLst>
                                    </p:anim>
                                    <p:animEffect transition="in" filter="wipe(up)">
                                      <p:cBhvr>
                                        <p:cTn id="1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90311"/>
            <a:ext cx="385296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Pi-</a:t>
            </a:r>
            <a:r>
              <a:rPr lang="en-US" sz="3200" b="1" dirty="0" err="1">
                <a:solidFill>
                  <a:srgbClr val="C00000"/>
                </a:solidFill>
                <a:latin typeface="Times New Roman" panose="02020603050405020304" pitchFamily="18" charset="0"/>
                <a:cs typeface="Times New Roman" panose="02020603050405020304" pitchFamily="18" charset="0"/>
              </a:rPr>
              <a:t>tơ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chó</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sói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7534141" y="213164"/>
            <a:ext cx="5336607" cy="400110"/>
          </a:xfrm>
          <a:prstGeom prst="rect">
            <a:avLst/>
          </a:prstGeom>
          <a:noFill/>
        </p:spPr>
        <p:txBody>
          <a:bodyPr wrap="square" rtlCol="0">
            <a:spAutoFit/>
          </a:bodyPr>
          <a:lstStyle/>
          <a:p>
            <a:r>
              <a:rPr lang="en-US" sz="2000" b="1" i="1" dirty="0" err="1">
                <a:solidFill>
                  <a:schemeClr val="accent1"/>
                </a:solidFill>
                <a:latin typeface="Times New Roman" panose="02020603050405020304" pitchFamily="18" charset="0"/>
                <a:cs typeface="Times New Roman" panose="02020603050405020304" pitchFamily="18" charset="0"/>
              </a:rPr>
              <a:t>Phỏng</a:t>
            </a:r>
            <a:r>
              <a:rPr lang="en-US" sz="2000" b="1" i="1" dirty="0">
                <a:solidFill>
                  <a:schemeClr val="accent1"/>
                </a:solidFill>
                <a:latin typeface="Times New Roman" panose="02020603050405020304" pitchFamily="18" charset="0"/>
                <a:cs typeface="Times New Roman" panose="02020603050405020304" pitchFamily="18" charset="0"/>
              </a:rPr>
              <a:t> </a:t>
            </a:r>
            <a:r>
              <a:rPr lang="en-US" sz="2000" b="1" i="1" dirty="0" err="1">
                <a:solidFill>
                  <a:schemeClr val="accent1"/>
                </a:solidFill>
                <a:latin typeface="Times New Roman" panose="02020603050405020304" pitchFamily="18" charset="0"/>
                <a:cs typeface="Times New Roman" panose="02020603050405020304" pitchFamily="18" charset="0"/>
              </a:rPr>
              <a:t>theo</a:t>
            </a:r>
            <a:r>
              <a:rPr lang="en-US" sz="2000" b="1" i="1" dirty="0">
                <a:solidFill>
                  <a:schemeClr val="accent1"/>
                </a:solidFill>
                <a:latin typeface="Times New Roman" panose="02020603050405020304" pitchFamily="18" charset="0"/>
                <a:cs typeface="Times New Roman" panose="02020603050405020304" pitchFamily="18" charset="0"/>
              </a:rPr>
              <a:t>: </a:t>
            </a:r>
            <a:r>
              <a:rPr lang="vi-VN" sz="2000" b="1" i="1" dirty="0">
                <a:solidFill>
                  <a:schemeClr val="accent1"/>
                </a:solidFill>
                <a:latin typeface="Times New Roman" panose="02020603050405020304" pitchFamily="18" charset="0"/>
                <a:ea typeface="Calibri" panose="020F0502020204030204" pitchFamily="34" charset="0"/>
              </a:rPr>
              <a:t>Séc-gây </a:t>
            </a:r>
            <a:r>
              <a:rPr lang="vi-VN" sz="2000" b="1" i="1" dirty="0" err="1">
                <a:solidFill>
                  <a:schemeClr val="accent1"/>
                </a:solidFill>
                <a:latin typeface="Times New Roman" panose="02020603050405020304" pitchFamily="18" charset="0"/>
                <a:ea typeface="Calibri" panose="020F0502020204030204" pitchFamily="34" charset="0"/>
              </a:rPr>
              <a:t>Pơ</a:t>
            </a:r>
            <a:r>
              <a:rPr lang="vi-VN" sz="2000" b="1" i="1" dirty="0">
                <a:solidFill>
                  <a:schemeClr val="accent1"/>
                </a:solidFill>
                <a:latin typeface="Times New Roman" panose="02020603050405020304" pitchFamily="18" charset="0"/>
                <a:ea typeface="Calibri" panose="020F0502020204030204" pitchFamily="34" charset="0"/>
              </a:rPr>
              <a:t>-rô-cô-phi-ép</a:t>
            </a:r>
            <a:r>
              <a:rPr lang="en-US" sz="2000" b="1" i="1" dirty="0">
                <a:solidFill>
                  <a:schemeClr val="accent1"/>
                </a:solidFill>
                <a:latin typeface="Times New Roman" panose="02020603050405020304" pitchFamily="18" charset="0"/>
                <a:cs typeface="Times New Roman" panose="02020603050405020304" pitchFamily="18" charset="0"/>
              </a:rPr>
              <a:t> </a:t>
            </a:r>
          </a:p>
        </p:txBody>
      </p:sp>
      <p:pic>
        <p:nvPicPr>
          <p:cNvPr id="7" name="Hình ảnh 6">
            <a:extLst>
              <a:ext uri="{FF2B5EF4-FFF2-40B4-BE49-F238E27FC236}">
                <a16:creationId xmlns:a16="http://schemas.microsoft.com/office/drawing/2014/main" id="{119EC035-762A-BFAE-D507-19153A7F4646}"/>
              </a:ext>
            </a:extLst>
          </p:cNvPr>
          <p:cNvPicPr>
            <a:picLocks noChangeAspect="1"/>
          </p:cNvPicPr>
          <p:nvPr/>
        </p:nvPicPr>
        <p:blipFill>
          <a:blip r:embed="rId5"/>
          <a:stretch>
            <a:fillRect/>
          </a:stretch>
        </p:blipFill>
        <p:spPr>
          <a:xfrm>
            <a:off x="5328357" y="902020"/>
            <a:ext cx="6894122" cy="4901212"/>
          </a:xfrm>
          <a:prstGeom prst="rect">
            <a:avLst/>
          </a:prstGeom>
        </p:spPr>
      </p:pic>
      <p:sp>
        <p:nvSpPr>
          <p:cNvPr id="9" name="TextBox 5">
            <a:extLst>
              <a:ext uri="{FF2B5EF4-FFF2-40B4-BE49-F238E27FC236}">
                <a16:creationId xmlns:a16="http://schemas.microsoft.com/office/drawing/2014/main" id="{ACB3CCB1-C04C-EA5A-B9EF-F916A955BEB8}"/>
              </a:ext>
            </a:extLst>
          </p:cNvPr>
          <p:cNvSpPr txBox="1"/>
          <p:nvPr/>
        </p:nvSpPr>
        <p:spPr>
          <a:xfrm>
            <a:off x="706289" y="2089706"/>
            <a:ext cx="5118778" cy="2246769"/>
          </a:xfrm>
          <a:prstGeom prst="rect">
            <a:avLst/>
          </a:prstGeom>
          <a:noFill/>
        </p:spPr>
        <p:txBody>
          <a:bodyPr wrap="square" rtlCol="0">
            <a:spAutoFit/>
          </a:bodyPr>
          <a:lstStyle/>
          <a:p>
            <a:r>
              <a:rPr lang="vi-VN" sz="2000" b="1" i="1" dirty="0">
                <a:solidFill>
                  <a:schemeClr val="accent1"/>
                </a:solidFill>
                <a:latin typeface="Times New Roman" panose="02020603050405020304" pitchFamily="18" charset="0"/>
                <a:cs typeface="Times New Roman" panose="02020603050405020304" pitchFamily="18" charset="0"/>
              </a:rPr>
              <a:t>Một lát sau, ông gọi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vào nhà và đóng cổng lại vì sợ có chó sói. Mà vừa lúc đó, một con sói xám to đi từ rừng ra. Trong nháy mắt mèo chèo thoắt lên cây, vịt la lên quang quác còn chú chim nhỏ cũng kịp bay lên đậu trên cành cây. Chó sói đi qua gốc cây, nhìn mèo và chim bằng con mắt thèm thuồng.</a:t>
            </a:r>
            <a:endParaRPr lang="en-US" sz="2000" b="1"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3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p:tgtEl>
                                          <p:spTgt spid="2"/>
                                        </p:tgtEl>
                                        <p:attrNameLst>
                                          <p:attrName>ppt_y</p:attrName>
                                        </p:attrNameLst>
                                      </p:cBhvr>
                                      <p:tavLst>
                                        <p:tav tm="0">
                                          <p:val>
                                            <p:strVal val="#ppt_y+#ppt_h*1.125000"/>
                                          </p:val>
                                        </p:tav>
                                        <p:tav tm="100000">
                                          <p:val>
                                            <p:strVal val="#ppt_y"/>
                                          </p:val>
                                        </p:tav>
                                      </p:tavLst>
                                    </p:anim>
                                    <p:animEffect transition="in" filter="wipe(up)">
                                      <p:cBhvr>
                                        <p:cTn id="96" dur="500"/>
                                        <p:tgtEl>
                                          <p:spTgt spid="2"/>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barn(inVertical)">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1"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barn(inVertical)">
                                      <p:cBhvr>
                                        <p:cTn id="10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0"/>
            <a:ext cx="38529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Pi-</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tơ</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chó</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sói</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77159" y="4920724"/>
            <a:ext cx="1553561" cy="1630891"/>
          </a:xfrm>
          <a:prstGeom prst="rect">
            <a:avLst/>
          </a:prstGeom>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1490978" y="813712"/>
            <a:ext cx="53366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Phỏng</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theo</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Séc-gây </a:t>
            </a:r>
            <a:r>
              <a:rPr kumimoji="0" lang="vi-VN" sz="2000" b="1" i="1"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Pơ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-rô-cô-phi-ép</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p>
        </p:txBody>
      </p:sp>
      <p:sp>
        <p:nvSpPr>
          <p:cNvPr id="5" name="TextBox 5">
            <a:extLst>
              <a:ext uri="{FF2B5EF4-FFF2-40B4-BE49-F238E27FC236}">
                <a16:creationId xmlns:a16="http://schemas.microsoft.com/office/drawing/2014/main" id="{4BCC2D88-13B7-644A-2AB6-3FE29BB2B1A7}"/>
              </a:ext>
            </a:extLst>
          </p:cNvPr>
          <p:cNvSpPr txBox="1"/>
          <p:nvPr/>
        </p:nvSpPr>
        <p:spPr>
          <a:xfrm>
            <a:off x="6773804" y="834015"/>
            <a:ext cx="4265541" cy="4401205"/>
          </a:xfrm>
          <a:prstGeom prst="rect">
            <a:avLst/>
          </a:prstGeom>
          <a:noFill/>
        </p:spPr>
        <p:txBody>
          <a:bodyPr wrap="square" rtlCol="0">
            <a:spAutoFit/>
          </a:bodyPr>
          <a:lstStyle/>
          <a:p>
            <a:pPr lvl="0"/>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Pi-</a:t>
            </a: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đứng sau cánh cổng</a:t>
            </a:r>
            <a:r>
              <a:rPr lang="vi-VN" sz="2000" b="1" i="1" dirty="0">
                <a:solidFill>
                  <a:srgbClr val="4472C4"/>
                </a:solidFill>
                <a:latin typeface="Times New Roman" panose="02020603050405020304" pitchFamily="18" charset="0"/>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quan sát toàn bộ diễn biến cậu chạy vào nhà lấy sợi dây thừng, tìm cách trèo lên cây có mèo và chim trên đó cậu ra hiệu cho chim nhỏ bay quanh chó sói để đánh lạc hướng. Trong lúc sói mải vờn bắt chim nhỏ </a:t>
            </a:r>
            <a:r>
              <a:rPr lang="en-US" sz="2000" b="1" i="1" dirty="0">
                <a:solidFill>
                  <a:srgbClr val="4472C4"/>
                </a:solidFill>
                <a:latin typeface="Times New Roman" panose="02020603050405020304" pitchFamily="18" charset="0"/>
                <a:cs typeface="Times New Roman" panose="02020603050405020304" pitchFamily="18" charset="0"/>
              </a:rPr>
              <a:t>Pi-</a:t>
            </a:r>
            <a:r>
              <a:rPr lang="en-US" sz="2000" b="1" i="1" dirty="0" err="1">
                <a:solidFill>
                  <a:srgbClr val="4472C4"/>
                </a:solidFill>
                <a:latin typeface="Times New Roman" panose="02020603050405020304" pitchFamily="18" charset="0"/>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nhanh chóng thả thòng lọng xuống rồi luồn vào đuôi sói. Sói càng giãy giụa thì thòng lọng càng thắt chặt.</a:t>
            </a:r>
          </a:p>
          <a:p>
            <a:pPr lvl="0"/>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Đúng lúc đó, bác gác rừng vừa kịp đến. </a:t>
            </a:r>
            <a:r>
              <a:rPr lang="en-US" sz="2000" b="1" i="1" dirty="0">
                <a:solidFill>
                  <a:srgbClr val="4472C4"/>
                </a:solidFill>
                <a:latin typeface="Times New Roman" panose="02020603050405020304" pitchFamily="18" charset="0"/>
                <a:cs typeface="Times New Roman" panose="02020603050405020304" pitchFamily="18" charset="0"/>
              </a:rPr>
              <a:t>Pi-</a:t>
            </a:r>
            <a:r>
              <a:rPr lang="en-US" sz="2000" b="1" i="1" dirty="0" err="1">
                <a:solidFill>
                  <a:srgbClr val="4472C4"/>
                </a:solidFill>
                <a:latin typeface="Times New Roman" panose="02020603050405020304" pitchFamily="18" charset="0"/>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nói “cháu vài chim nhỏ đã bắt được cho sói, hãy giúp chúng cháu mang sói về vườn thú”</a:t>
            </a:r>
            <a:endPar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pic>
        <p:nvPicPr>
          <p:cNvPr id="7" name="Hình ảnh 6">
            <a:extLst>
              <a:ext uri="{FF2B5EF4-FFF2-40B4-BE49-F238E27FC236}">
                <a16:creationId xmlns:a16="http://schemas.microsoft.com/office/drawing/2014/main" id="{E21876BB-35E4-FAD5-9A06-64411B1540FC}"/>
              </a:ext>
            </a:extLst>
          </p:cNvPr>
          <p:cNvPicPr>
            <a:picLocks noChangeAspect="1"/>
          </p:cNvPicPr>
          <p:nvPr/>
        </p:nvPicPr>
        <p:blipFill>
          <a:blip r:embed="rId6"/>
          <a:stretch>
            <a:fillRect/>
          </a:stretch>
        </p:blipFill>
        <p:spPr>
          <a:xfrm>
            <a:off x="161280" y="1442759"/>
            <a:ext cx="6085892" cy="4549731"/>
          </a:xfrm>
          <a:prstGeom prst="rect">
            <a:avLst/>
          </a:prstGeom>
        </p:spPr>
      </p:pic>
    </p:spTree>
    <p:extLst>
      <p:ext uri="{BB962C8B-B14F-4D97-AF65-F5344CB8AC3E}">
        <p14:creationId xmlns:p14="http://schemas.microsoft.com/office/powerpoint/2010/main" val="10239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p:tgtEl>
                                          <p:spTgt spid="2"/>
                                        </p:tgtEl>
                                        <p:attrNameLst>
                                          <p:attrName>ppt_y</p:attrName>
                                        </p:attrNameLst>
                                      </p:cBhvr>
                                      <p:tavLst>
                                        <p:tav tm="0">
                                          <p:val>
                                            <p:strVal val="#ppt_y+#ppt_h*1.125000"/>
                                          </p:val>
                                        </p:tav>
                                        <p:tav tm="100000">
                                          <p:val>
                                            <p:strVal val="#ppt_y"/>
                                          </p:val>
                                        </p:tav>
                                      </p:tavLst>
                                    </p:anim>
                                    <p:animEffect transition="in" filter="wipe(up)">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1"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barn(inVertical)">
                                      <p:cBhvr>
                                        <p:cTn id="106" dur="5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500" fill="hold"/>
                                        <p:tgtEl>
                                          <p:spTgt spid="7"/>
                                        </p:tgtEl>
                                        <p:attrNameLst>
                                          <p:attrName>ppt_x</p:attrName>
                                        </p:attrNameLst>
                                      </p:cBhvr>
                                      <p:tavLst>
                                        <p:tav tm="0">
                                          <p:val>
                                            <p:strVal val="#ppt_x"/>
                                          </p:val>
                                        </p:tav>
                                        <p:tav tm="100000">
                                          <p:val>
                                            <p:strVal val="#ppt_x"/>
                                          </p:val>
                                        </p:tav>
                                      </p:tavLst>
                                    </p:anim>
                                    <p:anim calcmode="lin" valueType="num">
                                      <p:cBhvr additive="base">
                                        <p:cTn id="1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0322" y="550860"/>
            <a:ext cx="18103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TIẾT 15</a:t>
            </a:r>
          </a:p>
        </p:txBody>
      </p:sp>
      <p:sp>
        <p:nvSpPr>
          <p:cNvPr id="166" name="Freeform 19"/>
          <p:cNvSpPr/>
          <p:nvPr/>
        </p:nvSpPr>
        <p:spPr bwMode="auto">
          <a:xfrm rot="19620000">
            <a:off x="11561518" y="421862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180"/>
          <p:cNvSpPr/>
          <p:nvPr/>
        </p:nvSpPr>
        <p:spPr bwMode="auto">
          <a:xfrm>
            <a:off x="9708977" y="5399546"/>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6" name="Group 5"/>
          <p:cNvGrpSpPr/>
          <p:nvPr/>
        </p:nvGrpSpPr>
        <p:grpSpPr bwMode="auto">
          <a:xfrm>
            <a:off x="10029866" y="4527574"/>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12"/>
          <p:cNvGrpSpPr/>
          <p:nvPr/>
        </p:nvGrpSpPr>
        <p:grpSpPr bwMode="auto">
          <a:xfrm>
            <a:off x="10716612" y="3861870"/>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Hộp Văn bản 12">
            <a:extLst>
              <a:ext uri="{FF2B5EF4-FFF2-40B4-BE49-F238E27FC236}">
                <a16:creationId xmlns:a16="http://schemas.microsoft.com/office/drawing/2014/main" id="{3D4D8DCE-8643-9E43-D513-19EAC969FAD2}"/>
              </a:ext>
            </a:extLst>
          </p:cNvPr>
          <p:cNvSpPr txBox="1"/>
          <p:nvPr/>
        </p:nvSpPr>
        <p:spPr>
          <a:xfrm>
            <a:off x="1868582" y="1134425"/>
            <a:ext cx="941600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Thường</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thức</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âm</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nhạc</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Hình</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tượng</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âm</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nhạc</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thông</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qua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chuyện</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Pi-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tơ</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và</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chó</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sói</a:t>
            </a:r>
            <a:endParaRPr kumimoji="0" lang="vi-VN" sz="28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endParaRPr>
          </a:p>
        </p:txBody>
      </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3291" y="4032644"/>
            <a:ext cx="2399603" cy="2519045"/>
          </a:xfrm>
          <a:prstGeom prst="rect">
            <a:avLst/>
          </a:prstGeom>
        </p:spPr>
      </p:pic>
      <p:pic>
        <p:nvPicPr>
          <p:cNvPr id="172" name="Picture 2" descr="C:\Users\Administrator\Desktop\hinh nen dep pp\CON VAT+CAY, HIH ANH NHO NGHEP TRAH\4d93d3c41d690499dcf3d031be2765e9.png">
            <a:extLst>
              <a:ext uri="{FF2B5EF4-FFF2-40B4-BE49-F238E27FC236}">
                <a16:creationId xmlns:a16="http://schemas.microsoft.com/office/drawing/2014/main" id="{F662CA6E-1CF8-244F-2E0D-69E52FAFB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47" y="803272"/>
            <a:ext cx="1559560" cy="662305"/>
          </a:xfrm>
          <a:prstGeom prst="rect">
            <a:avLst/>
          </a:prstGeom>
          <a:noFill/>
          <a:extLst>
            <a:ext uri="{909E8E84-426E-40DD-AFC4-6F175D3DCCD1}">
              <a14:hiddenFill xmlns:a14="http://schemas.microsoft.com/office/drawing/2010/main">
                <a:solidFill>
                  <a:srgbClr val="FFFFFF"/>
                </a:solidFill>
              </a14:hiddenFill>
            </a:ext>
          </a:extLst>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6" y="-41889"/>
            <a:ext cx="3459480" cy="1026795"/>
          </a:xfrm>
          <a:prstGeom prst="rect">
            <a:avLst/>
          </a:prstGeom>
        </p:spPr>
      </p:pic>
    </p:spTree>
    <p:extLst>
      <p:ext uri="{BB962C8B-B14F-4D97-AF65-F5344CB8AC3E}">
        <p14:creationId xmlns:p14="http://schemas.microsoft.com/office/powerpoint/2010/main" val="24074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5" y="635"/>
            <a:ext cx="12192635" cy="6857365"/>
          </a:xfrm>
          <a:prstGeom prst="rect">
            <a:avLst/>
          </a:prstGeom>
        </p:spPr>
      </p:pic>
      <p:sp>
        <p:nvSpPr>
          <p:cNvPr id="6" name="TextBox 5"/>
          <p:cNvSpPr txBox="1"/>
          <p:nvPr/>
        </p:nvSpPr>
        <p:spPr>
          <a:xfrm>
            <a:off x="2908300" y="2113915"/>
            <a:ext cx="2915920" cy="645160"/>
          </a:xfrm>
          <a:prstGeom prst="rect">
            <a:avLst/>
          </a:prstGeom>
          <a:noFill/>
        </p:spPr>
        <p:txBody>
          <a:bodyPr wrap="square" rtlCol="0">
            <a:spAutoFit/>
          </a:bodyPr>
          <a:lstStyle/>
          <a:p>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
        <p:nvSpPr>
          <p:cNvPr id="3" name="TextBox 5"/>
          <p:cNvSpPr txBox="1"/>
          <p:nvPr/>
        </p:nvSpPr>
        <p:spPr>
          <a:xfrm>
            <a:off x="5035550" y="2997835"/>
            <a:ext cx="5258435" cy="645160"/>
          </a:xfrm>
          <a:prstGeom prst="rect">
            <a:avLst/>
          </a:prstGeom>
          <a:noFill/>
        </p:spPr>
        <p:txBody>
          <a:bodyPr wrap="square" rtlCol="0">
            <a:spAutoFit/>
          </a:bodyPr>
          <a:lstStyle/>
          <a:p>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ram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sam</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sam</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10" name="Content Placeholder 5" descr="C:\Users\Administrator\Desktop\hinh nen dep pp\HIH NG NGHEP BAI G\z2577138619550_26fc373cf1c0551cf8f2d8fdf957b0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940050"/>
            <a:ext cx="2867025" cy="1551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0322" y="550860"/>
            <a:ext cx="1810385" cy="58356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TIẾT 15</a:t>
            </a:r>
          </a:p>
        </p:txBody>
      </p:sp>
      <p:sp>
        <p:nvSpPr>
          <p:cNvPr id="166" name="Freeform 19"/>
          <p:cNvSpPr/>
          <p:nvPr/>
        </p:nvSpPr>
        <p:spPr bwMode="auto">
          <a:xfrm rot="19620000">
            <a:off x="11561518" y="421862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708977" y="5399546"/>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029866" y="4527574"/>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716612" y="3861870"/>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3" name="Hộp Văn bản 12">
            <a:extLst>
              <a:ext uri="{FF2B5EF4-FFF2-40B4-BE49-F238E27FC236}">
                <a16:creationId xmlns:a16="http://schemas.microsoft.com/office/drawing/2014/main" id="{3D4D8DCE-8643-9E43-D513-19EAC969FAD2}"/>
              </a:ext>
            </a:extLst>
          </p:cNvPr>
          <p:cNvSpPr txBox="1"/>
          <p:nvPr/>
        </p:nvSpPr>
        <p:spPr>
          <a:xfrm>
            <a:off x="1868582" y="1134425"/>
            <a:ext cx="9416001" cy="954107"/>
          </a:xfrm>
          <a:prstGeom prst="rect">
            <a:avLst/>
          </a:prstGeom>
          <a:noFill/>
        </p:spPr>
        <p:txBody>
          <a:bodyPr wrap="square">
            <a:spAutoFit/>
          </a:bodyPr>
          <a:lstStyle/>
          <a:p>
            <a:pPr algn="ctr"/>
            <a:r>
              <a:rPr lang="en-US" sz="2800" b="1" dirty="0" err="1">
                <a:solidFill>
                  <a:schemeClr val="accent1"/>
                </a:solidFill>
                <a:effectLst/>
                <a:latin typeface="Times New Roman" panose="02020603050405020304" pitchFamily="18" charset="0"/>
                <a:ea typeface="Calibri" panose="020F0502020204030204" pitchFamily="34" charset="0"/>
              </a:rPr>
              <a:t>Thường</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thức</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âm</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nhạc</a:t>
            </a:r>
            <a:r>
              <a:rPr lang="en-US" sz="2800" b="1" dirty="0">
                <a:solidFill>
                  <a:schemeClr val="accent1"/>
                </a:solidFill>
                <a:effectLst/>
                <a:latin typeface="Times New Roman" panose="02020603050405020304" pitchFamily="18" charset="0"/>
                <a:ea typeface="Calibri" panose="020F0502020204030204" pitchFamily="34" charset="0"/>
              </a:rPr>
              <a:t>:  </a:t>
            </a:r>
          </a:p>
          <a:p>
            <a:pPr algn="ctr"/>
            <a:r>
              <a:rPr lang="en-US" sz="2800" b="1" dirty="0" err="1">
                <a:solidFill>
                  <a:schemeClr val="accent1"/>
                </a:solidFill>
                <a:effectLst/>
                <a:latin typeface="Times New Roman" panose="02020603050405020304" pitchFamily="18" charset="0"/>
                <a:ea typeface="Calibri" panose="020F0502020204030204" pitchFamily="34" charset="0"/>
              </a:rPr>
              <a:t>Hình</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tượng</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âm</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nhạc</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thông</a:t>
            </a:r>
            <a:r>
              <a:rPr lang="en-US" sz="2800" b="1" dirty="0">
                <a:solidFill>
                  <a:schemeClr val="accent1"/>
                </a:solidFill>
                <a:effectLst/>
                <a:latin typeface="Times New Roman" panose="02020603050405020304" pitchFamily="18" charset="0"/>
                <a:ea typeface="Calibri" panose="020F0502020204030204" pitchFamily="34" charset="0"/>
              </a:rPr>
              <a:t> qua </a:t>
            </a:r>
            <a:r>
              <a:rPr lang="en-US" sz="2800" b="1" dirty="0" err="1">
                <a:solidFill>
                  <a:schemeClr val="accent1"/>
                </a:solidFill>
                <a:effectLst/>
                <a:latin typeface="Times New Roman" panose="02020603050405020304" pitchFamily="18" charset="0"/>
                <a:ea typeface="Calibri" panose="020F0502020204030204" pitchFamily="34" charset="0"/>
              </a:rPr>
              <a:t>câu</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chuyện</a:t>
            </a:r>
            <a:r>
              <a:rPr lang="en-US" sz="2800" b="1" dirty="0">
                <a:solidFill>
                  <a:schemeClr val="accent1"/>
                </a:solidFill>
                <a:effectLst/>
                <a:latin typeface="Times New Roman" panose="02020603050405020304" pitchFamily="18" charset="0"/>
                <a:ea typeface="Calibri" panose="020F0502020204030204" pitchFamily="34" charset="0"/>
              </a:rPr>
              <a:t> Pi- </a:t>
            </a:r>
            <a:r>
              <a:rPr lang="en-US" sz="2800" b="1" dirty="0" err="1">
                <a:solidFill>
                  <a:schemeClr val="accent1"/>
                </a:solidFill>
                <a:effectLst/>
                <a:latin typeface="Times New Roman" panose="02020603050405020304" pitchFamily="18" charset="0"/>
                <a:ea typeface="Calibri" panose="020F0502020204030204" pitchFamily="34" charset="0"/>
              </a:rPr>
              <a:t>tơ</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và</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chó</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sói</a:t>
            </a:r>
            <a:endParaRPr lang="vi-VN" sz="2800" b="1" dirty="0">
              <a:solidFill>
                <a:schemeClr val="accent1"/>
              </a:solidFill>
            </a:endParaRPr>
          </a:p>
        </p:txBody>
      </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3291" y="4032644"/>
            <a:ext cx="2399603" cy="2519045"/>
          </a:xfrm>
          <a:prstGeom prst="rect">
            <a:avLst/>
          </a:prstGeom>
        </p:spPr>
      </p:pic>
      <p:pic>
        <p:nvPicPr>
          <p:cNvPr id="172" name="Picture 2" descr="C:\Users\Administrator\Desktop\hinh nen dep pp\CON VAT+CAY, HIH ANH NHO NGHEP TRAH\4d93d3c41d690499dcf3d031be2765e9.png">
            <a:extLst>
              <a:ext uri="{FF2B5EF4-FFF2-40B4-BE49-F238E27FC236}">
                <a16:creationId xmlns:a16="http://schemas.microsoft.com/office/drawing/2014/main" id="{F662CA6E-1CF8-244F-2E0D-69E52FAFB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47" y="803272"/>
            <a:ext cx="1559560" cy="662305"/>
          </a:xfrm>
          <a:prstGeom prst="rect">
            <a:avLst/>
          </a:prstGeom>
          <a:noFill/>
          <a:extLst>
            <a:ext uri="{909E8E84-426E-40DD-AFC4-6F175D3DCCD1}">
              <a14:hiddenFill xmlns:a14="http://schemas.microsoft.com/office/drawing/2010/main">
                <a:solidFill>
                  <a:srgbClr val="FFFFFF"/>
                </a:solidFill>
              </a14:hiddenFill>
            </a:ext>
          </a:extLst>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6" y="-41889"/>
            <a:ext cx="3459480" cy="1026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3593" y="847265"/>
            <a:ext cx="7905055" cy="584775"/>
          </a:xfrm>
          <a:prstGeom prst="rect">
            <a:avLst/>
          </a:prstGeom>
          <a:noFill/>
        </p:spPr>
        <p:txBody>
          <a:bodyPr wrap="square"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Hình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tượng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âm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nhạc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thông</a:t>
            </a:r>
            <a:r>
              <a:rPr lang="en-US" sz="3200" b="1" dirty="0">
                <a:solidFill>
                  <a:srgbClr val="C00000"/>
                </a:solidFill>
                <a:latin typeface="Times New Roman" panose="02020603050405020304" pitchFamily="18" charset="0"/>
                <a:cs typeface="Times New Roman" panose="02020603050405020304" pitchFamily="18" charset="0"/>
              </a:rPr>
              <a:t> qua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chuyện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561518" y="421862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708977" y="5399546"/>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029866" y="4527574"/>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716612" y="3861870"/>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3291" y="4032644"/>
            <a:ext cx="2399603" cy="2519045"/>
          </a:xfrm>
          <a:prstGeom prst="rect">
            <a:avLst/>
          </a:prstGeom>
        </p:spPr>
      </p:pic>
      <p:pic>
        <p:nvPicPr>
          <p:cNvPr id="172" name="Picture 2" descr="C:\Users\Administrator\Desktop\hinh nen dep pp\CON VAT+CAY, HIH ANH NHO NGHEP TRAH\4d93d3c41d690499dcf3d031be2765e9.png">
            <a:extLst>
              <a:ext uri="{FF2B5EF4-FFF2-40B4-BE49-F238E27FC236}">
                <a16:creationId xmlns:a16="http://schemas.microsoft.com/office/drawing/2014/main" id="{F662CA6E-1CF8-244F-2E0D-69E52FAFB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47" y="803272"/>
            <a:ext cx="1559560" cy="662305"/>
          </a:xfrm>
          <a:prstGeom prst="rect">
            <a:avLst/>
          </a:prstGeom>
          <a:noFill/>
          <a:extLst>
            <a:ext uri="{909E8E84-426E-40DD-AFC4-6F175D3DCCD1}">
              <a14:hiddenFill xmlns:a14="http://schemas.microsoft.com/office/drawing/2010/main">
                <a:solidFill>
                  <a:srgbClr val="FFFFFF"/>
                </a:solidFill>
              </a14:hiddenFill>
            </a:ext>
          </a:extLst>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6" y="-41889"/>
            <a:ext cx="3459480" cy="1026795"/>
          </a:xfrm>
          <a:prstGeom prst="rect">
            <a:avLst/>
          </a:prstGeom>
        </p:spPr>
      </p:pic>
      <p:sp>
        <p:nvSpPr>
          <p:cNvPr id="2" name="Hộp Văn bản 1">
            <a:extLst>
              <a:ext uri="{FF2B5EF4-FFF2-40B4-BE49-F238E27FC236}">
                <a16:creationId xmlns:a16="http://schemas.microsoft.com/office/drawing/2014/main" id="{A1835CC9-D413-48CB-9062-074A9AB62EC4}"/>
              </a:ext>
            </a:extLst>
          </p:cNvPr>
          <p:cNvSpPr txBox="1"/>
          <p:nvPr/>
        </p:nvSpPr>
        <p:spPr>
          <a:xfrm>
            <a:off x="813647" y="2186899"/>
            <a:ext cx="9416001" cy="2246769"/>
          </a:xfrm>
          <a:prstGeom prst="rect">
            <a:avLst/>
          </a:prstGeom>
          <a:noFill/>
        </p:spPr>
        <p:txBody>
          <a:bodyPr wrap="square">
            <a:spAutoFit/>
          </a:bodyPr>
          <a:lstStyle/>
          <a:p>
            <a:pPr algn="ctr"/>
            <a:r>
              <a:rPr lang="vi-VN" sz="2800" b="1" dirty="0">
                <a:solidFill>
                  <a:schemeClr val="accent1"/>
                </a:solidFill>
                <a:effectLst/>
                <a:latin typeface="Times New Roman" panose="02020603050405020304" pitchFamily="18" charset="0"/>
                <a:ea typeface="Calibri" panose="020F0502020204030204" pitchFamily="34" charset="0"/>
              </a:rPr>
              <a:t>Nghệ thuật âm nhạc có thể diễn tả được nhiều hình tượng trong cuộc sống</a:t>
            </a:r>
            <a:r>
              <a:rPr lang="en-US" sz="2800" b="1" dirty="0">
                <a:solidFill>
                  <a:schemeClr val="accent1"/>
                </a:solidFill>
                <a:effectLst/>
                <a:latin typeface="Times New Roman" panose="02020603050405020304" pitchFamily="18" charset="0"/>
                <a:ea typeface="Calibri" panose="020F0502020204030204" pitchFamily="34" charset="0"/>
              </a:rPr>
              <a:t>.</a:t>
            </a:r>
            <a:r>
              <a:rPr lang="vi-VN" sz="2800" b="1" dirty="0">
                <a:solidFill>
                  <a:schemeClr val="accent1"/>
                </a:solidFill>
                <a:effectLst/>
                <a:latin typeface="Times New Roman" panose="02020603050405020304" pitchFamily="18" charset="0"/>
                <a:ea typeface="Calibri" panose="020F0502020204030204" pitchFamily="34" charset="0"/>
              </a:rPr>
              <a:t> Trong câu chuyện âm nhạc </a:t>
            </a:r>
            <a:r>
              <a:rPr lang="vi-VN" sz="2800" b="1" dirty="0" err="1">
                <a:solidFill>
                  <a:schemeClr val="accent1"/>
                </a:solidFill>
                <a:latin typeface="Times New Roman" panose="02020603050405020304" pitchFamily="18" charset="0"/>
                <a:ea typeface="Calibri" panose="020F0502020204030204" pitchFamily="34" charset="0"/>
              </a:rPr>
              <a:t>P</a:t>
            </a:r>
            <a:r>
              <a:rPr lang="vi-VN" sz="2800" b="1" dirty="0" err="1">
                <a:solidFill>
                  <a:schemeClr val="accent1"/>
                </a:solidFill>
                <a:effectLst/>
                <a:latin typeface="Times New Roman" panose="02020603050405020304" pitchFamily="18" charset="0"/>
                <a:ea typeface="Calibri" panose="020F0502020204030204" pitchFamily="34" charset="0"/>
              </a:rPr>
              <a:t>i</a:t>
            </a:r>
            <a:r>
              <a:rPr lang="vi-VN" sz="2800" b="1" dirty="0">
                <a:solidFill>
                  <a:schemeClr val="accent1"/>
                </a:solidFill>
                <a:effectLst/>
                <a:latin typeface="Times New Roman" panose="02020603050405020304" pitchFamily="18" charset="0"/>
                <a:ea typeface="Calibri" panose="020F0502020204030204" pitchFamily="34" charset="0"/>
              </a:rPr>
              <a:t>-tơ và chó sói của nhạc sĩ Séc-gây </a:t>
            </a:r>
            <a:r>
              <a:rPr lang="vi-VN" sz="2800" b="1" dirty="0" err="1">
                <a:solidFill>
                  <a:schemeClr val="accent1"/>
                </a:solidFill>
                <a:effectLst/>
                <a:latin typeface="Times New Roman" panose="02020603050405020304" pitchFamily="18" charset="0"/>
                <a:ea typeface="Calibri" panose="020F0502020204030204" pitchFamily="34" charset="0"/>
              </a:rPr>
              <a:t>Pơ</a:t>
            </a:r>
            <a:r>
              <a:rPr lang="vi-VN" sz="2800" b="1" dirty="0">
                <a:solidFill>
                  <a:schemeClr val="accent1"/>
                </a:solidFill>
                <a:effectLst/>
                <a:latin typeface="Times New Roman" panose="02020603050405020304" pitchFamily="18" charset="0"/>
                <a:ea typeface="Calibri" panose="020F0502020204030204" pitchFamily="34" charset="0"/>
              </a:rPr>
              <a:t>-rô-cô-phi-ép, các em sẽ cảm nhận được tính cách và hình tượng mỗi nhân vật được thể hiện thông qua giai điệu và âm sắc của các nhạc cụ.</a:t>
            </a:r>
            <a:endParaRPr lang="vi-VN" sz="2800" b="1" dirty="0">
              <a:solidFill>
                <a:schemeClr val="accent1"/>
              </a:solidFill>
            </a:endParaRPr>
          </a:p>
        </p:txBody>
      </p:sp>
    </p:spTree>
    <p:extLst>
      <p:ext uri="{BB962C8B-B14F-4D97-AF65-F5344CB8AC3E}">
        <p14:creationId xmlns:p14="http://schemas.microsoft.com/office/powerpoint/2010/main" val="70933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635" cy="6858000"/>
          </a:xfrm>
          <a:prstGeom prst="rect">
            <a:avLst/>
          </a:prstGeom>
        </p:spPr>
      </p:pic>
      <p:sp>
        <p:nvSpPr>
          <p:cNvPr id="9" name="TextBox 5"/>
          <p:cNvSpPr txBox="1"/>
          <p:nvPr/>
        </p:nvSpPr>
        <p:spPr>
          <a:xfrm>
            <a:off x="462844" y="0"/>
            <a:ext cx="11988799" cy="954107"/>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2.</a:t>
            </a:r>
            <a:r>
              <a:rPr lang="vi-VN" sz="2800" b="1" dirty="0">
                <a:solidFill>
                  <a:schemeClr val="bg1"/>
                </a:solidFill>
                <a:latin typeface="Times New Roman" panose="02020603050405020304" pitchFamily="18" charset="0"/>
                <a:cs typeface="Times New Roman" panose="02020603050405020304" pitchFamily="18" charset="0"/>
              </a:rPr>
              <a:t> Nghe trích đoạn âm nhạc thể hiện các hình tượng nhân vật</a:t>
            </a:r>
          </a:p>
          <a:p>
            <a:pPr algn="ctr"/>
            <a:r>
              <a:rPr lang="vi-VN" sz="2800" b="1" dirty="0">
                <a:solidFill>
                  <a:schemeClr val="bg1"/>
                </a:solidFill>
                <a:latin typeface="Times New Roman" panose="02020603050405020304" pitchFamily="18" charset="0"/>
                <a:cs typeface="Times New Roman" panose="02020603050405020304" pitchFamily="18" charset="0"/>
              </a:rPr>
              <a:t> trong câu chuyện</a:t>
            </a:r>
            <a:r>
              <a:rPr lang="en-US" sz="2800" b="1" dirty="0">
                <a:solidFill>
                  <a:schemeClr val="bg1"/>
                </a:solidFill>
                <a:latin typeface="Times New Roman" panose="02020603050405020304" pitchFamily="18" charset="0"/>
                <a:cs typeface="Times New Roman" panose="02020603050405020304" pitchFamily="18" charset="0"/>
              </a:rPr>
              <a:t> Pi-</a:t>
            </a:r>
            <a:r>
              <a:rPr lang="en-US" sz="2800" b="1" dirty="0" err="1">
                <a:solidFill>
                  <a:schemeClr val="bg1"/>
                </a:solidFill>
                <a:latin typeface="Times New Roman" panose="02020603050405020304" pitchFamily="18" charset="0"/>
                <a:cs typeface="Times New Roman" panose="02020603050405020304" pitchFamily="18" charset="0"/>
              </a:rPr>
              <a:t>tơ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sói</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F12A6236-2F57-2BDA-FAEB-82A99D2A7CDA}"/>
              </a:ext>
            </a:extLst>
          </p:cNvPr>
          <p:cNvPicPr>
            <a:picLocks noChangeAspect="1"/>
          </p:cNvPicPr>
          <p:nvPr/>
        </p:nvPicPr>
        <p:blipFill>
          <a:blip r:embed="rId3"/>
          <a:stretch>
            <a:fillRect/>
          </a:stretch>
        </p:blipFill>
        <p:spPr>
          <a:xfrm>
            <a:off x="959556" y="1140178"/>
            <a:ext cx="10340622" cy="4267200"/>
          </a:xfrm>
          <a:prstGeom prst="rect">
            <a:avLst/>
          </a:prstGeom>
        </p:spPr>
      </p:pic>
    </p:spTree>
    <p:extLst>
      <p:ext uri="{BB962C8B-B14F-4D97-AF65-F5344CB8AC3E}">
        <p14:creationId xmlns:p14="http://schemas.microsoft.com/office/powerpoint/2010/main" val="22281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0"/>
            <a:ext cx="385296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Pi-</a:t>
            </a:r>
            <a:r>
              <a:rPr lang="en-US" sz="3200" b="1" dirty="0" err="1">
                <a:solidFill>
                  <a:srgbClr val="C00000"/>
                </a:solidFill>
                <a:latin typeface="Times New Roman" panose="02020603050405020304" pitchFamily="18" charset="0"/>
                <a:cs typeface="Times New Roman" panose="02020603050405020304" pitchFamily="18" charset="0"/>
              </a:rPr>
              <a:t>tơ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chó</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sói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77159" y="4920724"/>
            <a:ext cx="1553561" cy="1630891"/>
          </a:xfrm>
          <a:prstGeom prst="rect">
            <a:avLst/>
          </a:prstGeom>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1490978" y="813712"/>
            <a:ext cx="5336607" cy="400110"/>
          </a:xfrm>
          <a:prstGeom prst="rect">
            <a:avLst/>
          </a:prstGeom>
          <a:noFill/>
        </p:spPr>
        <p:txBody>
          <a:bodyPr wrap="square" rtlCol="0">
            <a:spAutoFit/>
          </a:bodyPr>
          <a:lstStyle/>
          <a:p>
            <a:r>
              <a:rPr lang="en-US" sz="2000" b="1" i="1" dirty="0" err="1">
                <a:solidFill>
                  <a:schemeClr val="accent1"/>
                </a:solidFill>
                <a:latin typeface="Times New Roman" panose="02020603050405020304" pitchFamily="18" charset="0"/>
                <a:cs typeface="Times New Roman" panose="02020603050405020304" pitchFamily="18" charset="0"/>
              </a:rPr>
              <a:t>Phỏng</a:t>
            </a:r>
            <a:r>
              <a:rPr lang="en-US" sz="2000" b="1" i="1" dirty="0">
                <a:solidFill>
                  <a:schemeClr val="accent1"/>
                </a:solidFill>
                <a:latin typeface="Times New Roman" panose="02020603050405020304" pitchFamily="18" charset="0"/>
                <a:cs typeface="Times New Roman" panose="02020603050405020304" pitchFamily="18" charset="0"/>
              </a:rPr>
              <a:t> </a:t>
            </a:r>
            <a:r>
              <a:rPr lang="en-US" sz="2000" b="1" i="1" dirty="0" err="1">
                <a:solidFill>
                  <a:schemeClr val="accent1"/>
                </a:solidFill>
                <a:latin typeface="Times New Roman" panose="02020603050405020304" pitchFamily="18" charset="0"/>
                <a:cs typeface="Times New Roman" panose="02020603050405020304" pitchFamily="18" charset="0"/>
              </a:rPr>
              <a:t>theo</a:t>
            </a:r>
            <a:r>
              <a:rPr lang="en-US" sz="2000" b="1" i="1" dirty="0">
                <a:solidFill>
                  <a:schemeClr val="accent1"/>
                </a:solidFill>
                <a:latin typeface="Times New Roman" panose="02020603050405020304" pitchFamily="18" charset="0"/>
                <a:cs typeface="Times New Roman" panose="02020603050405020304" pitchFamily="18" charset="0"/>
              </a:rPr>
              <a:t>: </a:t>
            </a:r>
            <a:r>
              <a:rPr lang="vi-VN" sz="2000" b="1" i="1" dirty="0">
                <a:solidFill>
                  <a:schemeClr val="accent1"/>
                </a:solidFill>
                <a:latin typeface="Times New Roman" panose="02020603050405020304" pitchFamily="18" charset="0"/>
                <a:ea typeface="Calibri" panose="020F0502020204030204" pitchFamily="34" charset="0"/>
              </a:rPr>
              <a:t>Séc-gây </a:t>
            </a:r>
            <a:r>
              <a:rPr lang="vi-VN" sz="2000" b="1" i="1" dirty="0" err="1">
                <a:solidFill>
                  <a:schemeClr val="accent1"/>
                </a:solidFill>
                <a:latin typeface="Times New Roman" panose="02020603050405020304" pitchFamily="18" charset="0"/>
                <a:ea typeface="Calibri" panose="020F0502020204030204" pitchFamily="34" charset="0"/>
              </a:rPr>
              <a:t>Pơ</a:t>
            </a:r>
            <a:r>
              <a:rPr lang="vi-VN" sz="2000" b="1" i="1" dirty="0">
                <a:solidFill>
                  <a:schemeClr val="accent1"/>
                </a:solidFill>
                <a:latin typeface="Times New Roman" panose="02020603050405020304" pitchFamily="18" charset="0"/>
                <a:ea typeface="Calibri" panose="020F0502020204030204" pitchFamily="34" charset="0"/>
              </a:rPr>
              <a:t>-rô-cô-phi-ép</a:t>
            </a:r>
            <a:r>
              <a:rPr lang="en-US" sz="2000" b="1" i="1" dirty="0">
                <a:solidFill>
                  <a:schemeClr val="accent1"/>
                </a:solidFill>
                <a:latin typeface="Times New Roman" panose="02020603050405020304" pitchFamily="18" charset="0"/>
                <a:cs typeface="Times New Roman" panose="02020603050405020304" pitchFamily="18" charset="0"/>
              </a:rPr>
              <a:t> </a:t>
            </a:r>
          </a:p>
        </p:txBody>
      </p:sp>
      <p:pic>
        <p:nvPicPr>
          <p:cNvPr id="4" name="Hình ảnh 3">
            <a:extLst>
              <a:ext uri="{FF2B5EF4-FFF2-40B4-BE49-F238E27FC236}">
                <a16:creationId xmlns:a16="http://schemas.microsoft.com/office/drawing/2014/main" id="{C188062E-7EDF-583F-0BC9-A986DADC1860}"/>
              </a:ext>
            </a:extLst>
          </p:cNvPr>
          <p:cNvPicPr>
            <a:picLocks noChangeAspect="1"/>
          </p:cNvPicPr>
          <p:nvPr/>
        </p:nvPicPr>
        <p:blipFill>
          <a:blip r:embed="rId6"/>
          <a:stretch>
            <a:fillRect/>
          </a:stretch>
        </p:blipFill>
        <p:spPr>
          <a:xfrm>
            <a:off x="417968" y="1635013"/>
            <a:ext cx="6526409" cy="3924300"/>
          </a:xfrm>
          <a:prstGeom prst="rect">
            <a:avLst/>
          </a:prstGeom>
        </p:spPr>
      </p:pic>
      <p:sp>
        <p:nvSpPr>
          <p:cNvPr id="5" name="TextBox 5">
            <a:extLst>
              <a:ext uri="{FF2B5EF4-FFF2-40B4-BE49-F238E27FC236}">
                <a16:creationId xmlns:a16="http://schemas.microsoft.com/office/drawing/2014/main" id="{4BCC2D88-13B7-644A-2AB6-3FE29BB2B1A7}"/>
              </a:ext>
            </a:extLst>
          </p:cNvPr>
          <p:cNvSpPr txBox="1"/>
          <p:nvPr/>
        </p:nvSpPr>
        <p:spPr>
          <a:xfrm>
            <a:off x="7112812" y="1013767"/>
            <a:ext cx="4265541" cy="4093428"/>
          </a:xfrm>
          <a:prstGeom prst="rect">
            <a:avLst/>
          </a:prstGeom>
          <a:noFill/>
        </p:spPr>
        <p:txBody>
          <a:bodyPr wrap="square" rtlCol="0">
            <a:spAutoFit/>
          </a:bodyPr>
          <a:lstStyle/>
          <a:p>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sống cùng ông nội trong ngôi nhà nhỏ giữa khoảng rừng thưa</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Một buổi sáng khi vừa mở cổng dạo chơi trên bãi cỏ</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đã nghe thấy chú chim nhỏ hót líu lo trên cành cây</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Chú vịt trong sân lạch bạch chạy theo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và nhảy xuống bơi trong một cái hồ gần đó</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Từ trên cao chú chim bay sà xuống cùng trò chuyện vui vẻ với chú vịt</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Thấy thế</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chú mèo cũng bò nhanh qua bãi cỏ rình bắt chim và vịt</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vội vàng đánh động cho chim bay lên cây và vịt bơi ra giữa hồ</a:t>
            </a:r>
            <a:r>
              <a:rPr lang="en-US" sz="2000" b="1" i="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4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p:tgtEl>
                                          <p:spTgt spid="2"/>
                                        </p:tgtEl>
                                        <p:attrNameLst>
                                          <p:attrName>ppt_y</p:attrName>
                                        </p:attrNameLst>
                                      </p:cBhvr>
                                      <p:tavLst>
                                        <p:tav tm="0">
                                          <p:val>
                                            <p:strVal val="#ppt_y+#ppt_h*1.125000"/>
                                          </p:val>
                                        </p:tav>
                                        <p:tav tm="100000">
                                          <p:val>
                                            <p:strVal val="#ppt_y"/>
                                          </p:val>
                                        </p:tav>
                                      </p:tavLst>
                                    </p:anim>
                                    <p:animEffect transition="in" filter="wipe(up)">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barn(inVertical)">
                                      <p:cBhvr>
                                        <p:cTn id="106" dur="500"/>
                                        <p:tgtEl>
                                          <p:spTgt spid="4"/>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p:tgtEl>
                                          <p:spTgt spid="5"/>
                                        </p:tgtEl>
                                        <p:attrNameLst>
                                          <p:attrName>ppt_y</p:attrName>
                                        </p:attrNameLst>
                                      </p:cBhvr>
                                      <p:tavLst>
                                        <p:tav tm="0">
                                          <p:val>
                                            <p:strVal val="#ppt_y+#ppt_h*1.125000"/>
                                          </p:val>
                                        </p:tav>
                                        <p:tav tm="100000">
                                          <p:val>
                                            <p:strVal val="#ppt_y"/>
                                          </p:val>
                                        </p:tav>
                                      </p:tavLst>
                                    </p:anim>
                                    <p:animEffect transition="in" filter="wipe(up)">
                                      <p:cBhvr>
                                        <p:cTn id="1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90311"/>
            <a:ext cx="385296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Pi-</a:t>
            </a:r>
            <a:r>
              <a:rPr lang="en-US" sz="3200" b="1" dirty="0" err="1">
                <a:solidFill>
                  <a:srgbClr val="C00000"/>
                </a:solidFill>
                <a:latin typeface="Times New Roman" panose="02020603050405020304" pitchFamily="18" charset="0"/>
                <a:cs typeface="Times New Roman" panose="02020603050405020304" pitchFamily="18" charset="0"/>
              </a:rPr>
              <a:t>tơ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chó</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sói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7534141" y="213164"/>
            <a:ext cx="5336607" cy="400110"/>
          </a:xfrm>
          <a:prstGeom prst="rect">
            <a:avLst/>
          </a:prstGeom>
          <a:noFill/>
        </p:spPr>
        <p:txBody>
          <a:bodyPr wrap="square" rtlCol="0">
            <a:spAutoFit/>
          </a:bodyPr>
          <a:lstStyle/>
          <a:p>
            <a:r>
              <a:rPr lang="en-US" sz="2000" b="1" i="1" dirty="0" err="1">
                <a:solidFill>
                  <a:schemeClr val="accent1"/>
                </a:solidFill>
                <a:latin typeface="Times New Roman" panose="02020603050405020304" pitchFamily="18" charset="0"/>
                <a:cs typeface="Times New Roman" panose="02020603050405020304" pitchFamily="18" charset="0"/>
              </a:rPr>
              <a:t>Phỏng</a:t>
            </a:r>
            <a:r>
              <a:rPr lang="en-US" sz="2000" b="1" i="1" dirty="0">
                <a:solidFill>
                  <a:schemeClr val="accent1"/>
                </a:solidFill>
                <a:latin typeface="Times New Roman" panose="02020603050405020304" pitchFamily="18" charset="0"/>
                <a:cs typeface="Times New Roman" panose="02020603050405020304" pitchFamily="18" charset="0"/>
              </a:rPr>
              <a:t> </a:t>
            </a:r>
            <a:r>
              <a:rPr lang="en-US" sz="2000" b="1" i="1" dirty="0" err="1">
                <a:solidFill>
                  <a:schemeClr val="accent1"/>
                </a:solidFill>
                <a:latin typeface="Times New Roman" panose="02020603050405020304" pitchFamily="18" charset="0"/>
                <a:cs typeface="Times New Roman" panose="02020603050405020304" pitchFamily="18" charset="0"/>
              </a:rPr>
              <a:t>theo</a:t>
            </a:r>
            <a:r>
              <a:rPr lang="en-US" sz="2000" b="1" i="1" dirty="0">
                <a:solidFill>
                  <a:schemeClr val="accent1"/>
                </a:solidFill>
                <a:latin typeface="Times New Roman" panose="02020603050405020304" pitchFamily="18" charset="0"/>
                <a:cs typeface="Times New Roman" panose="02020603050405020304" pitchFamily="18" charset="0"/>
              </a:rPr>
              <a:t>: </a:t>
            </a:r>
            <a:r>
              <a:rPr lang="vi-VN" sz="2000" b="1" i="1" dirty="0">
                <a:solidFill>
                  <a:schemeClr val="accent1"/>
                </a:solidFill>
                <a:latin typeface="Times New Roman" panose="02020603050405020304" pitchFamily="18" charset="0"/>
                <a:ea typeface="Calibri" panose="020F0502020204030204" pitchFamily="34" charset="0"/>
              </a:rPr>
              <a:t>Séc-gây </a:t>
            </a:r>
            <a:r>
              <a:rPr lang="vi-VN" sz="2000" b="1" i="1" dirty="0" err="1">
                <a:solidFill>
                  <a:schemeClr val="accent1"/>
                </a:solidFill>
                <a:latin typeface="Times New Roman" panose="02020603050405020304" pitchFamily="18" charset="0"/>
                <a:ea typeface="Calibri" panose="020F0502020204030204" pitchFamily="34" charset="0"/>
              </a:rPr>
              <a:t>Pơ</a:t>
            </a:r>
            <a:r>
              <a:rPr lang="vi-VN" sz="2000" b="1" i="1" dirty="0">
                <a:solidFill>
                  <a:schemeClr val="accent1"/>
                </a:solidFill>
                <a:latin typeface="Times New Roman" panose="02020603050405020304" pitchFamily="18" charset="0"/>
                <a:ea typeface="Calibri" panose="020F0502020204030204" pitchFamily="34" charset="0"/>
              </a:rPr>
              <a:t>-rô-cô-phi-ép</a:t>
            </a:r>
            <a:r>
              <a:rPr lang="en-US" sz="2000" b="1" i="1" dirty="0">
                <a:solidFill>
                  <a:schemeClr val="accent1"/>
                </a:solidFill>
                <a:latin typeface="Times New Roman" panose="02020603050405020304" pitchFamily="18" charset="0"/>
                <a:cs typeface="Times New Roman" panose="02020603050405020304" pitchFamily="18" charset="0"/>
              </a:rPr>
              <a:t> </a:t>
            </a:r>
          </a:p>
        </p:txBody>
      </p:sp>
      <p:pic>
        <p:nvPicPr>
          <p:cNvPr id="7" name="Hình ảnh 6">
            <a:extLst>
              <a:ext uri="{FF2B5EF4-FFF2-40B4-BE49-F238E27FC236}">
                <a16:creationId xmlns:a16="http://schemas.microsoft.com/office/drawing/2014/main" id="{119EC035-762A-BFAE-D507-19153A7F4646}"/>
              </a:ext>
            </a:extLst>
          </p:cNvPr>
          <p:cNvPicPr>
            <a:picLocks noChangeAspect="1"/>
          </p:cNvPicPr>
          <p:nvPr/>
        </p:nvPicPr>
        <p:blipFill>
          <a:blip r:embed="rId5"/>
          <a:stretch>
            <a:fillRect/>
          </a:stretch>
        </p:blipFill>
        <p:spPr>
          <a:xfrm>
            <a:off x="5328357" y="902020"/>
            <a:ext cx="6894122" cy="4901212"/>
          </a:xfrm>
          <a:prstGeom prst="rect">
            <a:avLst/>
          </a:prstGeom>
        </p:spPr>
      </p:pic>
      <p:sp>
        <p:nvSpPr>
          <p:cNvPr id="9" name="TextBox 5">
            <a:extLst>
              <a:ext uri="{FF2B5EF4-FFF2-40B4-BE49-F238E27FC236}">
                <a16:creationId xmlns:a16="http://schemas.microsoft.com/office/drawing/2014/main" id="{ACB3CCB1-C04C-EA5A-B9EF-F916A955BEB8}"/>
              </a:ext>
            </a:extLst>
          </p:cNvPr>
          <p:cNvSpPr txBox="1"/>
          <p:nvPr/>
        </p:nvSpPr>
        <p:spPr>
          <a:xfrm>
            <a:off x="706289" y="2089706"/>
            <a:ext cx="5118778" cy="2246769"/>
          </a:xfrm>
          <a:prstGeom prst="rect">
            <a:avLst/>
          </a:prstGeom>
          <a:noFill/>
        </p:spPr>
        <p:txBody>
          <a:bodyPr wrap="square" rtlCol="0">
            <a:spAutoFit/>
          </a:bodyPr>
          <a:lstStyle/>
          <a:p>
            <a:r>
              <a:rPr lang="vi-VN" sz="2000" b="1" i="1" dirty="0">
                <a:solidFill>
                  <a:schemeClr val="accent1"/>
                </a:solidFill>
                <a:latin typeface="Times New Roman" panose="02020603050405020304" pitchFamily="18" charset="0"/>
                <a:cs typeface="Times New Roman" panose="02020603050405020304" pitchFamily="18" charset="0"/>
              </a:rPr>
              <a:t>Một lát sau, ông gọi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vào nhà và đóng cổng lại vì sợ có chó sói. Mà vừa lúc đó, một con sói xám to đi từ rừng ra. Trong nháy mắt mèo chèo thoắt lên cây, vịt la lên quang quác còn chú chim nhỏ cũng kịp bay lên đậu trên cành cây. Chó sói đi qua gốc cây, nhìn mèo và chim bằng con mắt thèm thuồng.</a:t>
            </a:r>
            <a:endParaRPr lang="en-US" sz="2000" b="1"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4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p:tgtEl>
                                          <p:spTgt spid="2"/>
                                        </p:tgtEl>
                                        <p:attrNameLst>
                                          <p:attrName>ppt_y</p:attrName>
                                        </p:attrNameLst>
                                      </p:cBhvr>
                                      <p:tavLst>
                                        <p:tav tm="0">
                                          <p:val>
                                            <p:strVal val="#ppt_y+#ppt_h*1.125000"/>
                                          </p:val>
                                        </p:tav>
                                        <p:tav tm="100000">
                                          <p:val>
                                            <p:strVal val="#ppt_y"/>
                                          </p:val>
                                        </p:tav>
                                      </p:tavLst>
                                    </p:anim>
                                    <p:animEffect transition="in" filter="wipe(up)">
                                      <p:cBhvr>
                                        <p:cTn id="96" dur="500"/>
                                        <p:tgtEl>
                                          <p:spTgt spid="2"/>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barn(inVertical)">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2"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barn(inVertical)">
                                      <p:cBhvr>
                                        <p:cTn id="10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9" grpId="1"/>
      <p:bldP spid="9"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0"/>
            <a:ext cx="38529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Pi-</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tơ</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chó</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sói</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77159" y="4920724"/>
            <a:ext cx="1553561" cy="1630891"/>
          </a:xfrm>
          <a:prstGeom prst="rect">
            <a:avLst/>
          </a:prstGeom>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1490978" y="813712"/>
            <a:ext cx="53366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Phỏng</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theo</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Séc-gây </a:t>
            </a:r>
            <a:r>
              <a:rPr kumimoji="0" lang="vi-VN" sz="2000" b="1" i="1"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Pơ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-rô-cô-phi-ép</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p>
        </p:txBody>
      </p:sp>
      <p:sp>
        <p:nvSpPr>
          <p:cNvPr id="5" name="TextBox 5">
            <a:extLst>
              <a:ext uri="{FF2B5EF4-FFF2-40B4-BE49-F238E27FC236}">
                <a16:creationId xmlns:a16="http://schemas.microsoft.com/office/drawing/2014/main" id="{4BCC2D88-13B7-644A-2AB6-3FE29BB2B1A7}"/>
              </a:ext>
            </a:extLst>
          </p:cNvPr>
          <p:cNvSpPr txBox="1"/>
          <p:nvPr/>
        </p:nvSpPr>
        <p:spPr>
          <a:xfrm>
            <a:off x="6773804" y="834015"/>
            <a:ext cx="4265541" cy="4401205"/>
          </a:xfrm>
          <a:prstGeom prst="rect">
            <a:avLst/>
          </a:prstGeom>
          <a:noFill/>
        </p:spPr>
        <p:txBody>
          <a:bodyPr wrap="square" rtlCol="0">
            <a:spAutoFit/>
          </a:bodyPr>
          <a:lstStyle/>
          <a:p>
            <a:pPr lvl="0"/>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Pi-</a:t>
            </a: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đứng sau cánh cổng</a:t>
            </a:r>
            <a:r>
              <a:rPr lang="vi-VN" sz="2000" b="1" i="1" dirty="0">
                <a:solidFill>
                  <a:srgbClr val="4472C4"/>
                </a:solidFill>
                <a:latin typeface="Times New Roman" panose="02020603050405020304" pitchFamily="18" charset="0"/>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quan sát toàn bộ diễn biến cậu chạy vào nhà lấy sợi dây thừng, tìm cách trèo lên cây có mèo và chim trên đó cậu ra hiệu cho chim nhỏ bay quanh chó sói để đánh lạc hướng. Trong lúc sói mải vờn bắt chim nhỏ </a:t>
            </a:r>
            <a:r>
              <a:rPr lang="en-US" sz="2000" b="1" i="1" dirty="0">
                <a:solidFill>
                  <a:srgbClr val="4472C4"/>
                </a:solidFill>
                <a:latin typeface="Times New Roman" panose="02020603050405020304" pitchFamily="18" charset="0"/>
                <a:cs typeface="Times New Roman" panose="02020603050405020304" pitchFamily="18" charset="0"/>
              </a:rPr>
              <a:t>Pi-</a:t>
            </a:r>
            <a:r>
              <a:rPr lang="en-US" sz="2000" b="1" i="1" dirty="0" err="1">
                <a:solidFill>
                  <a:srgbClr val="4472C4"/>
                </a:solidFill>
                <a:latin typeface="Times New Roman" panose="02020603050405020304" pitchFamily="18" charset="0"/>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nhanh chóng thả thòng lọng xuống rồi luồn vào đuôi sói. Sói càng giãy giụa thì thòng lọng càng thắt chặt.</a:t>
            </a:r>
          </a:p>
          <a:p>
            <a:pPr lvl="0"/>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Đúng lúc đó, bác gác rừng vừa kịp đến. </a:t>
            </a:r>
            <a:r>
              <a:rPr lang="en-US" sz="2000" b="1" i="1" dirty="0">
                <a:solidFill>
                  <a:srgbClr val="4472C4"/>
                </a:solidFill>
                <a:latin typeface="Times New Roman" panose="02020603050405020304" pitchFamily="18" charset="0"/>
                <a:cs typeface="Times New Roman" panose="02020603050405020304" pitchFamily="18" charset="0"/>
              </a:rPr>
              <a:t>Pi-</a:t>
            </a:r>
            <a:r>
              <a:rPr lang="en-US" sz="2000" b="1" i="1" dirty="0" err="1">
                <a:solidFill>
                  <a:srgbClr val="4472C4"/>
                </a:solidFill>
                <a:latin typeface="Times New Roman" panose="02020603050405020304" pitchFamily="18" charset="0"/>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nói “cháu và chim nhỏ đã bắt được ch</a:t>
            </a:r>
            <a:r>
              <a:rPr lang="en-US" sz="2000" b="1" i="1" noProof="0">
                <a:solidFill>
                  <a:srgbClr val="4472C4"/>
                </a:solidFill>
                <a:latin typeface="Times New Roman" panose="02020603050405020304" pitchFamily="18" charset="0"/>
                <a:cs typeface="Times New Roman" panose="02020603050405020304" pitchFamily="18" charset="0"/>
              </a:rPr>
              <a:t>ó</a:t>
            </a:r>
            <a:r>
              <a:rPr kumimoji="0" lang="vi-VN" sz="2000" b="1" i="1" u="none" strike="noStrike" kern="1200" cap="none" spc="0" normalizeH="0" baseline="0" noProof="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sói, hãy giúp chúng cháu mang sói về vườn thú”</a:t>
            </a:r>
            <a:endPar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pic>
        <p:nvPicPr>
          <p:cNvPr id="7" name="Hình ảnh 6">
            <a:extLst>
              <a:ext uri="{FF2B5EF4-FFF2-40B4-BE49-F238E27FC236}">
                <a16:creationId xmlns:a16="http://schemas.microsoft.com/office/drawing/2014/main" id="{E21876BB-35E4-FAD5-9A06-64411B1540FC}"/>
              </a:ext>
            </a:extLst>
          </p:cNvPr>
          <p:cNvPicPr>
            <a:picLocks noChangeAspect="1"/>
          </p:cNvPicPr>
          <p:nvPr/>
        </p:nvPicPr>
        <p:blipFill>
          <a:blip r:embed="rId6"/>
          <a:stretch>
            <a:fillRect/>
          </a:stretch>
        </p:blipFill>
        <p:spPr>
          <a:xfrm>
            <a:off x="161280" y="1442759"/>
            <a:ext cx="6085892" cy="4549731"/>
          </a:xfrm>
          <a:prstGeom prst="rect">
            <a:avLst/>
          </a:prstGeom>
        </p:spPr>
      </p:pic>
    </p:spTree>
    <p:extLst>
      <p:ext uri="{BB962C8B-B14F-4D97-AF65-F5344CB8AC3E}">
        <p14:creationId xmlns:p14="http://schemas.microsoft.com/office/powerpoint/2010/main" val="1198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p:tgtEl>
                                          <p:spTgt spid="2"/>
                                        </p:tgtEl>
                                        <p:attrNameLst>
                                          <p:attrName>ppt_y</p:attrName>
                                        </p:attrNameLst>
                                      </p:cBhvr>
                                      <p:tavLst>
                                        <p:tav tm="0">
                                          <p:val>
                                            <p:strVal val="#ppt_y+#ppt_h*1.125000"/>
                                          </p:val>
                                        </p:tav>
                                        <p:tav tm="100000">
                                          <p:val>
                                            <p:strVal val="#ppt_y"/>
                                          </p:val>
                                        </p:tav>
                                      </p:tavLst>
                                    </p:anim>
                                    <p:animEffect transition="in" filter="wipe(up)">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2"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barn(inVertical)">
                                      <p:cBhvr>
                                        <p:cTn id="106" dur="5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500" fill="hold"/>
                                        <p:tgtEl>
                                          <p:spTgt spid="7"/>
                                        </p:tgtEl>
                                        <p:attrNameLst>
                                          <p:attrName>ppt_x</p:attrName>
                                        </p:attrNameLst>
                                      </p:cBhvr>
                                      <p:tavLst>
                                        <p:tav tm="0">
                                          <p:val>
                                            <p:strVal val="#ppt_x"/>
                                          </p:val>
                                        </p:tav>
                                        <p:tav tm="100000">
                                          <p:val>
                                            <p:strVal val="#ppt_x"/>
                                          </p:val>
                                        </p:tav>
                                      </p:tavLst>
                                    </p:anim>
                                    <p:anim calcmode="lin" valueType="num">
                                      <p:cBhvr additive="base">
                                        <p:cTn id="1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5" grpId="1"/>
      <p:bldP spid="5"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9690" y="0"/>
            <a:ext cx="12251690" cy="6953956"/>
          </a:xfrm>
          <a:prstGeom prst="rect">
            <a:avLst/>
          </a:prstGeom>
        </p:spPr>
      </p:pic>
      <p:sp>
        <p:nvSpPr>
          <p:cNvPr id="6" name="TextBox 5"/>
          <p:cNvSpPr txBox="1"/>
          <p:nvPr/>
        </p:nvSpPr>
        <p:spPr>
          <a:xfrm>
            <a:off x="838200" y="3121994"/>
            <a:ext cx="10515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Nêu cảm nhận của em sau khi nghe trích đoạn câu chuyện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âm nhạc </a:t>
            </a:r>
            <a:r>
              <a:rPr kumimoji="0" lang="vi-VN" sz="24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Pi</a:t>
            </a: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-tơ và chó sói.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-Tại sao biết hành động trèo lên cây là nguy hiểm mà </a:t>
            </a:r>
            <a:r>
              <a:rPr kumimoji="0" lang="vi-VN" sz="24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Pi</a:t>
            </a: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-tơ vẫn thực hiện?</a:t>
            </a:r>
            <a:endParaRPr kumimoji="0" lang="en-US"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p:txBody>
      </p:sp>
      <p:pic>
        <p:nvPicPr>
          <p:cNvPr id="5" name="Picture 9">
            <a:extLst>
              <a:ext uri="{FF2B5EF4-FFF2-40B4-BE49-F238E27FC236}">
                <a16:creationId xmlns:a16="http://schemas.microsoft.com/office/drawing/2014/main" id="{02D9FC31-B3A7-F112-1206-BED30FB6E640}"/>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982767" y="1836962"/>
            <a:ext cx="1445260" cy="444500"/>
          </a:xfrm>
          <a:prstGeom prst="rect">
            <a:avLst/>
          </a:prstGeom>
        </p:spPr>
      </p:pic>
      <p:pic>
        <p:nvPicPr>
          <p:cNvPr id="7" name="Picture 9">
            <a:extLst>
              <a:ext uri="{FF2B5EF4-FFF2-40B4-BE49-F238E27FC236}">
                <a16:creationId xmlns:a16="http://schemas.microsoft.com/office/drawing/2014/main" id="{DD3727AC-B2A1-BBE0-7B61-26AE835419A9}"/>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5343525" y="1392462"/>
            <a:ext cx="1445260" cy="444500"/>
          </a:xfrm>
          <a:prstGeom prst="rect">
            <a:avLst/>
          </a:prstGeom>
        </p:spPr>
      </p:pic>
      <p:pic>
        <p:nvPicPr>
          <p:cNvPr id="8" name="Picture 9">
            <a:extLst>
              <a:ext uri="{FF2B5EF4-FFF2-40B4-BE49-F238E27FC236}">
                <a16:creationId xmlns:a16="http://schemas.microsoft.com/office/drawing/2014/main" id="{2B25D14D-8870-6DAC-1CA8-22DC4F4DB3B3}"/>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10234861" y="1916120"/>
            <a:ext cx="1445260" cy="444500"/>
          </a:xfrm>
          <a:prstGeom prst="rect">
            <a:avLst/>
          </a:prstGeom>
        </p:spPr>
      </p:pic>
      <p:pic>
        <p:nvPicPr>
          <p:cNvPr id="3" name="Hình ảnh 2" descr="Ảnh có chứa Đồ họa, thiết kế đồ họa, phim hoạt hình, tiêu đề&#10;&#10;Mô tả được tạo tự động">
            <a:extLst>
              <a:ext uri="{FF2B5EF4-FFF2-40B4-BE49-F238E27FC236}">
                <a16:creationId xmlns:a16="http://schemas.microsoft.com/office/drawing/2014/main" id="{B27E1DB1-2449-ADDF-49A3-078EC2F95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977" y="167651"/>
            <a:ext cx="3459480" cy="1026795"/>
          </a:xfrm>
          <a:prstGeom prst="rect">
            <a:avLst/>
          </a:prstGeom>
        </p:spPr>
      </p:pic>
      <p:pic>
        <p:nvPicPr>
          <p:cNvPr id="10" name="Picture 9">
            <a:extLst>
              <a:ext uri="{FF2B5EF4-FFF2-40B4-BE49-F238E27FC236}">
                <a16:creationId xmlns:a16="http://schemas.microsoft.com/office/drawing/2014/main" id="{928B61ED-5962-97D1-221E-988160CBC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41501" y="5323065"/>
            <a:ext cx="1553561" cy="1630891"/>
          </a:xfrm>
          <a:prstGeom prst="rect">
            <a:avLst/>
          </a:prstGeom>
        </p:spPr>
      </p:pic>
    </p:spTree>
    <p:extLst>
      <p:ext uri="{BB962C8B-B14F-4D97-AF65-F5344CB8AC3E}">
        <p14:creationId xmlns:p14="http://schemas.microsoft.com/office/powerpoint/2010/main" val="351139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929</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zim bobo</cp:lastModifiedBy>
  <cp:revision>118</cp:revision>
  <dcterms:created xsi:type="dcterms:W3CDTF">2020-08-11T21:22:00Z</dcterms:created>
  <dcterms:modified xsi:type="dcterms:W3CDTF">2024-12-23T16:23:26Z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727A1CD935064A6895193E71C8BB53CF</vt:lpwstr>
  </property>
  <property fmtid="{D5CDD505-2E9C-101B-9397-08002B2CF9AE}" pid="3" name="KSOProductBuildVer">
    <vt:lpwstr>1033-11.2.0.11042</vt:lpwstr>
  </property>
</Properties>
</file>