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23"/>
  </p:notesMasterIdLst>
  <p:sldIdLst>
    <p:sldId id="367" r:id="rId3"/>
    <p:sldId id="366" r:id="rId4"/>
    <p:sldId id="480" r:id="rId5"/>
    <p:sldId id="539" r:id="rId6"/>
    <p:sldId id="521" r:id="rId7"/>
    <p:sldId id="419" r:id="rId8"/>
    <p:sldId id="505" r:id="rId9"/>
    <p:sldId id="540" r:id="rId10"/>
    <p:sldId id="541" r:id="rId11"/>
    <p:sldId id="543" r:id="rId12"/>
    <p:sldId id="507" r:id="rId13"/>
    <p:sldId id="508" r:id="rId14"/>
    <p:sldId id="545" r:id="rId15"/>
    <p:sldId id="518" r:id="rId16"/>
    <p:sldId id="546" r:id="rId17"/>
    <p:sldId id="519" r:id="rId18"/>
    <p:sldId id="511" r:id="rId19"/>
    <p:sldId id="512" r:id="rId20"/>
    <p:sldId id="513" r:id="rId21"/>
    <p:sldId id="514" r:id="rId22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 userDrawn="1">
          <p15:clr>
            <a:srgbClr val="A4A3A4"/>
          </p15:clr>
        </p15:guide>
        <p15:guide id="2" pos="34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FFFF00"/>
    <a:srgbClr val="66FF66"/>
    <a:srgbClr val="CCFFFF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24" autoAdjust="0"/>
  </p:normalViewPr>
  <p:slideViewPr>
    <p:cSldViewPr showGuides="1">
      <p:cViewPr varScale="1">
        <p:scale>
          <a:sx n="68" d="100"/>
          <a:sy n="68" d="100"/>
        </p:scale>
        <p:origin x="84" y="220"/>
      </p:cViewPr>
      <p:guideLst>
        <p:guide orient="horz" pos="2182"/>
        <p:guide pos="34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3A4B5C-5B6C-4714-9B8A-42C4F6B25482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EEE87-5F96-4967-9B73-157DC21C4C3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58BD7-7F82-4A9D-BF74-512F31B9CA3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9C38-BBBB-4A55-991E-0914ADD6FC8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DD040-45C1-418A-9603-6731402001C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47EAE-DDD4-4B4A-80AA-17367E06D92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3DEC1-34A8-441B-B712-2391EA8553C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48762-EB51-4A0E-8700-A04BA754EFD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BDA8F-9C11-4565-9A27-9B393F31A3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6AA92-BCA7-41EE-B699-3F02AF76C6E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1A2D2-5D60-4592-9BE0-4FCC86CE981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5A077-332C-4285-B1A0-72302DE7CEF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F5444-54D6-4FB2-9D88-7BF37577D0C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A4A90-A76A-4949-B0C0-8AE031174F1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A3F84F4D-CEF5-4DFF-BE07-0F59F3C4004C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GIF"/><Relationship Id="rId3" Type="http://schemas.microsoft.com/office/2007/relationships/media" Target="file:///C:\Users\NGUYEN\Desktop\danh%20sach%20HS\tiet%2015%20lop%203\Sang%20Xuan%20Doc%20Tau%20dan%20tranh%20-%20Linh%20Thao%20(mp3cut.net).mp3" TargetMode="Externa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audio" Target="file:///C:\Users\thanhthoi\Desktop\THI%20GVDG\V.A%20&#8211;%20&#272;&#224;n%20G&#224;%20Con%20(mp3cut.net).mp3" TargetMode="External"/><Relationship Id="rId1" Type="http://schemas.microsoft.com/office/2007/relationships/media" Target="file:///C:\Users\thanhthoi\Desktop\THI%20GVDG\V.A%20&#8211;%20&#272;&#224;n%20G&#224;%20Con%20(mp3cut.net)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74915" y="4791442"/>
            <a:ext cx="5723763" cy="2066558"/>
          </a:xfrm>
          <a:prstGeom prst="rect">
            <a:avLst/>
          </a:prstGeom>
        </p:spPr>
      </p:pic>
      <p:pic>
        <p:nvPicPr>
          <p:cNvPr id="2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23271" y="4820278"/>
            <a:ext cx="5298186" cy="2066558"/>
          </a:xfrm>
          <a:prstGeom prst="rect">
            <a:avLst/>
          </a:prstGeom>
        </p:spPr>
      </p:pic>
      <p:pic>
        <p:nvPicPr>
          <p:cNvPr id="3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3254152" y="18864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556698" y="3509057"/>
            <a:ext cx="5026046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TIẾT 15 -  CHỦ ĐỀ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638790" cy="664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4232275" cy="264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9218" name="Picture 8" descr="D:\GIÁO ÁN 1 2020-2021\HÌNH SOẠN GIÁO ÁN\Thường thức âm nhạc\trống cái\Cô giáo dạy các bạn biết về trống cái_HTS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4858385" y="-243205"/>
            <a:ext cx="6064250" cy="3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4411980" y="188595"/>
            <a:ext cx="2148840" cy="1563370"/>
          </a:xfrm>
          <a:prstGeom prst="wedgeEllipseCallout">
            <a:avLst>
              <a:gd name="adj1" fmla="val 72927"/>
              <a:gd name="adj2" fmla="val 1404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2" descr="D:\GIÁO ÁN 1 2020-2021\HÌNH SOẠN GIÁO ÁN\Thường thức âm nhạc\trống cái\Trống cái_HT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9023" r="24489" b="7516"/>
          <a:stretch>
            <a:fillRect/>
          </a:stretch>
        </p:blipFill>
        <p:spPr bwMode="auto">
          <a:xfrm>
            <a:off x="1741805" y="2853055"/>
            <a:ext cx="3129915" cy="38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693920" y="3853180"/>
            <a:ext cx="1653540" cy="48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Mặt trống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29870" y="4149090"/>
            <a:ext cx="1781175" cy="48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Thân trống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57480" y="2708910"/>
            <a:ext cx="1545590" cy="48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Dùi trống</a:t>
            </a:r>
          </a:p>
        </p:txBody>
      </p:sp>
      <p:pic>
        <p:nvPicPr>
          <p:cNvPr id="8194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6168390" y="3357245"/>
            <a:ext cx="4686300" cy="286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D:\GIÁO ÁN 1 2020-2021\HÌNH SOẠN GIÁO ÁN\Thường thức âm nhạc\trống cái\Cô giáo dạy các bạn biết về trống cái_HTS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-274320" y="-27305"/>
            <a:ext cx="11076305" cy="688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502920" y="332740"/>
            <a:ext cx="3679190" cy="2433320"/>
          </a:xfrm>
          <a:prstGeom prst="wedgeEllipseCallout">
            <a:avLst>
              <a:gd name="adj1" fmla="val 72927"/>
              <a:gd name="adj2" fmla="val 1404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200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200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pic>
        <p:nvPicPr>
          <p:cNvPr id="12293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26834" b="11905"/>
          <a:stretch>
            <a:fillRect/>
          </a:stretch>
        </p:blipFill>
        <p:spPr bwMode="auto">
          <a:xfrm>
            <a:off x="2128838" y="3355975"/>
            <a:ext cx="7215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771525" y="2500313"/>
            <a:ext cx="80724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cs typeface="Times New Roman" panose="02020603050405020304" pitchFamily="18" charset="0"/>
              </a:rPr>
              <a:t>Gõ và đọc theo hình tiết tấu.</a:t>
            </a:r>
            <a:endParaRPr lang="en-US" altLang="en-US" sz="4000" b="1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8" t="31210" r="5722" b="28442"/>
          <a:stretch>
            <a:fillRect/>
          </a:stretch>
        </p:blipFill>
        <p:spPr bwMode="auto">
          <a:xfrm>
            <a:off x="557213" y="1357313"/>
            <a:ext cx="957262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914400" y="3500438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35194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52720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7558088" y="3395663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214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200275" y="1500188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pic>
        <p:nvPicPr>
          <p:cNvPr id="14341" name="Picture 10" descr="D:\GIÁO ÁN 1 2020-2021\HÌNH SOẠN GIÁO ÁN\Thường thức âm nhạc\trống cái\Tranh hồ thiên nga_HTS - Copy (2)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/>
          <a:stretch>
            <a:fillRect/>
          </a:stretch>
        </p:blipFill>
        <p:spPr bwMode="auto">
          <a:xfrm>
            <a:off x="442913" y="2143125"/>
            <a:ext cx="101155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0866" y="365379"/>
            <a:ext cx="11118723" cy="6147816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093912" y="692696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 dirty="0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 dirty="0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2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AutoShape 4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5" name="AutoShape 6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6" name="Picture 7" descr="D:\GIÁO ÁN 1 2020-2021\HÌNH SOẠN GIÁO ÁN\Nghe nhạc\Trống cái - Copy - Copy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071563"/>
            <a:ext cx="362743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Swan lake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8" name="Picture 10" descr="D:\GIÁO ÁN 1 2020-2021\HÌNH SOẠN GIÁO ÁN\Nghe nhạc\2_1_svansjon_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2480" r="54132" b="3305"/>
          <a:stretch>
            <a:fillRect/>
          </a:stretch>
        </p:blipFill>
        <p:spPr bwMode="auto">
          <a:xfrm>
            <a:off x="6629400" y="1071563"/>
            <a:ext cx="3571875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200525" y="4929188"/>
            <a:ext cx="4143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Pi-ốt I-lích Trai-cốp-xki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/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8616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/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9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0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2" name="Oval 34"/>
            <p:cNvSpPr>
              <a:spLocks noChangeArrowheads="1"/>
            </p:cNvSpPr>
            <p:nvPr/>
          </p:nvSpPr>
          <p:spPr bwMode="gray">
            <a:xfrm>
              <a:off x="2254" y="2000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4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842963" y="428625"/>
            <a:ext cx="9501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Đây là âm thanh gì?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MS PGothic" panose="020B0600070205080204" pitchFamily="-105" charset="-128"/>
            </a:endParaRPr>
          </a:p>
        </p:txBody>
      </p:sp>
      <p:grpSp>
        <p:nvGrpSpPr>
          <p:cNvPr id="4110" name="Group 79"/>
          <p:cNvGrpSpPr/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4123" name="Group 6"/>
            <p:cNvGrpSpPr/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4" name="Gruppe 165"/>
              <p:cNvGrpSpPr/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1" name="Gruppe 131"/>
                <p:cNvGrpSpPr/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16" name="Freeform 191"/>
                  <p:cNvSpPr/>
                  <p:nvPr/>
                </p:nvSpPr>
                <p:spPr bwMode="auto">
                  <a:xfrm>
                    <a:off x="3954006" y="1328639"/>
                    <a:ext cx="262658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2" name="Gruppe 132"/>
                <p:cNvGrpSpPr/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14" name="Freeform 191"/>
                  <p:cNvSpPr/>
                  <p:nvPr/>
                </p:nvSpPr>
                <p:spPr bwMode="auto">
                  <a:xfrm>
                    <a:off x="3977090" y="1328639"/>
                    <a:ext cx="256783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3" name="Gruppe 135"/>
                <p:cNvGrpSpPr/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12" name="Freeform 191"/>
                  <p:cNvSpPr/>
                  <p:nvPr/>
                </p:nvSpPr>
                <p:spPr bwMode="auto">
                  <a:xfrm>
                    <a:off x="3958217" y="1328639"/>
                    <a:ext cx="271889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4" name="Gruppe 138"/>
                <p:cNvGrpSpPr/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10" name="Freeform 191"/>
                  <p:cNvSpPr/>
                  <p:nvPr/>
                </p:nvSpPr>
                <p:spPr bwMode="auto">
                  <a:xfrm>
                    <a:off x="3956966" y="1328639"/>
                    <a:ext cx="246714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5" name="Gruppe 141"/>
                <p:cNvGrpSpPr/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8" name="Freeform 191"/>
                  <p:cNvSpPr/>
                  <p:nvPr/>
                </p:nvSpPr>
                <p:spPr bwMode="auto">
                  <a:xfrm>
                    <a:off x="3959072" y="1328639"/>
                    <a:ext cx="263497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6" name="Gruppe 144"/>
                <p:cNvGrpSpPr/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6" name="Freeform 191"/>
                  <p:cNvSpPr/>
                  <p:nvPr/>
                </p:nvSpPr>
                <p:spPr bwMode="auto">
                  <a:xfrm>
                    <a:off x="3974605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7" name="Gruppe 147"/>
                <p:cNvGrpSpPr/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4" name="Freeform 191"/>
                  <p:cNvSpPr/>
                  <p:nvPr/>
                </p:nvSpPr>
                <p:spPr bwMode="auto">
                  <a:xfrm>
                    <a:off x="3943984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8" name="Gruppe 150"/>
                <p:cNvGrpSpPr/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2" name="Freeform 191"/>
                  <p:cNvSpPr/>
                  <p:nvPr/>
                </p:nvSpPr>
                <p:spPr bwMode="auto">
                  <a:xfrm>
                    <a:off x="3947768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89" name="Gruppe 153"/>
                <p:cNvGrpSpPr/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00" name="Freeform 191"/>
                  <p:cNvSpPr/>
                  <p:nvPr/>
                </p:nvSpPr>
                <p:spPr bwMode="auto">
                  <a:xfrm>
                    <a:off x="3965818" y="1321037"/>
                    <a:ext cx="23244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90" name="Gruppe 156"/>
                <p:cNvGrpSpPr/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8" name="Freeform 191"/>
                  <p:cNvSpPr/>
                  <p:nvPr/>
                </p:nvSpPr>
                <p:spPr bwMode="auto">
                  <a:xfrm>
                    <a:off x="3984707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91" name="Gruppe 159"/>
                <p:cNvGrpSpPr/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1" name="Freeform 191"/>
                  <p:cNvSpPr/>
                  <p:nvPr/>
                </p:nvSpPr>
                <p:spPr bwMode="auto">
                  <a:xfrm>
                    <a:off x="3985135" y="1321037"/>
                    <a:ext cx="19972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4125" name="Gruppe 165"/>
              <p:cNvGrpSpPr/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6" name="Gruppe 131"/>
                <p:cNvGrpSpPr/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7" name="Freeform 191"/>
                  <p:cNvSpPr/>
                  <p:nvPr/>
                </p:nvSpPr>
                <p:spPr bwMode="auto">
                  <a:xfrm>
                    <a:off x="3985036" y="1332435"/>
                    <a:ext cx="21734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27" name="Gruppe 132"/>
                <p:cNvGrpSpPr/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5" name="Freeform 191"/>
                  <p:cNvSpPr/>
                  <p:nvPr/>
                </p:nvSpPr>
                <p:spPr bwMode="auto">
                  <a:xfrm>
                    <a:off x="3965323" y="1332435"/>
                    <a:ext cx="202238" cy="399135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28" name="Gruppe 135"/>
                <p:cNvGrpSpPr/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3" name="Freeform 191"/>
                  <p:cNvSpPr/>
                  <p:nvPr/>
                </p:nvSpPr>
                <p:spPr bwMode="auto">
                  <a:xfrm>
                    <a:off x="3941415" y="1332435"/>
                    <a:ext cx="268532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29" name="Gruppe 138"/>
                <p:cNvGrpSpPr/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71" name="Freeform 191"/>
                  <p:cNvSpPr/>
                  <p:nvPr/>
                </p:nvSpPr>
                <p:spPr bwMode="auto">
                  <a:xfrm>
                    <a:off x="3957787" y="1332435"/>
                    <a:ext cx="22657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0" name="Gruppe 141"/>
                <p:cNvGrpSpPr/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9" name="Freeform 191"/>
                  <p:cNvSpPr/>
                  <p:nvPr/>
                </p:nvSpPr>
                <p:spPr bwMode="auto">
                  <a:xfrm>
                    <a:off x="3961571" y="1332435"/>
                    <a:ext cx="227413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1" name="Gruppe 144"/>
                <p:cNvGrpSpPr/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Freeform 191"/>
                  <p:cNvSpPr/>
                  <p:nvPr/>
                </p:nvSpPr>
                <p:spPr bwMode="auto">
                  <a:xfrm>
                    <a:off x="3938502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2" name="Gruppe 147"/>
                <p:cNvGrpSpPr/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5" name="Freeform 191"/>
                  <p:cNvSpPr/>
                  <p:nvPr/>
                </p:nvSpPr>
                <p:spPr bwMode="auto">
                  <a:xfrm>
                    <a:off x="3964944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3" name="Gruppe 150"/>
                <p:cNvGrpSpPr/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3" name="Freeform 191"/>
                  <p:cNvSpPr/>
                  <p:nvPr/>
                </p:nvSpPr>
                <p:spPr bwMode="auto">
                  <a:xfrm>
                    <a:off x="3964533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4" name="Gruppe 153"/>
                <p:cNvGrpSpPr/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61" name="Freeform 191"/>
                  <p:cNvSpPr/>
                  <p:nvPr/>
                </p:nvSpPr>
                <p:spPr bwMode="auto">
                  <a:xfrm>
                    <a:off x="3933911" y="1326732"/>
                    <a:ext cx="26433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5" name="Gruppe 156"/>
                <p:cNvGrpSpPr/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59" name="Freeform 191"/>
                  <p:cNvSpPr/>
                  <p:nvPr/>
                </p:nvSpPr>
                <p:spPr bwMode="auto">
                  <a:xfrm>
                    <a:off x="3930982" y="1326732"/>
                    <a:ext cx="26769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136" name="Gruppe 159"/>
                <p:cNvGrpSpPr/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/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57" name="Freeform 191"/>
                  <p:cNvSpPr/>
                  <p:nvPr/>
                </p:nvSpPr>
                <p:spPr bwMode="auto">
                  <a:xfrm>
                    <a:off x="3946515" y="1326732"/>
                    <a:ext cx="24167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001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245" name="Picture 149" descr="D:\GIÁO ÁN 1 2020-2021\HÌNH SOẠN GIÁO ÁN\Thường thức âm nhạc\trống cái\Trống cái - Copy (2).jpg"/>
          <p:cNvPicPr>
            <a:picLocks noChangeAspect="1" noChangeArrowheads="1"/>
          </p:cNvPicPr>
          <p:nvPr/>
        </p:nvPicPr>
        <p:blipFill>
          <a:blip r:embed="rId1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5484" r="5797" b="3125"/>
          <a:stretch>
            <a:fillRect/>
          </a:stretch>
        </p:blipFill>
        <p:spPr bwMode="auto">
          <a:xfrm>
            <a:off x="3200400" y="1714500"/>
            <a:ext cx="501808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1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D:\GIÁO ÁN 1 2020-2021\HÌNH SOẠN GIÁO ÁN\Nhạc cụ\Trống con.jp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2" t="17143" r="42657" b="74506"/>
          <a:stretch>
            <a:fillRect/>
          </a:stretch>
        </p:blipFill>
        <p:spPr bwMode="auto">
          <a:xfrm>
            <a:off x="6062028" y="1052513"/>
            <a:ext cx="521493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45" name="Picture 149" descr="D:\GIÁO ÁN 1 2020-2021\HÌNH SOẠN GIÁO ÁN\Thường thức âm nhạc\trống cái\Trống cái - Copy (2).jp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5484" r="5797" b="3125"/>
          <a:stretch>
            <a:fillRect/>
          </a:stretch>
        </p:blipFill>
        <p:spPr bwMode="auto">
          <a:xfrm>
            <a:off x="373380" y="254000"/>
            <a:ext cx="5184775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71563"/>
            <a:ext cx="1018063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57213" y="1071563"/>
            <a:ext cx="4086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 thức âm nhạc: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343275" y="1023938"/>
            <a:ext cx="3786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TRỐNG CÁI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628650" y="1785938"/>
            <a:ext cx="29289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128963" y="1762125"/>
            <a:ext cx="46434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VŨ KHÚC THIÊN NGA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245" name="Picture 149" descr="D:\GIÁO ÁN 1 2020-2021\HÌNH SOẠN GIÁO ÁN\Thường thức âm nhạc\trống cái\Trống cái - Copy (2)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5484" r="5797" b="3125"/>
          <a:stretch>
            <a:fillRect/>
          </a:stretch>
        </p:blipFill>
        <p:spPr bwMode="auto">
          <a:xfrm>
            <a:off x="557530" y="2626995"/>
            <a:ext cx="4813300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ải xuố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465" y="2637155"/>
            <a:ext cx="5166995" cy="2952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2" grpId="1"/>
      <p:bldP spid="20490" grpId="0"/>
      <p:bldP spid="20490" grpId="1"/>
      <p:bldP spid="37899" grpId="0"/>
      <p:bldP spid="37899" grpId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4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4343400" y="2643188"/>
            <a:ext cx="2500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7343775" y="214313"/>
            <a:ext cx="24288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cs typeface="Times New Roman" panose="02020603050405020304" pitchFamily="18" charset="0"/>
              </a:rPr>
              <a:t>CẤU TẠO</a:t>
            </a:r>
            <a:endParaRPr lang="en-US" altLang="en-US" sz="4400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914400" y="127000"/>
            <a:ext cx="35718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</a:rPr>
              <a:t>TRỐNG CÁI</a:t>
            </a:r>
          </a:p>
        </p:txBody>
      </p:sp>
      <p:pic>
        <p:nvPicPr>
          <p:cNvPr id="6149" name="Picture 2" descr="D:\GIÁO ÁN 1 2020-2021\HÌNH SOẠN GIÁO ÁN\Thường thức âm nhạc\trống cái\Trống cái_H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9023" r="24489" b="7516"/>
          <a:stretch>
            <a:fillRect/>
          </a:stretch>
        </p:blipFill>
        <p:spPr bwMode="auto">
          <a:xfrm>
            <a:off x="4129088" y="1428750"/>
            <a:ext cx="335756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72338" y="2428875"/>
            <a:ext cx="20002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Mặt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128838" y="278606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Thân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557463" y="135731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Dùi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xuống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00" y="2631440"/>
            <a:ext cx="2562225" cy="1781175"/>
          </a:xfrm>
          <a:prstGeom prst="rect">
            <a:avLst/>
          </a:prstGeom>
        </p:spPr>
      </p:pic>
      <p:pic>
        <p:nvPicPr>
          <p:cNvPr id="3" name="Picture 2" descr="tải xuố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025" y="2915920"/>
            <a:ext cx="2466975" cy="1847850"/>
          </a:xfrm>
          <a:prstGeom prst="rect">
            <a:avLst/>
          </a:prstGeom>
        </p:spPr>
      </p:pic>
      <p:pic>
        <p:nvPicPr>
          <p:cNvPr id="5" name="Picture 4" descr="dua-thuyen-1-jpg-1674472863-3661-16744739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-171450"/>
            <a:ext cx="108712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xuống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" y="-183515"/>
            <a:ext cx="10968355" cy="70383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93</Words>
  <Application>Microsoft Office PowerPoint</Application>
  <PresentationFormat>Custom</PresentationFormat>
  <Paragraphs>27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MS PGothic</vt:lpstr>
      <vt:lpstr>Arial</vt:lpstr>
      <vt:lpstr>Calibri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zim bobo</cp:lastModifiedBy>
  <cp:revision>645</cp:revision>
  <dcterms:created xsi:type="dcterms:W3CDTF">2010-04-30T18:19:00Z</dcterms:created>
  <dcterms:modified xsi:type="dcterms:W3CDTF">2024-12-23T16:30:38Z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2630B3541F314E0BBEA8A4BA860E1ED4_12</vt:lpwstr>
  </property>
  <property fmtid="{D5CDD505-2E9C-101B-9397-08002B2CF9AE}" pid="3" name="KSOProductBuildVer">
    <vt:lpwstr>1033-12.2.0.19307</vt:lpwstr>
  </property>
</Properties>
</file>