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notesSlides/notesSlide1.xml" ContentType="application/vnd.openxmlformats-officedocument.presentationml.notesSlide+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92" r:id="rId2"/>
    <p:sldId id="291" r:id="rId3"/>
    <p:sldId id="257" r:id="rId4"/>
    <p:sldId id="261" r:id="rId5"/>
    <p:sldId id="275" r:id="rId6"/>
    <p:sldId id="307" r:id="rId7"/>
    <p:sldId id="276"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10/11/2024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hai phân số khác mẫu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Cách chia: </a:t>
            </a:r>
          </a:p>
          <a:p>
            <a:r>
              <a:rPr lang="en-US"/>
              <a:t>- 4 cái bánh đầu: cắt mỗi cái bánh ra làm 3 phần. như vậy được 3 x 4 = 12 miếng</a:t>
            </a:r>
          </a:p>
          <a:p>
            <a:r>
              <a:rPr lang="en-US"/>
              <a:t>- 3 cái bánh sau: cắt mỗi cái bánh ra 4 phần, như vậy được 4 x 3= 12 miếng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105.xml"/><Relationship Id="rId16" Type="http://schemas.openxmlformats.org/officeDocument/2006/relationships/image" Target="../media/image34.png"/><Relationship Id="rId1" Type="http://schemas.openxmlformats.org/officeDocument/2006/relationships/tags" Target="../tags/tag104.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6.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notesSlide" Target="../notesSlides/notesSlide1.xml"/><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8.xml"/><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0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r>
              <a:rPr lang="en-US" b="1">
                <a:solidFill>
                  <a:srgbClr val="FF0000"/>
                </a:solidFill>
                <a:latin typeface="Arial" panose="020B0604020202020204" pitchFamily="34" charset="0"/>
                <a:cs typeface="Arial" panose="020B0604020202020204" pitchFamily="34" charset="0"/>
              </a:rPr>
              <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45360" y="504190"/>
            <a:ext cx="6879590" cy="504190"/>
          </a:xfrm>
        </p:spPr>
        <p:txBody>
          <a:bodyPr>
            <a:noAutofit/>
          </a:bodyPr>
          <a:lstStyle/>
          <a:p>
            <a:pPr algn="ctr"/>
            <a:r>
              <a:rPr lang="en-US" sz="4800" b="1">
                <a:solidFill>
                  <a:srgbClr val="FF0000"/>
                </a:solidFill>
                <a:latin typeface="Arial" panose="020B0604020202020204" pitchFamily="34" charset="0"/>
                <a:cs typeface="Arial" panose="020B0604020202020204" pitchFamily="34" charset="0"/>
              </a:rPr>
              <a:t>YÊU CẦU CẦN ĐẠT</a:t>
            </a:r>
          </a:p>
        </p:txBody>
      </p:sp>
      <p:sp>
        <p:nvSpPr>
          <p:cNvPr id="5" name="Text Box 4"/>
          <p:cNvSpPr txBox="1"/>
          <p:nvPr/>
        </p:nvSpPr>
        <p:spPr>
          <a:xfrm>
            <a:off x="212090" y="1249045"/>
            <a:ext cx="11459845" cy="4742815"/>
          </a:xfrm>
          <a:prstGeom prst="rect">
            <a:avLst/>
          </a:prstGeom>
          <a:noFill/>
        </p:spPr>
        <p:txBody>
          <a:bodyPr wrap="square" rtlCol="0" anchor="t">
            <a:spAutoFit/>
          </a:bodyPr>
          <a:lstStyle/>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Luyện tập, củng cố phép tính cộng, trừ hai phân số khác mẫu</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Biết cách cộng, trừ  phân số với số tự nhiên</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algn="just">
              <a:lnSpc>
                <a:spcPct val="120000"/>
              </a:lnSpc>
            </a:pPr>
            <a:r>
              <a:rPr lang="vi-VN" sz="4200" dirty="0">
                <a:latin typeface="Arial" panose="020B0604020202020204" pitchFamily="34" charset="0"/>
                <a:cs typeface="Arial" panose="020B0604020202020204" pitchFamily="34" charset="0"/>
                <a:sym typeface="+mn-ea"/>
              </a:rPr>
              <a:t>-   </a:t>
            </a:r>
            <a:r>
              <a:rPr lang="en-US" altLang="vi-VN" sz="4200" dirty="0">
                <a:latin typeface="Arial" panose="020B0604020202020204" pitchFamily="34" charset="0"/>
                <a:cs typeface="Arial" panose="020B0604020202020204" pitchFamily="34" charset="0"/>
                <a:sym typeface="+mn-ea"/>
              </a:rPr>
              <a:t>Áp dụng được vào giải quyết các bài toán thực tế </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indent="0" algn="just">
              <a:lnSpc>
                <a:spcPct val="120000"/>
              </a:lnSpc>
              <a:buFontTx/>
              <a:buNone/>
            </a:pPr>
            <a:endParaRPr lang="vi-VN" sz="4200" kern="100" dirty="0">
              <a:effectLst/>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custDataLst>
              <p:tags r:id="rId2"/>
            </p:custDataLst>
          </p:nvPr>
        </p:nvSpPr>
        <p:spPr/>
        <p:txBody>
          <a:bodyPr/>
          <a:lstStyle/>
          <a:p>
            <a:endParaRPr lang="en-US"/>
          </a:p>
        </p:txBody>
      </p:sp>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6" name="Oval 1"/>
          <p:cNvSpPr/>
          <p:nvPr/>
        </p:nvSpPr>
        <p:spPr>
          <a:xfrm>
            <a:off x="74930" y="5734685"/>
            <a:ext cx="1858645" cy="131508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A picture containing dishware, ceramic ware, tableware, bow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30" y="5641975"/>
            <a:ext cx="1624330" cy="1404620"/>
          </a:xfrm>
          <a:prstGeom prst="rect">
            <a:avLst/>
          </a:prstGeom>
        </p:spPr>
      </p:pic>
      <p:pic>
        <p:nvPicPr>
          <p:cNvPr id="7" name="Picture 6" descr="A picture containing flower, plan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905" y="4752975"/>
            <a:ext cx="1659890" cy="1316355"/>
          </a:xfrm>
          <a:prstGeom prst="rect">
            <a:avLst/>
          </a:prstGeom>
        </p:spPr>
      </p:pic>
      <p:sp>
        <p:nvSpPr>
          <p:cNvPr id="123" name="TextBox 122"/>
          <p:cNvSpPr txBox="1"/>
          <p:nvPr/>
        </p:nvSpPr>
        <p:spPr>
          <a:xfrm>
            <a:off x="3970469" y="0"/>
            <a:ext cx="5173014"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608965" y="914400"/>
                <a:ext cx="10143490"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08965" y="914400"/>
                <a:ext cx="10143490" cy="90233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38725" y="3838575"/>
                <a:ext cx="7153275" cy="1064895"/>
              </a:xfrm>
              <a:prstGeom prst="rect">
                <a:avLst/>
              </a:prstGeom>
              <a:noFill/>
            </p:spPr>
            <p:txBody>
              <a:bodyPr wrap="square" rtlCol="0">
                <a:spAutoFit/>
              </a:bodyPr>
              <a:lstStyle/>
              <a:p>
                <a14:m>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4000" b="0" i="0" smtClean="0">
                        <a:solidFill>
                          <a:prstClr val="black"/>
                        </a:solidFill>
                        <a:latin typeface="Cambria Math" panose="02040503050406030204" pitchFamily="18" charset="0"/>
                      </a:rPr>
                      <m:t>                   </m:t>
                    </m:r>
                    <m:r>
                      <a:rPr lang="en-US" sz="4000" b="1">
                        <a:solidFill>
                          <a:prstClr val="black"/>
                        </a:solidFill>
                        <a:latin typeface="Cambria Math" panose="02040503050406030204" pitchFamily="18" charset="0"/>
                      </a:rPr>
                      <m:t>𝐝</m:t>
                    </m:r>
                    <m:r>
                      <a:rPr lang="en-US" sz="4000" b="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𝟐𝟎</m:t>
                        </m:r>
                      </m:num>
                      <m:den>
                        <m:r>
                          <a:rPr lang="en-US" sz="4000" b="1" i="1" smtClean="0">
                            <a:solidFill>
                              <a:prstClr val="black"/>
                            </a:solidFill>
                            <a:latin typeface="Cambria Math" panose="02040503050406030204" pitchFamily="18" charset="0"/>
                          </a:rPr>
                          <m:t>𝟏𝟖</m:t>
                        </m:r>
                      </m:den>
                    </m:f>
                    <m:r>
                      <a:rPr lang="en-US" sz="4000" b="1" i="0"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𝟓</m:t>
                        </m:r>
                      </m:den>
                    </m:f>
                  </m:oMath>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038725" y="3838575"/>
                <a:ext cx="7153275" cy="1064895"/>
              </a:xfrm>
              <a:prstGeom prst="rect">
                <a:avLst/>
              </a:prstGeom>
              <a:blipFill rotWithShape="1">
                <a:blip r:embed="rId8"/>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125" y="2028825"/>
                <a:ext cx="3733800" cy="96710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19125" y="2028825"/>
                <a:ext cx="3733800" cy="96710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8650" y="3067050"/>
                <a:ext cx="3733800" cy="105473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28650" y="3067050"/>
                <a:ext cx="3733800" cy="105473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86300" y="1838325"/>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686300" y="1838325"/>
                <a:ext cx="3733800" cy="97853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95825" y="2876550"/>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95825" y="2876550"/>
                <a:ext cx="3733800" cy="1057910"/>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5875" y="4752623"/>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5095875" y="4752623"/>
                <a:ext cx="3733800" cy="978535"/>
              </a:xfrm>
              <a:prstGeom prst="rect">
                <a:avLst/>
              </a:prstGeom>
              <a:blipFill rotWithShape="1">
                <a:blip r:embed="rId13"/>
                <a:stretch>
                  <a:fillRect t="-29" b="2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05400" y="5790848"/>
                <a:ext cx="3733800" cy="105854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05400" y="5790848"/>
                <a:ext cx="3733800" cy="1058545"/>
              </a:xfrm>
              <a:prstGeom prst="rect">
                <a:avLst/>
              </a:prstGeom>
              <a:blipFill rotWithShape="1">
                <a:blip r:embed="rId14"/>
                <a:stretch>
                  <a:fillRect t="-27" b="2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286875" y="4781198"/>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9286875" y="4781198"/>
                <a:ext cx="3733800" cy="978535"/>
              </a:xfrm>
              <a:prstGeom prst="rect">
                <a:avLst/>
              </a:prstGeom>
              <a:blipFill rotWithShape="1">
                <a:blip r:embed="rId15"/>
                <a:stretch>
                  <a:fillRect t="-29" b="2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296400" y="5819423"/>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296400" y="5819423"/>
                <a:ext cx="3733800" cy="1057910"/>
              </a:xfrm>
              <a:prstGeom prst="rect">
                <a:avLst/>
              </a:prstGeom>
              <a:blipFill rotWithShape="1">
                <a:blip r:embed="rId16"/>
                <a:stretch>
                  <a:fillRect t="-27" b="27"/>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P spid="5" grpId="0"/>
      <p:bldP spid="6" grpId="0"/>
      <p:bldP spid="8"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4"/>
                <a:stretch>
                  <a:fillRect l="-6" t="-34"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5"/>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3"/>
                <a:stretch>
                  <a:fillRect/>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21560" y="1760220"/>
            <a:ext cx="666559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VẬN DỤNG</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1" name="Picture 110"/>
          <p:cNvPicPr>
            <a:picLocks noChangeAspect="1"/>
          </p:cNvPicPr>
          <p:nvPr/>
        </p:nvPicPr>
        <p:blipFill>
          <a:blip r:embed="rId4" cstate="print">
            <a:extLst>
              <a:ext uri="{BEBA8EAE-BF5A-486C-A8C5-ECC9F3942E4B}">
                <a14:imgProps xmlns:a14="http://schemas.microsoft.com/office/drawing/2010/main">
                  <a14:imgLayer r:embed="rId5">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000"/>
                                        <p:tgtEl>
                                          <p:spTgt spid="111"/>
                                        </p:tgtEl>
                                      </p:cBhvr>
                                    </p:animEffect>
                                    <p:anim calcmode="lin" valueType="num">
                                      <p:cBhvr>
                                        <p:cTn id="17" dur="1000" fill="hold"/>
                                        <p:tgtEl>
                                          <p:spTgt spid="111"/>
                                        </p:tgtEl>
                                        <p:attrNameLst>
                                          <p:attrName>ppt_x</p:attrName>
                                        </p:attrNameLst>
                                      </p:cBhvr>
                                      <p:tavLst>
                                        <p:tav tm="0">
                                          <p:val>
                                            <p:strVal val="#ppt_x"/>
                                          </p:val>
                                        </p:tav>
                                        <p:tav tm="100000">
                                          <p:val>
                                            <p:strVal val="#ppt_x"/>
                                          </p:val>
                                        </p:tav>
                                      </p:tavLst>
                                    </p:anim>
                                    <p:anim calcmode="lin" valueType="num">
                                      <p:cBhvr>
                                        <p:cTn id="18"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mc:AlternateContent xmlns:mc="http://schemas.openxmlformats.org/markup-compatibility/2006" xmlns:a14="http://schemas.microsoft.com/office/drawing/2010/main">
        <mc:Choice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3"/>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4"/>
          <a:stretch>
            <a:fillRect/>
          </a:stretch>
        </p:blipFill>
        <p:spPr>
          <a:xfrm>
            <a:off x="3324225" y="2065268"/>
            <a:ext cx="4819650" cy="40307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endParaRPr lang="en-US"/>
          </a:p>
        </p:txBody>
      </p:sp>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9586" y="1188133"/>
            <a:ext cx="7961667" cy="3884066"/>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1"/>
          <p:cNvSpPr/>
          <p:nvPr/>
        </p:nvSpPr>
        <p:spPr>
          <a:xfrm>
            <a:off x="218440" y="1213485"/>
            <a:ext cx="11718925" cy="492442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1255395" y="1568450"/>
            <a:ext cx="927290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HOẠT ĐỘNG NỐI TIẾP</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nvSpPr>
        <p:spPr>
          <a:xfrm>
            <a:off x="1153160" y="2436495"/>
            <a:ext cx="9206230" cy="1626235"/>
          </a:xfrm>
          <a:prstGeom prst="rect">
            <a:avLst/>
          </a:prstGeom>
          <a:noFill/>
        </p:spPr>
        <p:txBody>
          <a:bodyPr wrap="square" rtlCol="0">
            <a:noAutofit/>
          </a:bodyPr>
          <a:lstStyle/>
          <a:p>
            <a:r>
              <a:rPr lang="en-US" sz="2800">
                <a:solidFill>
                  <a:srgbClr val="FF0000"/>
                </a:solidFill>
                <a:latin typeface="Arial" panose="020B0604020202020204" pitchFamily="34" charset="0"/>
                <a:cs typeface="Arial" panose="020B0604020202020204" pitchFamily="34" charset="0"/>
              </a:rPr>
              <a:t>- Bạn Nam ra cửa hàng mua 5 cái bánh trung thu như nhau về chia đều cho 4 bạn. Em hãy giúp bạn Nam nghĩ cách cắt bánh sao cho mỗi chiếc bánh bị cắt ít nhất.</a:t>
            </a:r>
          </a:p>
        </p:txBody>
      </p:sp>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5" name="Text Box 4"/>
          <p:cNvSpPr txBox="1"/>
          <p:nvPr/>
        </p:nvSpPr>
        <p:spPr>
          <a:xfrm>
            <a:off x="1221740" y="3954145"/>
            <a:ext cx="8616315" cy="864235"/>
          </a:xfrm>
          <a:prstGeom prst="rect">
            <a:avLst/>
          </a:prstGeom>
          <a:noFill/>
        </p:spPr>
        <p:txBody>
          <a:bodyPr wrap="square" rtlCol="0">
            <a:normAutofit/>
          </a:bodyPr>
          <a:lstStyle/>
          <a:p>
            <a:pPr algn="l">
              <a:lnSpc>
                <a:spcPct val="140000"/>
              </a:lnSpc>
            </a:pPr>
            <a:r>
              <a:rPr lang="en-US" sz="2800" kern="100" dirty="0">
                <a:solidFill>
                  <a:srgbClr val="FF0000"/>
                </a:solidFill>
                <a:effectLst/>
                <a:latin typeface="Arial" panose="020B0604020202020204" pitchFamily="34" charset="0"/>
                <a:cs typeface="Arial" panose="020B0604020202020204" pitchFamily="34" charset="0"/>
              </a:rPr>
              <a:t>- Chuẩn bị bài sau: Bài 7: Hỗn số (tiết 1- trang 23)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anim calcmode="lin" valueType="num">
                                      <p:cBhvr>
                                        <p:cTn id="29" dur="1000" fill="hold"/>
                                        <p:tgtEl>
                                          <p:spTgt spid="111"/>
                                        </p:tgtEl>
                                        <p:attrNameLst>
                                          <p:attrName>ppt_x</p:attrName>
                                        </p:attrNameLst>
                                      </p:cBhvr>
                                      <p:tavLst>
                                        <p:tav tm="0">
                                          <p:val>
                                            <p:strVal val="#ppt_x"/>
                                          </p:val>
                                        </p:tav>
                                        <p:tav tm="100000">
                                          <p:val>
                                            <p:strVal val="#ppt_x"/>
                                          </p:val>
                                        </p:tav>
                                      </p:tavLst>
                                    </p:anim>
                                    <p:anim calcmode="lin" valueType="num">
                                      <p:cBhvr>
                                        <p:cTn id="3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3" grpId="0" bldLvl="0" animBg="1"/>
      <p:bldP spid="80" grpId="0"/>
      <p:bldP spid="206" grpId="0" animBg="1"/>
      <p:bldP spid="3" grpId="0"/>
      <p:bldP spid="3" grpId="1"/>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1|1.8|1.2|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9.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Widescreen</PresentationFormat>
  <Paragraphs>52</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Arial</vt:lpstr>
      <vt:lpstr>Calibri</vt:lpstr>
      <vt:lpstr>Cambria</vt:lpstr>
      <vt:lpstr>Cambria Math</vt:lpstr>
      <vt:lpstr>Charis SIL</vt:lpstr>
      <vt:lpstr>Crimson Text SemiBold</vt:lpstr>
      <vt:lpstr>UTM Avo</vt:lpstr>
      <vt:lpstr>Office Theme</vt:lpstr>
      <vt:lpstr>Bài 6: Cộng, trừ hai phân số khác mẫu số (2 tiết) Tiết 2: Luyện tập (Trang 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27</cp:revision>
  <dcterms:created xsi:type="dcterms:W3CDTF">2024-06-22T08:49:00Z</dcterms:created>
  <dcterms:modified xsi:type="dcterms:W3CDTF">2024-10-11T07:50:27Z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