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7" r:id="rId2"/>
  </p:sldMasterIdLst>
  <p:notesMasterIdLst>
    <p:notesMasterId r:id="rId12"/>
  </p:notesMasterIdLst>
  <p:sldIdLst>
    <p:sldId id="269" r:id="rId3"/>
    <p:sldId id="271" r:id="rId4"/>
    <p:sldId id="4454" r:id="rId5"/>
    <p:sldId id="262" r:id="rId6"/>
    <p:sldId id="337" r:id="rId7"/>
    <p:sldId id="4462" r:id="rId8"/>
    <p:sldId id="4463" r:id="rId9"/>
    <p:sldId id="4465" r:id="rId10"/>
    <p:sldId id="619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236" autoAdjust="0"/>
  </p:normalViewPr>
  <p:slideViewPr>
    <p:cSldViewPr>
      <p:cViewPr varScale="1">
        <p:scale>
          <a:sx n="45" d="100"/>
          <a:sy n="45" d="100"/>
        </p:scale>
        <p:origin x="8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4E82-5414-4461-9392-B109928CA55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F621C-2B6F-4B57-82B2-581C8AF2A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621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slide" Target="slide9.xml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903166"/>
            <a:ext cx="14429577" cy="6203743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9212" y="1903166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10187" y="2042160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2042160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2042160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2885410" y="5448224"/>
            <a:ext cx="1251718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"Các loại phép chiếu bản đồ", geographyrealm.com, https://www.geographyrealm.com/types-map-projections/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CDF08890-EE6D-FA9F-5689-C509A68E37D4}"/>
              </a:ext>
            </a:extLst>
          </p:cNvPr>
          <p:cNvSpPr/>
          <p:nvPr/>
        </p:nvSpPr>
        <p:spPr>
          <a:xfrm>
            <a:off x="5867400" y="6118744"/>
            <a:ext cx="6693568" cy="4168256"/>
          </a:xfrm>
          <a:custGeom>
            <a:avLst/>
            <a:gdLst/>
            <a:ahLst/>
            <a:cxnLst/>
            <a:rect l="l" t="t" r="r" b="b"/>
            <a:pathLst>
              <a:path w="10866820" h="7416605">
                <a:moveTo>
                  <a:pt x="0" y="0"/>
                </a:moveTo>
                <a:lnTo>
                  <a:pt x="10866820" y="0"/>
                </a:lnTo>
                <a:lnTo>
                  <a:pt x="10866820" y="7416605"/>
                </a:lnTo>
                <a:lnTo>
                  <a:pt x="0" y="7416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DA511-B77F-AE8D-0E11-364B3531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86100"/>
            <a:ext cx="1713971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751248"/>
            <a:ext cx="14429577" cy="4402426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9212" y="1751248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10187" y="1890242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1890242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1890242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TextBox 27"/>
          <p:cNvSpPr txBox="1"/>
          <p:nvPr/>
        </p:nvSpPr>
        <p:spPr>
          <a:xfrm>
            <a:off x="2438400" y="2400300"/>
            <a:ext cx="1332012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vi-VN" sz="8000" b="1" spc="-142" dirty="0">
                <a:solidFill>
                  <a:srgbClr val="2B26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1: Tìm hiểu ý nghĩa của một số việc làm để bảo vệ môi trường đất</a:t>
            </a:r>
            <a:endParaRPr kumimoji="0" lang="en-US" sz="8000" b="1" i="0" u="none" strike="noStrike" kern="1200" cap="none" spc="-142" normalizeH="0" baseline="0" noProof="0" dirty="0">
              <a:ln>
                <a:noFill/>
              </a:ln>
              <a:solidFill>
                <a:srgbClr val="2B26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FB4F1B5B-2A1E-90F0-C36C-6ECA79ED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878696"/>
            <a:ext cx="5822349" cy="64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751248"/>
            <a:ext cx="14429577" cy="4402426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9212" y="1751248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10187" y="1890242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1890242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1890242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TextBox 27"/>
          <p:cNvSpPr txBox="1"/>
          <p:nvPr/>
        </p:nvSpPr>
        <p:spPr>
          <a:xfrm>
            <a:off x="2438400" y="2628900"/>
            <a:ext cx="1332012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vi-VN" sz="8000" b="1" spc="-142" dirty="0">
                <a:solidFill>
                  <a:srgbClr val="2B26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2: Những việc đã làm để bảo vệ môi trường đất</a:t>
            </a:r>
            <a:endParaRPr kumimoji="0" lang="en-US" sz="8000" b="1" i="0" u="none" strike="noStrike" kern="1200" cap="none" spc="-142" normalizeH="0" baseline="0" noProof="0" dirty="0">
              <a:ln>
                <a:noFill/>
              </a:ln>
              <a:solidFill>
                <a:srgbClr val="2B26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FB4F1B5B-2A1E-90F0-C36C-6ECA79ED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878696"/>
            <a:ext cx="5822349" cy="64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D90CCE-5B3F-0AE6-BD3C-4105098F450E}"/>
              </a:ext>
            </a:extLst>
          </p:cNvPr>
          <p:cNvSpPr/>
          <p:nvPr/>
        </p:nvSpPr>
        <p:spPr>
          <a:xfrm>
            <a:off x="533400" y="618641"/>
            <a:ext cx="17145000" cy="91730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55D25F-E909-B29F-03B7-C0F347CC79BF}"/>
              </a:ext>
            </a:extLst>
          </p:cNvPr>
          <p:cNvGrpSpPr/>
          <p:nvPr/>
        </p:nvGrpSpPr>
        <p:grpSpPr>
          <a:xfrm>
            <a:off x="685800" y="190500"/>
            <a:ext cx="16764000" cy="1905000"/>
            <a:chOff x="6477000" y="723901"/>
            <a:chExt cx="10896600" cy="2514599"/>
          </a:xfrm>
        </p:grpSpPr>
        <p:grpSp>
          <p:nvGrpSpPr>
            <p:cNvPr id="4" name="Graphic 4">
              <a:extLst>
                <a:ext uri="{FF2B5EF4-FFF2-40B4-BE49-F238E27FC236}">
                  <a16:creationId xmlns:a16="http://schemas.microsoft.com/office/drawing/2014/main" id="{45CCC1F3-0569-F260-2FF0-96DC1E2E6DA8}"/>
                </a:ext>
              </a:extLst>
            </p:cNvPr>
            <p:cNvGrpSpPr/>
            <p:nvPr/>
          </p:nvGrpSpPr>
          <p:grpSpPr>
            <a:xfrm>
              <a:off x="6477000" y="723901"/>
              <a:ext cx="10896600" cy="2514599"/>
              <a:chOff x="5610688" y="1031736"/>
              <a:chExt cx="5879305" cy="398052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BFC70AD-F373-FC50-94B2-8F8CDCA675AF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6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8543765-743F-87CE-8865-668466D8686D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4">
                <a:extLst>
                  <a:ext uri="{FF2B5EF4-FFF2-40B4-BE49-F238E27FC236}">
                    <a16:creationId xmlns:a16="http://schemas.microsoft.com/office/drawing/2014/main" id="{5C73D2B9-B464-CCF8-775B-7263CCFD7D67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65E948CE-BF4D-BEC1-852B-402399FB5F81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A959C54C-32FE-FC68-75C4-3FBD74661CC8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A8A718F-E2B3-693E-6D05-4134420B2CCC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0B22A43-E462-BABF-4AC2-EE912FC55ECD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AF18BAE-5ADD-AF66-4C70-10E37F689C0F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BA909C3-364A-86C4-7ABE-AFD6163A5F53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EB647-ADF9-08BA-63DA-1C46C410B197}"/>
                </a:ext>
              </a:extLst>
            </p:cNvPr>
            <p:cNvSpPr txBox="1"/>
            <p:nvPr/>
          </p:nvSpPr>
          <p:spPr>
            <a:xfrm>
              <a:off x="7170420" y="1025653"/>
              <a:ext cx="9589770" cy="1909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ác nhóm viết những việc em đã làm để  bảo vệ môi trường đất vào các bông hoa rồi dán lên cây xanh được gắn trên bảng. </a:t>
              </a:r>
            </a:p>
          </p:txBody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17301D6C-E912-C3D4-3324-D4CB1B540229}"/>
              </a:ext>
            </a:extLst>
          </p:cNvPr>
          <p:cNvSpPr/>
          <p:nvPr/>
        </p:nvSpPr>
        <p:spPr>
          <a:xfrm>
            <a:off x="9296400" y="2317642"/>
            <a:ext cx="8767560" cy="7954505"/>
          </a:xfrm>
          <a:custGeom>
            <a:avLst/>
            <a:gdLst/>
            <a:ahLst/>
            <a:cxnLst/>
            <a:rect l="l" t="t" r="r" b="b"/>
            <a:pathLst>
              <a:path w="5186160" h="5292000">
                <a:moveTo>
                  <a:pt x="0" y="0"/>
                </a:moveTo>
                <a:lnTo>
                  <a:pt x="5186160" y="0"/>
                </a:lnTo>
                <a:lnTo>
                  <a:pt x="5186160" y="5292000"/>
                </a:lnTo>
                <a:lnTo>
                  <a:pt x="0" y="52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841D9C-5542-7F7F-CB5F-3D830B43FE3D}"/>
              </a:ext>
            </a:extLst>
          </p:cNvPr>
          <p:cNvGrpSpPr/>
          <p:nvPr/>
        </p:nvGrpSpPr>
        <p:grpSpPr>
          <a:xfrm>
            <a:off x="1600200" y="2781300"/>
            <a:ext cx="3209143" cy="3024000"/>
            <a:chOff x="1600200" y="3619500"/>
            <a:chExt cx="3209143" cy="3024000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9053EFF-5EEC-16AA-E36B-0B1E9046A5CE}"/>
                </a:ext>
              </a:extLst>
            </p:cNvPr>
            <p:cNvSpPr/>
            <p:nvPr/>
          </p:nvSpPr>
          <p:spPr>
            <a:xfrm>
              <a:off x="1600200" y="3619500"/>
              <a:ext cx="3209143" cy="3024000"/>
            </a:xfrm>
            <a:custGeom>
              <a:avLst/>
              <a:gdLst/>
              <a:ahLst/>
              <a:cxnLst/>
              <a:rect l="l" t="t" r="r" b="b"/>
              <a:pathLst>
                <a:path w="3209143" h="3024000">
                  <a:moveTo>
                    <a:pt x="0" y="0"/>
                  </a:moveTo>
                  <a:lnTo>
                    <a:pt x="3209143" y="0"/>
                  </a:lnTo>
                  <a:lnTo>
                    <a:pt x="3209143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534C46-E3D3-F73C-1D60-9C8A2E174A66}"/>
                </a:ext>
              </a:extLst>
            </p:cNvPr>
            <p:cNvSpPr/>
            <p:nvPr/>
          </p:nvSpPr>
          <p:spPr>
            <a:xfrm>
              <a:off x="2133600" y="4381500"/>
              <a:ext cx="2133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phân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loại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rác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thải</a:t>
              </a:r>
              <a:endParaRPr lang="en-US" sz="28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17FFC2-0BBC-8654-787B-33A5ABA7700E}"/>
              </a:ext>
            </a:extLst>
          </p:cNvPr>
          <p:cNvGrpSpPr/>
          <p:nvPr/>
        </p:nvGrpSpPr>
        <p:grpSpPr>
          <a:xfrm>
            <a:off x="3048000" y="5981700"/>
            <a:ext cx="3209143" cy="3024000"/>
            <a:chOff x="1600200" y="3619500"/>
            <a:chExt cx="3209143" cy="3024000"/>
          </a:xfrm>
        </p:grpSpPr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7B35C6D4-0DAF-BF7B-7344-024BBD406BE4}"/>
                </a:ext>
              </a:extLst>
            </p:cNvPr>
            <p:cNvSpPr/>
            <p:nvPr/>
          </p:nvSpPr>
          <p:spPr>
            <a:xfrm>
              <a:off x="1600200" y="3619500"/>
              <a:ext cx="3209143" cy="3024000"/>
            </a:xfrm>
            <a:custGeom>
              <a:avLst/>
              <a:gdLst/>
              <a:ahLst/>
              <a:cxnLst/>
              <a:rect l="l" t="t" r="r" b="b"/>
              <a:pathLst>
                <a:path w="3209143" h="3024000">
                  <a:moveTo>
                    <a:pt x="0" y="0"/>
                  </a:moveTo>
                  <a:lnTo>
                    <a:pt x="3209143" y="0"/>
                  </a:lnTo>
                  <a:lnTo>
                    <a:pt x="3209143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59C2F2-BDF5-6487-4CAE-DAACDD9B404A}"/>
                </a:ext>
              </a:extLst>
            </p:cNvPr>
            <p:cNvSpPr/>
            <p:nvPr/>
          </p:nvSpPr>
          <p:spPr>
            <a:xfrm>
              <a:off x="2133600" y="4381500"/>
              <a:ext cx="2133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Sử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dụng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rác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tái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chế</a:t>
              </a:r>
              <a:endParaRPr lang="en-US" sz="2800" b="1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95062E-6 L 0.49557 0.06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93827E-6 L 0.6289 -0.161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-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903166"/>
            <a:ext cx="14429577" cy="6203743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9212" y="1903166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10187" y="2042160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2042160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2042160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2885410" y="5448224"/>
            <a:ext cx="1251718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"Các loại phép chiếu bản đồ", geographyrealm.com, https://www.geographyrealm.com/types-map-projections/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CADEF-EB17-6B43-C4B3-286EE578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05100"/>
            <a:ext cx="6284073" cy="51483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0B18-9C21-7742-239F-C22A3FC60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30200" y="2933700"/>
            <a:ext cx="5078799" cy="70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6724"/>
            <a:ext cx="18288000" cy="10287000"/>
          </a:xfrm>
          <a:prstGeom prst="rect">
            <a:avLst/>
          </a:prstGeom>
        </p:spPr>
      </p:pic>
      <p:pic>
        <p:nvPicPr>
          <p:cNvPr id="3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03924"/>
            <a:ext cx="1535723" cy="15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19"/>
          <p:cNvSpPr/>
          <p:nvPr/>
        </p:nvSpPr>
        <p:spPr>
          <a:xfrm>
            <a:off x="1281829" y="353962"/>
            <a:ext cx="15751277" cy="212253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092" y="619433"/>
            <a:ext cx="15264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phá rừng ảnh hưởng như thế nào đến môi trường đất? </a:t>
            </a:r>
            <a:endParaRPr lang="en-US" sz="4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1"/>
          <p:cNvSpPr/>
          <p:nvPr/>
        </p:nvSpPr>
        <p:spPr>
          <a:xfrm>
            <a:off x="1281829" y="6362700"/>
            <a:ext cx="7025705" cy="229041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 không có thực vật che phủ, khi gặp mưa, gió sẽ bị rửa trôi dẫn đến xói mòn đất,...</a:t>
            </a:r>
            <a:endParaRPr kumimoji="0" lang="en-US" sz="4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2"/>
          <p:cNvSpPr/>
          <p:nvPr/>
        </p:nvSpPr>
        <p:spPr>
          <a:xfrm>
            <a:off x="10225957" y="3455262"/>
            <a:ext cx="7025705" cy="22216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 giàu chất dinh dưỡng, không bị xói mòn.</a:t>
            </a:r>
            <a:endParaRPr kumimoji="0" lang="en-US" sz="4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3"/>
          <p:cNvSpPr/>
          <p:nvPr/>
        </p:nvSpPr>
        <p:spPr>
          <a:xfrm>
            <a:off x="10007401" y="6286500"/>
            <a:ext cx="7025705" cy="2404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 giàu chất dinh dưỡng, thực vật nhanh lớn. </a:t>
            </a:r>
            <a:endParaRPr kumimoji="0" lang="en-US" sz="4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24"/>
          <p:cNvSpPr/>
          <p:nvPr/>
        </p:nvSpPr>
        <p:spPr>
          <a:xfrm>
            <a:off x="1259167" y="3436800"/>
            <a:ext cx="7025705" cy="2147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4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 có thực vật che phủ, khi gặp mưa, gió sẽ không bị rửa trôi.</a:t>
            </a:r>
            <a:endParaRPr kumimoji="0" lang="en-US" sz="4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43800" y="422910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000352" y="7434089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230600" y="293370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239000" y="7124700"/>
            <a:ext cx="2009397" cy="17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35310"/>
            <a:ext cx="18288000" cy="10287000"/>
          </a:xfrm>
          <a:prstGeom prst="rect">
            <a:avLst/>
          </a:prstGeom>
        </p:spPr>
      </p:pic>
      <p:pic>
        <p:nvPicPr>
          <p:cNvPr id="3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03924"/>
            <a:ext cx="1535723" cy="15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19"/>
          <p:cNvSpPr/>
          <p:nvPr/>
        </p:nvSpPr>
        <p:spPr>
          <a:xfrm>
            <a:off x="609600" y="353962"/>
            <a:ext cx="17068799" cy="557489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092" y="619433"/>
            <a:ext cx="15264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nào dưới đây thể hiện nguyên nhân gây ô nhiễm đất do tự nhiên gây ra?</a:t>
            </a:r>
            <a:endParaRPr lang="en-US" sz="4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1"/>
          <p:cNvSpPr/>
          <p:nvPr/>
        </p:nvSpPr>
        <p:spPr>
          <a:xfrm>
            <a:off x="1524000" y="6286500"/>
            <a:ext cx="7025705" cy="9040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7" name="Rectangle: Rounded Corners 22"/>
          <p:cNvSpPr/>
          <p:nvPr/>
        </p:nvSpPr>
        <p:spPr>
          <a:xfrm>
            <a:off x="1315160" y="7786511"/>
            <a:ext cx="7025705" cy="9040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8" name="Rectangle: Rounded Corners 23"/>
          <p:cNvSpPr/>
          <p:nvPr/>
        </p:nvSpPr>
        <p:spPr>
          <a:xfrm>
            <a:off x="10007401" y="7786513"/>
            <a:ext cx="7025705" cy="9040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9" name="Rectangle: Rounded Corners 24"/>
          <p:cNvSpPr/>
          <p:nvPr/>
        </p:nvSpPr>
        <p:spPr>
          <a:xfrm>
            <a:off x="9883338" y="6332400"/>
            <a:ext cx="7025705" cy="9040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154400" y="590550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000352" y="7434089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97735" y="727467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563890" y="5823191"/>
            <a:ext cx="2009397" cy="17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Núi lửa phun trào tại Hawaii sau 600 trận động đất trong 4 ngày - Báo Quảng  Ninh điện tử">
            <a:extLst>
              <a:ext uri="{FF2B5EF4-FFF2-40B4-BE49-F238E27FC236}">
                <a16:creationId xmlns:a16="http://schemas.microsoft.com/office/drawing/2014/main" id="{1B1FD11E-BABD-F403-5E75-8419579409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r="6308"/>
          <a:stretch/>
        </p:blipFill>
        <p:spPr bwMode="auto">
          <a:xfrm>
            <a:off x="533400" y="2628900"/>
            <a:ext cx="4379272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Lạm dụng phân bón hóa học và thuốc bảo vệ thực vật trong sản xuất nông  nghiệp - Đài Phát thanh và Truyền hình Điện Biên">
            <a:extLst>
              <a:ext uri="{FF2B5EF4-FFF2-40B4-BE49-F238E27FC236}">
                <a16:creationId xmlns:a16="http://schemas.microsoft.com/office/drawing/2014/main" id="{45676B98-E4B2-0061-A5FE-28F572EC1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8900"/>
            <a:ext cx="3962400" cy="297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Giám sát bãi rác thải trên toàn quốc bằng công nghệ viễn thám">
            <a:extLst>
              <a:ext uri="{FF2B5EF4-FFF2-40B4-BE49-F238E27FC236}">
                <a16:creationId xmlns:a16="http://schemas.microsoft.com/office/drawing/2014/main" id="{768EB037-7623-039C-BD38-04CF9E1E5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/>
          <a:stretch/>
        </p:blipFill>
        <p:spPr bwMode="auto">
          <a:xfrm>
            <a:off x="9296400" y="2628900"/>
            <a:ext cx="4006939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Rừng bị tàn phá bởi chính bàn tay con người">
            <a:extLst>
              <a:ext uri="{FF2B5EF4-FFF2-40B4-BE49-F238E27FC236}">
                <a16:creationId xmlns:a16="http://schemas.microsoft.com/office/drawing/2014/main" id="{2F374E11-E1DE-F047-F144-B05EA30C488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5091" r="4725"/>
          <a:stretch/>
        </p:blipFill>
        <p:spPr bwMode="auto">
          <a:xfrm>
            <a:off x="13563600" y="2705100"/>
            <a:ext cx="4114800" cy="2896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CF7E83-9FC8-2B03-D1FF-10908CBEE0E0}"/>
              </a:ext>
            </a:extLst>
          </p:cNvPr>
          <p:cNvSpPr txBox="1"/>
          <p:nvPr/>
        </p:nvSpPr>
        <p:spPr>
          <a:xfrm>
            <a:off x="2438400" y="46863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7CD9FC-5C10-44E0-9650-B1709093B9F8}"/>
              </a:ext>
            </a:extLst>
          </p:cNvPr>
          <p:cNvSpPr txBox="1"/>
          <p:nvPr/>
        </p:nvSpPr>
        <p:spPr>
          <a:xfrm>
            <a:off x="7010400" y="47625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B76CA-A9CF-4C30-B703-672334D11F96}"/>
              </a:ext>
            </a:extLst>
          </p:cNvPr>
          <p:cNvSpPr txBox="1"/>
          <p:nvPr/>
        </p:nvSpPr>
        <p:spPr>
          <a:xfrm>
            <a:off x="11049000" y="47625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587509-A6F6-514C-82F9-CE7CC13F3EF6}"/>
              </a:ext>
            </a:extLst>
          </p:cNvPr>
          <p:cNvSpPr txBox="1"/>
          <p:nvPr/>
        </p:nvSpPr>
        <p:spPr>
          <a:xfrm>
            <a:off x="15316200" y="47625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773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0996" r="132" b="254"/>
          <a:stretch/>
        </p:blipFill>
        <p:spPr>
          <a:xfrm>
            <a:off x="0" y="-35310"/>
            <a:ext cx="18288000" cy="10287000"/>
          </a:xfrm>
          <a:prstGeom prst="rect">
            <a:avLst/>
          </a:prstGeom>
        </p:spPr>
      </p:pic>
      <p:pic>
        <p:nvPicPr>
          <p:cNvPr id="3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03924"/>
            <a:ext cx="1535723" cy="15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19"/>
          <p:cNvSpPr/>
          <p:nvPr/>
        </p:nvSpPr>
        <p:spPr>
          <a:xfrm>
            <a:off x="1281829" y="353962"/>
            <a:ext cx="15751277" cy="250353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092" y="619433"/>
            <a:ext cx="15264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Tác hại của ô nhiễm đất đến sức khỏe con người là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: Rounded Corners 21"/>
          <p:cNvSpPr/>
          <p:nvPr/>
        </p:nvSpPr>
        <p:spPr>
          <a:xfrm>
            <a:off x="9947137" y="6515100"/>
            <a:ext cx="7274063" cy="217542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 </a:t>
            </a:r>
            <a:r>
              <a:rPr kumimoji="0" lang="vi-VN" sz="36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nhiễm độc gan, ung thư,... nếu sử dụng nguồn nước, thực phẩm được nuôi trồng ở vùng đất bị ô nhiễm trong thời gian dài. </a:t>
            </a:r>
            <a:endParaRPr kumimoji="0" lang="en-US" sz="36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: Rounded Corners 22"/>
          <p:cNvSpPr/>
          <p:nvPr/>
        </p:nvSpPr>
        <p:spPr>
          <a:xfrm>
            <a:off x="1315160" y="6438900"/>
            <a:ext cx="7025705" cy="225162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di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vực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8" name="Rectangle: Rounded Corners 23"/>
          <p:cNvSpPr/>
          <p:nvPr/>
        </p:nvSpPr>
        <p:spPr>
          <a:xfrm>
            <a:off x="10161449" y="3543300"/>
            <a:ext cx="7025705" cy="239943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</a:t>
            </a:r>
            <a:r>
              <a:rPr kumimoji="0" lang="vi-VN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 mất các chất dinh dưỡng, đất dễ bị xói mòn.</a:t>
            </a:r>
            <a:endParaRPr kumimoji="0" lang="en-US" sz="4200" b="1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24"/>
          <p:cNvSpPr/>
          <p:nvPr/>
        </p:nvSpPr>
        <p:spPr>
          <a:xfrm>
            <a:off x="1447800" y="3619500"/>
            <a:ext cx="7025705" cy="22995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chậm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chết</a:t>
            </a:r>
            <a:r>
              <a:rPr kumimoji="0" lang="en-US" sz="4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,... 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9771" y="422910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154400" y="468630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97735" y="7274670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6002000" y="7353300"/>
            <a:ext cx="2009397" cy="17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C060245A-4D32-22C9-C52F-9C064453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C722E3BA-D63D-450B-CB0C-440145EDC04F}"/>
              </a:ext>
            </a:extLst>
          </p:cNvPr>
          <p:cNvSpPr/>
          <p:nvPr/>
        </p:nvSpPr>
        <p:spPr>
          <a:xfrm>
            <a:off x="270588" y="444742"/>
            <a:ext cx="17746824" cy="971316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251DD2D-7D96-D42B-0277-931D55452626}"/>
              </a:ext>
            </a:extLst>
          </p:cNvPr>
          <p:cNvGrpSpPr/>
          <p:nvPr/>
        </p:nvGrpSpPr>
        <p:grpSpPr>
          <a:xfrm>
            <a:off x="1013153" y="6100160"/>
            <a:ext cx="4930041" cy="2873862"/>
            <a:chOff x="4246220" y="3133348"/>
            <a:chExt cx="3286694" cy="1915908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D39DC926-4D65-DE77-415D-AEE9744B42AA}"/>
                </a:ext>
              </a:extLst>
            </p:cNvPr>
            <p:cNvSpPr/>
            <p:nvPr/>
          </p:nvSpPr>
          <p:spPr>
            <a:xfrm>
              <a:off x="4800600" y="376264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vi-VN" sz="8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Tai nghe</a:t>
              </a:r>
              <a:endParaRPr lang="en-US" sz="8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3" descr="A cartoon of a human ear&#10;&#10;Description automatically generated with low confidence">
              <a:extLst>
                <a:ext uri="{FF2B5EF4-FFF2-40B4-BE49-F238E27FC236}">
                  <a16:creationId xmlns:a16="http://schemas.microsoft.com/office/drawing/2014/main" id="{446DC877-04B0-7DEF-4E3B-C741A8A9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220" y="3133348"/>
              <a:ext cx="1131614" cy="1131614"/>
            </a:xfrm>
            <a:prstGeom prst="rect">
              <a:avLst/>
            </a:prstGeom>
          </p:spPr>
        </p:pic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A8022E9-2FFD-A945-2F11-7DD58C30AF89}"/>
              </a:ext>
            </a:extLst>
          </p:cNvPr>
          <p:cNvGrpSpPr/>
          <p:nvPr/>
        </p:nvGrpSpPr>
        <p:grpSpPr>
          <a:xfrm>
            <a:off x="12164205" y="5925877"/>
            <a:ext cx="4768956" cy="3033380"/>
            <a:chOff x="8067452" y="2847893"/>
            <a:chExt cx="3179304" cy="2022253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AEF7C674-EA5D-B072-7085-7B61BBEBF195}"/>
                </a:ext>
              </a:extLst>
            </p:cNvPr>
            <p:cNvSpPr/>
            <p:nvPr/>
          </p:nvSpPr>
          <p:spPr>
            <a:xfrm>
              <a:off x="8514442" y="358353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vi-VN" sz="8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Mắt dõi</a:t>
              </a:r>
              <a:endParaRPr lang="en-US" sz="8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6" descr="A picture containing circle, graphics, creativity, cartoon&#10;&#10;Description automatically generated">
              <a:extLst>
                <a:ext uri="{FF2B5EF4-FFF2-40B4-BE49-F238E27FC236}">
                  <a16:creationId xmlns:a16="http://schemas.microsoft.com/office/drawing/2014/main" id="{B815EF6A-9EE7-519A-7375-B61430F98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52" y="2847893"/>
              <a:ext cx="1286609" cy="1286609"/>
            </a:xfrm>
            <a:prstGeom prst="rect">
              <a:avLst/>
            </a:prstGeom>
          </p:spPr>
        </p:pic>
      </p:grpSp>
      <p:pic>
        <p:nvPicPr>
          <p:cNvPr id="16" name="Picture 24">
            <a:extLst>
              <a:ext uri="{FF2B5EF4-FFF2-40B4-BE49-F238E27FC236}">
                <a16:creationId xmlns:a16="http://schemas.microsoft.com/office/drawing/2014/main" id="{30726305-5378-1F8C-AC47-6DFD7FA46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42" y="5679574"/>
            <a:ext cx="3967506" cy="4607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C3BCC-DBF6-EF90-CE58-0DC03F3A9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528" y="1468573"/>
            <a:ext cx="9931245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05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320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Muli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54</cp:revision>
  <dcterms:created xsi:type="dcterms:W3CDTF">2006-08-16T00:00:00Z</dcterms:created>
  <dcterms:modified xsi:type="dcterms:W3CDTF">2024-09-18T02:22:21Z</dcterms:modified>
  <dc:identifier>DAGIiibnIbE</dc:identifier>
</cp:coreProperties>
</file>