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4.svg" ContentType="image/svg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7"/>
  </p:notesMasterIdLst>
  <p:sldIdLst>
    <p:sldId id="260" r:id="rId4"/>
    <p:sldId id="289" r:id="rId5"/>
    <p:sldId id="302" r:id="rId6"/>
    <p:sldId id="295" r:id="rId8"/>
    <p:sldId id="288" r:id="rId9"/>
    <p:sldId id="286" r:id="rId10"/>
    <p:sldId id="304" r:id="rId11"/>
    <p:sldId id="306" r:id="rId12"/>
    <p:sldId id="305" r:id="rId13"/>
    <p:sldId id="307" r:id="rId14"/>
    <p:sldId id="298" r:id="rId15"/>
    <p:sldId id="310" r:id="rId16"/>
    <p:sldId id="309" r:id="rId17"/>
    <p:sldId id="312" r:id="rId18"/>
    <p:sldId id="290" r:id="rId19"/>
    <p:sldId id="291" r:id="rId20"/>
    <p:sldId id="311" r:id="rId21"/>
    <p:sldId id="313" r:id="rId22"/>
    <p:sldId id="292" r:id="rId23"/>
    <p:sldId id="293" r:id="rId24"/>
    <p:sldId id="405" r:id="rId25"/>
    <p:sldId id="406" r:id="rId26"/>
    <p:sldId id="407" r:id="rId27"/>
    <p:sldId id="408" r:id="rId28"/>
    <p:sldId id="413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60D3-97DD-431C-A702-2CFF2E88F5E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221-3C5D-4873-B6E5-B40D97A1FC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3" Type="http://schemas.openxmlformats.org/officeDocument/2006/relationships/theme" Target="../theme/theme2.xm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>
                    <a:fillRect/>
                  </a:stretch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>
                    <a:fillRect/>
                  </a:stretch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>
                    <a:fillRect/>
                  </a:stretch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>
                  <a:fillRect/>
                </a:stretch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>
                <a:fillRect/>
              </a:stretch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>
              <a:fillRect/>
            </a:stretch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>
              <a:fillRect/>
            </a:stretch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ags" Target="../tags/tag1.xml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15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15.png"/><Relationship Id="rId2" Type="http://schemas.openxmlformats.org/officeDocument/2006/relationships/tags" Target="../tags/tag16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20.xml"/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15.png"/><Relationship Id="rId2" Type="http://schemas.openxmlformats.org/officeDocument/2006/relationships/tags" Target="../tags/tag21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25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2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7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8.xml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29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tags" Target="../tags/tag2.xml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3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3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33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3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5.xml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36.xml"/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5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6.xml"/><Relationship Id="rId2" Type="http://schemas.openxmlformats.org/officeDocument/2006/relationships/image" Target="../media/image21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8.xml"/><Relationship Id="rId4" Type="http://schemas.openxmlformats.org/officeDocument/2006/relationships/image" Target="../media/image15.png"/><Relationship Id="rId3" Type="http://schemas.openxmlformats.org/officeDocument/2006/relationships/tags" Target="../tags/tag7.xml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10.xml"/><Relationship Id="rId4" Type="http://schemas.openxmlformats.org/officeDocument/2006/relationships/image" Target="../media/image23.png"/><Relationship Id="rId3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12.xml"/><Relationship Id="rId4" Type="http://schemas.openxmlformats.org/officeDocument/2006/relationships/image" Target="../media/image24.png"/><Relationship Id="rId3" Type="http://schemas.openxmlformats.org/officeDocument/2006/relationships/image" Target="../media/image15.png"/><Relationship Id="rId2" Type="http://schemas.openxmlformats.org/officeDocument/2006/relationships/tags" Target="../tags/tag11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14.xml"/><Relationship Id="rId4" Type="http://schemas.openxmlformats.org/officeDocument/2006/relationships/image" Target="../media/image25.png"/><Relationship Id="rId3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55053" y="1662166"/>
            <a:ext cx="744582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2022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Tự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nhiên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xã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hội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02: PHÒNG TRÁNH HỎA HOẠN KHI Ở NHÀ (T1)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2. Những nguyên nhân khác gây cháy và cách phòng tránh cháy.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Những nguy cơ dẫn đến cháy nhà: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/>
          <p:cNvGrpSpPr/>
          <p:nvPr/>
        </p:nvGrpSpPr>
        <p:grpSpPr>
          <a:xfrm>
            <a:off x="674462" y="1335180"/>
            <a:ext cx="8478948" cy="1408679"/>
            <a:chOff x="674462" y="1335180"/>
            <a:chExt cx="6531010" cy="1408679"/>
          </a:xfrm>
        </p:grpSpPr>
        <p:grpSp>
          <p:nvGrpSpPr>
            <p:cNvPr id="8096" name="组合 18"/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/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/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/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rác, rơm rạ gần đống rơm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/>
          <p:cNvGrpSpPr/>
          <p:nvPr/>
        </p:nvGrpSpPr>
        <p:grpSpPr>
          <a:xfrm>
            <a:off x="674462" y="2606063"/>
            <a:ext cx="8621938" cy="1408679"/>
            <a:chOff x="674462" y="1335180"/>
            <a:chExt cx="6531010" cy="1408679"/>
          </a:xfrm>
        </p:grpSpPr>
        <p:grpSp>
          <p:nvGrpSpPr>
            <p:cNvPr id="8104" name="组合 18"/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106" name="组合 15"/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/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/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nl-NL" sz="32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ừa sạc điện thoại vừa sử dụng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/>
          <p:cNvGrpSpPr/>
          <p:nvPr/>
        </p:nvGrpSpPr>
        <p:grpSpPr>
          <a:xfrm>
            <a:off x="674462" y="3876946"/>
            <a:ext cx="8621938" cy="1431817"/>
            <a:chOff x="674462" y="3697449"/>
            <a:chExt cx="7538790" cy="1431817"/>
          </a:xfrm>
        </p:grpSpPr>
        <p:grpSp>
          <p:nvGrpSpPr>
            <p:cNvPr id="8111" name="组合 18"/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/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/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/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vật dễ bén lửa gần bếp đun nấu,...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81586" y="2022516"/>
            <a:ext cx="5162013" cy="40134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84813" y="352697"/>
            <a:ext cx="5110345" cy="3441051"/>
            <a:chOff x="7080069" y="1954726"/>
            <a:chExt cx="5110345" cy="3441051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13240" y="2644169"/>
              <a:ext cx="4677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các nguyên nhân khác có thể dẫn đến cháy?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Nguyên nhân khác gây cháy: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/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/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/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/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/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Arial" panose="020B0604020202020204" pitchFamily="34" charset="0"/>
                  </a:rPr>
                  <a:t>Đốt vàng mã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/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/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/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/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/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Trẻ em đùa nghịch lửa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/>
          <p:cNvGrpSpPr/>
          <p:nvPr/>
        </p:nvGrpSpPr>
        <p:grpSpPr>
          <a:xfrm>
            <a:off x="674462" y="3876946"/>
            <a:ext cx="8621938" cy="1247817"/>
            <a:chOff x="674462" y="3697449"/>
            <a:chExt cx="7538790" cy="1247817"/>
          </a:xfrm>
        </p:grpSpPr>
        <p:grpSp>
          <p:nvGrpSpPr>
            <p:cNvPr id="8111" name="组合 18"/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/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/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/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chú ý khi châm hương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 thiệt hại do cháy gây ra và cách phòng tránh cháy.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2.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Nêu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hững thiệt hại có thể xảy ra về người và tài sản do hỏa hoạn.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331" y="1721785"/>
            <a:ext cx="5379839" cy="3188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18" y="1764155"/>
            <a:ext cx="4700502" cy="3816730"/>
          </a:xfrm>
          <a:prstGeom prst="rect">
            <a:avLst/>
          </a:prstGeom>
        </p:spPr>
      </p:pic>
      <p:sp>
        <p:nvSpPr>
          <p:cNvPr id="11" name="圆角矩形 13"/>
          <p:cNvSpPr/>
          <p:nvPr/>
        </p:nvSpPr>
        <p:spPr>
          <a:xfrm>
            <a:off x="3818857" y="5093846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Cháy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3"/>
          <p:cNvSpPr/>
          <p:nvPr/>
        </p:nvSpPr>
        <p:spPr>
          <a:xfrm>
            <a:off x="3818857" y="5905619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phòng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椭圆 9"/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của cháy gây ra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Cháy nhà gây thiệt hại về người (bị bỏng, chết)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2605" y="3071430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hiệt hại về tài sản (hư hỏng đồ dùng, nhà cửa,..).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椭圆 9"/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phòng tránh cháy: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Không để vật dễ cháy nơi đun nấu;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2605" y="2790791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Hệ thống điện phải lắp Aptomat tự ngắt toàn nhà;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等腰三角形 14"/>
          <p:cNvSpPr/>
          <p:nvPr/>
        </p:nvSpPr>
        <p:spPr>
          <a:xfrm rot="6220156" flipH="1">
            <a:off x="4981266" y="2976847"/>
            <a:ext cx="442229" cy="627451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88406" y="4135193"/>
            <a:ext cx="59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Đun bếp phải trông coi,...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等腰三角形 14"/>
          <p:cNvSpPr/>
          <p:nvPr/>
        </p:nvSpPr>
        <p:spPr>
          <a:xfrm rot="6220156" flipH="1">
            <a:off x="4777067" y="4321249"/>
            <a:ext cx="442229" cy="627451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9364" y="2102196"/>
            <a:ext cx="78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4. Cách xử lí khi có cháy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36741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8120" y="452313"/>
            <a:ext cx="925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3. Mọi người trong hình đang làm gì? Nêu nhận xét của em về các cách ứng xử đó.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427" y="1558031"/>
            <a:ext cx="2928604" cy="24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649" y="1541466"/>
            <a:ext cx="2928604" cy="25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299" y="4157529"/>
            <a:ext cx="3044770" cy="25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49" y="4194711"/>
            <a:ext cx="3044770" cy="26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1023;p13"/>
          <p:cNvGrpSpPr/>
          <p:nvPr/>
        </p:nvGrpSpPr>
        <p:grpSpPr>
          <a:xfrm>
            <a:off x="233803" y="3878858"/>
            <a:ext cx="4484624" cy="2528919"/>
            <a:chOff x="5876916" y="975793"/>
            <a:chExt cx="4684259" cy="2641495"/>
          </a:xfrm>
        </p:grpSpPr>
        <p:grpSp>
          <p:nvGrpSpPr>
            <p:cNvPr id="20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2" name="Google Shape;1025;p13" descr="2"/>
              <p:cNvPicPr preferRelativeResize="0"/>
              <p:nvPr/>
            </p:nvPicPr>
            <p:blipFill rotWithShape="1">
              <a:blip r:embed="rId6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6;p13" descr="1"/>
              <p:cNvPicPr preferRelativeResize="0"/>
              <p:nvPr/>
            </p:nvPicPr>
            <p:blipFill rotWithShape="1">
              <a:blip r:embed="rId7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/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/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/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/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 đã nhìn thấy cháy nhà trong thực tế hoặc trên truyền hình chưa?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/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/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/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/>
              <p:cNvSpPr txBox="1"/>
              <p:nvPr/>
            </p:nvSpPr>
            <p:spPr>
              <a:xfrm>
                <a:off x="2839" y="3249"/>
                <a:ext cx="14856" cy="2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em, nguyên nhân nào dẫn đến cháy nhà? 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226" y="521223"/>
            <a:ext cx="4313813" cy="36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圆角矩形 13"/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 dirty="0">
                <a:solidFill>
                  <a:srgbClr val="00B050"/>
                </a:solidFill>
                <a:cs typeface="Arial" panose="020B0604020202020204" pitchFamily="34" charset="0"/>
              </a:rPr>
              <a:t>Mọi người thoát khỏi đám cháy bằng cách bò thoát bằng cầu thang bộ.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448" y="698186"/>
            <a:ext cx="3684271" cy="326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3"/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>
                <a:solidFill>
                  <a:srgbClr val="00B050"/>
                </a:solidFill>
                <a:cs typeface="Arial" panose="020B0604020202020204" pitchFamily="34" charset="0"/>
              </a:rPr>
              <a:t>Bế em bé chạy ra ngoài đám cháy và kêu cứu.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圆角矩形 13"/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kí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cứu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hỏa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圆角矩形 13"/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khăn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bịt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mũi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chạy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ngay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ra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khỏi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cháy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98" y="698186"/>
            <a:ext cx="3928001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914" y="670793"/>
            <a:ext cx="3928001" cy="33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/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Microsoft YaHei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Microsoft YaHei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Microsoft YaHei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Microsoft YaHei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>
              <a:fillRect/>
            </a:stretch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9364" y="210219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gây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iều tra, phát hiện những thứ có thể gây cháy nhà em theo gợi ý.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840" y="2316186"/>
            <a:ext cx="7443330" cy="2630623"/>
          </a:xfrm>
          <a:prstGeom prst="rect">
            <a:avLst/>
          </a:prstGeom>
        </p:spPr>
      </p:pic>
      <p:grpSp>
        <p:nvGrpSpPr>
          <p:cNvPr id="12" name="Google Shape;1023;p13"/>
          <p:cNvGrpSpPr/>
          <p:nvPr/>
        </p:nvGrpSpPr>
        <p:grpSpPr>
          <a:xfrm>
            <a:off x="-304677" y="3125582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/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74618" y="1322071"/>
          <a:ext cx="10884263" cy="3975100"/>
        </p:xfrm>
        <a:graphic>
          <a:graphicData uri="http://schemas.openxmlformats.org/drawingml/2006/table">
            <a:tbl>
              <a:tblPr/>
              <a:tblGrid>
                <a:gridCol w="3331917"/>
                <a:gridCol w="3776173"/>
                <a:gridCol w="377617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Các thứ dễ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Nguy cơ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Đề xuất của em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Can xăng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bếp lửa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Giấy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báo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Cất gọn vào trong kho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Nến, đèn dầu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vải vóc, giấy báo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các vật liệu dễ cháy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Bình ga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Rò rỉ khí ga.</a:t>
                      </a:r>
                      <a:endParaRPr lang="en-US" sz="300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Khóa</a:t>
                      </a:r>
                      <a:r>
                        <a:rPr lang="en-US" sz="3000" dirty="0">
                          <a:effectLst/>
                        </a:rPr>
                        <a:t> van </a:t>
                      </a:r>
                      <a:r>
                        <a:rPr lang="en-US" sz="3000" dirty="0" err="1">
                          <a:effectLst/>
                        </a:rPr>
                        <a:t>bình</a:t>
                      </a:r>
                      <a:r>
                        <a:rPr lang="en-US" sz="3000" dirty="0">
                          <a:effectLst/>
                        </a:rPr>
                        <a:t> ga </a:t>
                      </a:r>
                      <a:r>
                        <a:rPr lang="en-US" sz="3000" dirty="0" err="1">
                          <a:effectLst/>
                        </a:rPr>
                        <a:t>sau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khi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sử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dụng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xong</a:t>
                      </a:r>
                      <a:r>
                        <a:rPr lang="en-US" sz="3000" dirty="0">
                          <a:effectLst/>
                        </a:rPr>
                        <a:t>.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  <a:endParaRPr kumimoji="0" lang="en-US" sz="6000" b="1" i="0" u="none" strike="noStrike" kern="1200" cap="none" spc="50" normalizeH="0" baseline="0" noProof="0" dirty="0">
              <a:ln w="0"/>
              <a:solidFill>
                <a:srgbClr val="61C7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  <a:endParaRPr kumimoji="0" lang="en-US" sz="6000" b="1" i="0" u="none" strike="noStrike" kern="1200" cap="none" spc="50" normalizeH="0" baseline="0" noProof="0" dirty="0">
              <a:ln w="0"/>
              <a:solidFill>
                <a:srgbClr val="61C7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  <a:endParaRPr kumimoji="0" lang="en-US" sz="6000" b="1" i="0" u="none" strike="noStrike" kern="1200" cap="none" spc="50" normalizeH="0" baseline="0" noProof="0" dirty="0">
              <a:ln w="0"/>
              <a:solidFill>
                <a:srgbClr val="61C74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9" name="Graphic 3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>
              <a:fillRect/>
            </a:stretch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/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>
              <a:fillRect/>
            </a:stretch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>
              <a:fillRect/>
            </a:stretch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>
            <a:fillRect/>
          </a:stretch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/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Microsoft YaHei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Microsoft YaHei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Microsoft YaHei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Microsoft YaHei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>
              <a:fillRect/>
            </a:stretch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>
            <a:fillRect/>
          </a:stretch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0804" y="1411316"/>
            <a:ext cx="788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1. Tìm hiểu về nguy cơ/ nguyên nhân cháy nhà.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1. Quan sát hình và cho biết: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669" y="1293852"/>
            <a:ext cx="10806661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276" y="2705734"/>
            <a:ext cx="6286500" cy="4010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620" y="601470"/>
            <a:ext cx="5164455" cy="346518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2720" y="4445476"/>
            <a:ext cx="10274662" cy="1606971"/>
            <a:chOff x="674462" y="1335180"/>
            <a:chExt cx="6531010" cy="1376543"/>
          </a:xfrm>
        </p:grpSpPr>
        <p:grpSp>
          <p:nvGrpSpPr>
            <p:cNvPr id="19" name="组合 18"/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/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/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/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 bén vào đống rơm dễ gây cháy nhà.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804124" y="4384516"/>
            <a:ext cx="8605520" cy="1456697"/>
            <a:chOff x="674462" y="1335180"/>
            <a:chExt cx="6531010" cy="12478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/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/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/>
              <p:cNvSpPr txBox="1"/>
              <p:nvPr/>
            </p:nvSpPr>
            <p:spPr>
              <a:xfrm>
                <a:off x="2864" y="3416"/>
                <a:ext cx="14554" cy="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Chập điện có thể gây ra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410" y="814190"/>
            <a:ext cx="5243830" cy="3435041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777136" y="4254848"/>
            <a:ext cx="7504785" cy="2521872"/>
            <a:chOff x="659752" y="1296626"/>
            <a:chExt cx="6545720" cy="1415097"/>
          </a:xfrm>
        </p:grpSpPr>
        <p:grpSp>
          <p:nvGrpSpPr>
            <p:cNvPr id="19" name="组合 18"/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/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/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/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Vừa sạc điện thoại vừa chơi có thế gây ra cháy nổ,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59752" y="1296626"/>
              <a:ext cx="1506661" cy="12478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332" y="792154"/>
            <a:ext cx="4911496" cy="3410308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42720" y="4445476"/>
            <a:ext cx="9794239" cy="1984302"/>
            <a:chOff x="674462" y="1335180"/>
            <a:chExt cx="6531010" cy="12478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241740" y="1571550"/>
              <a:ext cx="5963732" cy="866806"/>
              <a:chOff x="1317" y="2972"/>
              <a:chExt cx="16681" cy="4046"/>
            </a:xfrm>
          </p:grpSpPr>
          <p:grpSp>
            <p:nvGrpSpPr>
              <p:cNvPr id="21" name="组合 15"/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/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/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/>
              <p:cNvSpPr txBox="1"/>
              <p:nvPr/>
            </p:nvSpPr>
            <p:spPr>
              <a:xfrm>
                <a:off x="2693" y="2972"/>
                <a:ext cx="14554" cy="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những vật dễ bén lửa gần bếp củi đang đun nấu rất nguy hiểm, dễ gây cháy.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510" y="962977"/>
            <a:ext cx="4737576" cy="3274057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0.5|0.6|0.6|0.8|0.7|0.5|0.4"/>
</p:tagLst>
</file>

<file path=ppt/tags/tag10.xml><?xml version="1.0" encoding="utf-8"?>
<p:tagLst xmlns:p="http://schemas.openxmlformats.org/presentationml/2006/main">
  <p:tag name="TIMING" val="|0.5|0.6|0.6|0.8|0.7|0.5|0.4"/>
</p:tagLst>
</file>

<file path=ppt/tags/tag11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p="http://schemas.openxmlformats.org/presentationml/2006/main">
  <p:tag name="TIMING" val="|0.5|0.6|0.6|0.8|0.7|0.5|0.4"/>
</p:tagLst>
</file>

<file path=ppt/tags/tag13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p="http://schemas.openxmlformats.org/presentationml/2006/main">
  <p:tag name="TIMING" val="|0.5|0.6|0.6|0.8|0.7|0.5|0.4"/>
</p:tagLst>
</file>

<file path=ppt/tags/tag15.xml><?xml version="1.0" encoding="utf-8"?>
<p:tagLst xmlns:p="http://schemas.openxmlformats.org/presentationml/2006/main">
  <p:tag name="TIMING" val="|0.5|0.6|0.6|0.8|0.7|0.5|0.4"/>
</p:tagLst>
</file>

<file path=ppt/tags/tag16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18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p="http://schemas.openxmlformats.org/presentationml/2006/main">
  <p:tag name="TIMING" val="|0.5|0.6|0.6|0.8|0.7|0.5|0.4"/>
</p:tagLst>
</file>

<file path=ppt/tags/tag2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20.xml><?xml version="1.0" encoding="utf-8"?>
<p:tagLst xmlns:p="http://schemas.openxmlformats.org/presentationml/2006/main">
  <p:tag name="TIMING" val="|0.5|0.6|0.6|0.8|0.7|0.5|0.4"/>
</p:tagLst>
</file>

<file path=ppt/tags/tag21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22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23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24.xml><?xml version="1.0" encoding="utf-8"?>
<p:tagLst xmlns:p="http://schemas.openxmlformats.org/presentationml/2006/main">
  <p:tag name="TIMING" val="|0.5|0.6|0.6|0.8|0.7|0.5|0.4"/>
</p:tagLst>
</file>

<file path=ppt/tags/tag25.xml><?xml version="1.0" encoding="utf-8"?>
<p:tagLst xmlns:p="http://schemas.openxmlformats.org/presentationml/2006/main">
  <p:tag name="TIMING" val="|0.5|0.6|0.6|0.8|0.7|0.5|0.4"/>
</p:tagLst>
</file>

<file path=ppt/tags/tag26.xml><?xml version="1.0" encoding="utf-8"?>
<p:tagLst xmlns:p="http://schemas.openxmlformats.org/presentationml/2006/main">
  <p:tag name="TIMING" val="|0.5|0.6|0.6|0.8|0.7|0.5|0.4"/>
</p:tagLst>
</file>

<file path=ppt/tags/tag27.xml><?xml version="1.0" encoding="utf-8"?>
<p:tagLst xmlns:p="http://schemas.openxmlformats.org/presentationml/2006/main">
  <p:tag name="TIMING" val="|0.5|0.6|0.6|0.8|0.7|0.5|0.4"/>
</p:tagLst>
</file>

<file path=ppt/tags/tag28.xml><?xml version="1.0" encoding="utf-8"?>
<p:tagLst xmlns:p="http://schemas.openxmlformats.org/presentationml/2006/main">
  <p:tag name="TIMING" val="|0.5|0.6|0.6|0.8|0.7|0.5|0.4"/>
</p:tagLst>
</file>

<file path=ppt/tags/tag29.xml><?xml version="1.0" encoding="utf-8"?>
<p:tagLst xmlns:p="http://schemas.openxmlformats.org/presentationml/2006/main">
  <p:tag name="TIMING" val="|0.5|0.6|0.6|0.8|0.7|0.5|0.4"/>
</p:tagLst>
</file>

<file path=ppt/tags/tag3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30.xml><?xml version="1.0" encoding="utf-8"?>
<p:tagLst xmlns:p="http://schemas.openxmlformats.org/presentationml/2006/main">
  <p:tag name="TIMING" val="|0.5|0.6|0.6|0.8|0.7|0.5|0.4"/>
</p:tagLst>
</file>

<file path=ppt/tags/tag31.xml><?xml version="1.0" encoding="utf-8"?>
<p:tagLst xmlns:p="http://schemas.openxmlformats.org/presentationml/2006/main">
  <p:tag name="TIMING" val="|0.5|0.6|0.6|0.8|0.7|0.5|0.4"/>
</p:tagLst>
</file>

<file path=ppt/tags/tag32.xml><?xml version="1.0" encoding="utf-8"?>
<p:tagLst xmlns:p="http://schemas.openxmlformats.org/presentationml/2006/main">
  <p:tag name="TIMING" val="|0.5|0.6|0.6|0.8|0.7|0.5|0.4"/>
</p:tagLst>
</file>

<file path=ppt/tags/tag33.xml><?xml version="1.0" encoding="utf-8"?>
<p:tagLst xmlns:p="http://schemas.openxmlformats.org/presentationml/2006/main">
  <p:tag name="TIMING" val="|0.5|0.6|0.6|0.8|0.7|0.5|0.4"/>
</p:tagLst>
</file>

<file path=ppt/tags/tag34.xml><?xml version="1.0" encoding="utf-8"?>
<p:tagLst xmlns:p="http://schemas.openxmlformats.org/presentationml/2006/main">
  <p:tag name="TIMING" val="|0.5|0.6|0.6|0.8|0.7|0.5|0.4"/>
</p:tagLst>
</file>

<file path=ppt/tags/tag35.xml><?xml version="1.0" encoding="utf-8"?>
<p:tagLst xmlns:p="http://schemas.openxmlformats.org/presentationml/2006/main">
  <p:tag name="TIMING" val="|0.5|0.6|0.6|0.8|0.7|0.5|0.4"/>
</p:tagLst>
</file>

<file path=ppt/tags/tag36.xml><?xml version="1.0" encoding="utf-8"?>
<p:tagLst xmlns:p="http://schemas.openxmlformats.org/presentationml/2006/main">
  <p:tag name="TIMING" val="|0.5|0.4|0.4|0.5|0.4|0.5|0.5|0.4"/>
</p:tagLst>
</file>

<file path=ppt/tags/tag4.xml><?xml version="1.0" encoding="utf-8"?>
<p:tagLst xmlns:p="http://schemas.openxmlformats.org/presentationml/2006/main">
  <p:tag name="TIMING" val="|0.5|0.6|0.6|0.8|0.7|0.5|0.4"/>
</p:tagLst>
</file>

<file path=ppt/tags/tag5.xml><?xml version="1.0" encoding="utf-8"?>
<p:tagLst xmlns:p="http://schemas.openxmlformats.org/presentationml/2006/main">
  <p:tag name="TIMING" val="|0.5|0.6|0.6|0.8|0.7|0.5|0.4"/>
</p:tagLst>
</file>

<file path=ppt/tags/tag6.xml><?xml version="1.0" encoding="utf-8"?>
<p:tagLst xmlns:p="http://schemas.openxmlformats.org/presentationml/2006/main">
  <p:tag name="TIMING" val="|0.5|0.6|0.6|0.8|0.7|0.5|0.4"/>
</p:tagLst>
</file>

<file path=ppt/tags/tag7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p="http://schemas.openxmlformats.org/presentationml/2006/main">
  <p:tag name="TIMING" val="|0.5|0.6|0.6|0.8|0.7|0.5|0.4"/>
</p:tagLst>
</file>

<file path=ppt/tags/tag9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2056</Words>
  <Application>WPS Presentation</Application>
  <PresentationFormat>Widescreen</PresentationFormat>
  <Paragraphs>125</Paragraphs>
  <Slides>26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SimSun</vt:lpstr>
      <vt:lpstr>Wingdings</vt:lpstr>
      <vt:lpstr>Microsoft YaHei</vt:lpstr>
      <vt:lpstr>Arial</vt:lpstr>
      <vt:lpstr>Coiny</vt:lpstr>
      <vt:lpstr>Yu Gothic UI Semibold</vt:lpstr>
      <vt:lpstr>Calibri</vt:lpstr>
      <vt:lpstr>等线</vt:lpstr>
      <vt:lpstr>小考拉体</vt:lpstr>
      <vt:lpstr>等线</vt:lpstr>
      <vt:lpstr>Times New Roman</vt:lpstr>
      <vt:lpstr>iCiel Cadena</vt:lpstr>
      <vt:lpstr>UTM Swiss Condensed</vt:lpstr>
      <vt:lpstr>Baloo 2</vt:lpstr>
      <vt:lpstr>Mongolian Baiti</vt:lpstr>
      <vt:lpstr>Arial Unicode MS</vt:lpstr>
      <vt:lpstr>Palatino Linotype</vt:lpstr>
      <vt:lpstr>字魂59号-创粗黑</vt:lpstr>
      <vt:lpstr>Georgia</vt:lpstr>
      <vt:lpstr>1_Office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ninhtrang dinhthi</cp:lastModifiedBy>
  <cp:revision>30</cp:revision>
  <dcterms:created xsi:type="dcterms:W3CDTF">2022-07-05T05:48:00Z</dcterms:created>
  <dcterms:modified xsi:type="dcterms:W3CDTF">2024-09-19T18:45:08Z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F79A6E86F179480B8E35B0F02A1F9488_12</vt:lpwstr>
  </property>
  <property fmtid="{D5CDD505-2E9C-101B-9397-08002B2CF9AE}" pid="3" name="KSOProductBuildVer">
    <vt:lpwstr>1033-12.2.0.18165</vt:lpwstr>
  </property>
</Properties>
</file>