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86" r:id="rId3"/>
    <p:sldId id="388" r:id="rId4"/>
    <p:sldId id="343" r:id="rId5"/>
    <p:sldId id="397" r:id="rId6"/>
    <p:sldId id="421" r:id="rId7"/>
    <p:sldId id="342" r:id="rId8"/>
    <p:sldId id="394" r:id="rId9"/>
    <p:sldId id="396" r:id="rId10"/>
    <p:sldId id="400" r:id="rId11"/>
    <p:sldId id="409" r:id="rId12"/>
    <p:sldId id="410" r:id="rId13"/>
    <p:sldId id="411" r:id="rId14"/>
    <p:sldId id="401" r:id="rId15"/>
    <p:sldId id="408" r:id="rId16"/>
    <p:sldId id="402" r:id="rId17"/>
    <p:sldId id="403" r:id="rId18"/>
    <p:sldId id="404" r:id="rId19"/>
    <p:sldId id="412" r:id="rId20"/>
    <p:sldId id="405" r:id="rId21"/>
    <p:sldId id="406" r:id="rId22"/>
    <p:sldId id="407" r:id="rId23"/>
    <p:sldId id="414" r:id="rId24"/>
    <p:sldId id="417" r:id="rId25"/>
    <p:sldId id="418" r:id="rId26"/>
    <p:sldId id="419" r:id="rId27"/>
    <p:sldId id="420" r:id="rId28"/>
    <p:sldId id="415" r:id="rId29"/>
    <p:sldId id="422" r:id="rId30"/>
    <p:sldId id="424" r:id="rId31"/>
    <p:sldId id="395" r:id="rId32"/>
    <p:sldId id="423" r:id="rId33"/>
    <p:sldId id="393" r:id="rId34"/>
  </p:sldIdLst>
  <p:sldSz cx="12192000" cy="6858000"/>
  <p:notesSz cx="6858000" cy="9144000"/>
  <p:embeddedFontLs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Vogue-ExtraBold" panose="020B0500000000000000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B179"/>
    <a:srgbClr val="AEDDE4"/>
    <a:srgbClr val="DF5668"/>
    <a:srgbClr val="2790D9"/>
    <a:srgbClr val="E1F7FB"/>
    <a:srgbClr val="99E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660"/>
  </p:normalViewPr>
  <p:slideViewPr>
    <p:cSldViewPr snapToGrid="0">
      <p:cViewPr varScale="1">
        <p:scale>
          <a:sx n="55" d="100"/>
          <a:sy n="55" d="100"/>
        </p:scale>
        <p:origin x="96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933553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472847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4341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22259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259653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02833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0345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42643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97944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93294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764834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48750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7718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4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5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105396" y="1762323"/>
            <a:ext cx="8300244" cy="3185737"/>
            <a:chOff x="6011" y="1231"/>
            <a:chExt cx="725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011" y="1300"/>
              <a:ext cx="7256" cy="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 4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87254" y="4073785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6513" y="244641"/>
            <a:ext cx="8237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TRƯỜNG TIỂU HỌC SÀI ĐỒNG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7966" y="5944392"/>
            <a:ext cx="8237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Kim Loan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72666" y="2801266"/>
            <a:ext cx="86679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7520289-2DD7-C890-4D66-3E9A52678A14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đông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đặc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Đông</a:t>
            </a:r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đặc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D1CED-B021-B885-131C-ED4AD4E9C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69" y="3373111"/>
            <a:ext cx="6444343" cy="30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816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C11E436-1C22-642B-9906-AF500A22A0B8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bay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hơi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216825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919654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904606" y="2874430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655522" y="208338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Bay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hơi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AC521-ADA1-ADDA-BFD7-CA449C1EB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2" b="21058"/>
          <a:stretch/>
        </p:blipFill>
        <p:spPr>
          <a:xfrm>
            <a:off x="2748640" y="3296563"/>
            <a:ext cx="6694719" cy="32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29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95942BD-2ED8-20A7-DB94-020308E9F71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ngưng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Cambria" panose="02040503050406030204" pitchFamily="18" charset="0"/>
                </a:rPr>
                <a:t>tụ</a:t>
              </a:r>
              <a:r>
                <a:rPr lang="en-US" sz="4000" b="1" dirty="0">
                  <a:solidFill>
                    <a:srgbClr val="DF56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478082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8180911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4165863" y="2802076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916779" y="2011029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Ngưng</a:t>
            </a:r>
            <a:r>
              <a:rPr lang="en-US" sz="4000" b="1" i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Cambria" panose="02040503050406030204" pitchFamily="18" charset="0"/>
              </a:rPr>
              <a:t>tụ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09C7F-104C-FDF6-75E3-7CE23A182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38" b="18307"/>
          <a:stretch/>
        </p:blipFill>
        <p:spPr>
          <a:xfrm>
            <a:off x="1890750" y="3239180"/>
            <a:ext cx="8410500" cy="3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701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2FF11A-20FB-C34E-A41E-F17A372D1B2A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38985744-93DB-58E5-53CD-92AB27CDF4B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0274D8-8411-0B9A-9699-1F63019E0A0F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1. Quan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ghi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chép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với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khay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87725A-AACD-F6E2-0D85-CCF15E7583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2688037"/>
            <a:ext cx="5662284" cy="2856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314FCD-03E7-F19E-7C8C-48CFCAD44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40" y="2744578"/>
            <a:ext cx="6181880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733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8931756" y="732440"/>
            <a:ext cx="3139952" cy="2247074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2a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lỏng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rắn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9025697" y="3677267"/>
            <a:ext cx="2945655" cy="2345394"/>
            <a:chOff x="1332806" y="631767"/>
            <a:chExt cx="10346937" cy="1180464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10324404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355336" y="692304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2b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rắn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lỏng</a:t>
              </a:r>
              <a:endParaRPr lang="en-US" sz="34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A71884-AEF8-A091-04DF-FE9A859D2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r="1348" b="55381"/>
          <a:stretch/>
        </p:blipFill>
        <p:spPr>
          <a:xfrm>
            <a:off x="220647" y="732440"/>
            <a:ext cx="8666543" cy="2041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FB8B69-202A-DFF5-4BDD-096287F30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44453" r="871" b="10928"/>
          <a:stretch/>
        </p:blipFill>
        <p:spPr>
          <a:xfrm>
            <a:off x="220646" y="3797544"/>
            <a:ext cx="8666543" cy="204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443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D7A19F-D95B-D26B-5AFD-98BACA6FDE56}"/>
              </a:ext>
            </a:extLst>
          </p:cNvPr>
          <p:cNvGrpSpPr/>
          <p:nvPr/>
        </p:nvGrpSpPr>
        <p:grpSpPr>
          <a:xfrm>
            <a:off x="2150225" y="568388"/>
            <a:ext cx="8523317" cy="921065"/>
            <a:chOff x="1086196" y="468636"/>
            <a:chExt cx="8523317" cy="9210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BD387DE1-B3FA-87BB-6736-400A8DDF1AE8}"/>
                </a:ext>
              </a:extLst>
            </p:cNvPr>
            <p:cNvSpPr/>
            <p:nvPr/>
          </p:nvSpPr>
          <p:spPr>
            <a:xfrm>
              <a:off x="1799704" y="468636"/>
              <a:ext cx="7096299" cy="92106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309813-CD4D-EE35-688F-0C80F9378FEB}"/>
                </a:ext>
              </a:extLst>
            </p:cNvPr>
            <p:cNvSpPr txBox="1"/>
            <p:nvPr/>
          </p:nvSpPr>
          <p:spPr>
            <a:xfrm>
              <a:off x="1086196" y="575226"/>
              <a:ext cx="85233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2. Thực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hành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nhiệm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số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2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6AECEC0-979C-66BA-F871-2B36677ADFE8}"/>
              </a:ext>
            </a:extLst>
          </p:cNvPr>
          <p:cNvSpPr txBox="1"/>
          <p:nvPr/>
        </p:nvSpPr>
        <p:spPr>
          <a:xfrm>
            <a:off x="403168" y="1596043"/>
            <a:ext cx="852331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Chuẩn bị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 </a:t>
            </a:r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1 cốc, đĩa, nước nóng, găng tay vải.</a:t>
            </a:r>
          </a:p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Tiến hành: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Đeo găng tay.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Rót nước nóng vào cốc (Hình 3a), quan sát và ghi chép hiện tượng xảy ra.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Úp đĩa vào cốc nước nóng khoảng một phút rồi nhấc đĩa lên (Hình 3b). Quan sát và ghi chép hiện tượng xảy ra ở mặt trong của đĩa.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836DBC-716E-CBF8-7AF9-F3F7520CE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035" y="1746338"/>
            <a:ext cx="2464825" cy="443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8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39480C-14B1-65E9-9248-376D0615DE73}"/>
              </a:ext>
            </a:extLst>
          </p:cNvPr>
          <p:cNvSpPr txBox="1"/>
          <p:nvPr/>
        </p:nvSpPr>
        <p:spPr>
          <a:xfrm>
            <a:off x="602674" y="648392"/>
            <a:ext cx="11400905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Từ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các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tương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hãy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: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Cho biết nước có thể tồn tại ở thể nào.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- Chỉ ra sự chuyển thể của nước đã xảy ra trong mỗi hình.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7DCE7-8070-FB2E-B981-E485000C6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1071717" y="2683254"/>
            <a:ext cx="4733997" cy="3728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0B902-BFE6-AEB4-1E18-719EF4768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5950857" y="2388616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79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34AD1A-C9FD-4230-DA9D-2F11B4EF2B15}"/>
              </a:ext>
            </a:extLst>
          </p:cNvPr>
          <p:cNvGrpSpPr/>
          <p:nvPr/>
        </p:nvGrpSpPr>
        <p:grpSpPr>
          <a:xfrm>
            <a:off x="128847" y="5088419"/>
            <a:ext cx="11934305" cy="996497"/>
            <a:chOff x="2039499" y="821325"/>
            <a:chExt cx="9357360" cy="1417662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E859F34B-0C53-5316-6FCF-F214D4DF3B7D}"/>
                </a:ext>
              </a:extLst>
            </p:cNvPr>
            <p:cNvSpPr/>
            <p:nvPr/>
          </p:nvSpPr>
          <p:spPr>
            <a:xfrm>
              <a:off x="2144680" y="821325"/>
              <a:ext cx="9121834" cy="141766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C9938-EE3E-5E75-73F7-F351D1E9FA26}"/>
                </a:ext>
              </a:extLst>
            </p:cNvPr>
            <p:cNvSpPr txBox="1"/>
            <p:nvPr/>
          </p:nvSpPr>
          <p:spPr>
            <a:xfrm>
              <a:off x="2039499" y="915548"/>
              <a:ext cx="935736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tồn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tại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rắn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lỏng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(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)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102D38-172E-07E3-19AA-47621CCC7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795097" y="1006161"/>
            <a:ext cx="4733997" cy="3728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68AE7-C178-7C12-1C1D-5A6728B78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6703102" y="858842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321003" y="4822331"/>
            <a:ext cx="5641993" cy="1200330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3a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từ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lỏng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sang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khí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(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hơi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)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6229004" y="4822331"/>
            <a:ext cx="5641993" cy="1200330"/>
            <a:chOff x="1002828" y="631766"/>
            <a:chExt cx="10324407" cy="118046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2b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từ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khí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sang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lỏng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3991100-5C6E-57B6-B117-4C6315B56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775000" y="835339"/>
            <a:ext cx="4733997" cy="3728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C2253-7991-170F-E0FC-902AA10A2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6683005" y="688020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99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80468DD-4149-AF41-269B-86C37F5BA51A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ED2DDC1A-416F-B95D-FC30-B9F1A8E19B26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522A11-A3A4-CE69-3EB7-1BBE74794E19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3. 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4,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trả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lời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câu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hỏi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sau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đây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hoàn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thành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sơ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đồ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mô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sử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7EBAE90-93C6-45B8-CB44-193DFB25D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2" y="2099910"/>
            <a:ext cx="10996613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03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5E8AB-5A63-074A-A137-64DC69080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6511" y="1684953"/>
            <a:ext cx="6181880" cy="38103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9A0C74-9C30-2958-0F89-99A9F09483FF}"/>
              </a:ext>
            </a:extLst>
          </p:cNvPr>
          <p:cNvGrpSpPr/>
          <p:nvPr/>
        </p:nvGrpSpPr>
        <p:grpSpPr>
          <a:xfrm>
            <a:off x="1219200" y="631768"/>
            <a:ext cx="10324406" cy="931026"/>
            <a:chOff x="1219200" y="631768"/>
            <a:chExt cx="10324406" cy="93102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34303AB9-363A-F1F4-43CB-0853EE59FAD4}"/>
                </a:ext>
              </a:extLst>
            </p:cNvPr>
            <p:cNvSpPr/>
            <p:nvPr/>
          </p:nvSpPr>
          <p:spPr>
            <a:xfrm>
              <a:off x="1978429" y="631768"/>
              <a:ext cx="9144000" cy="931026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6778F8-A995-7E2C-44BC-1C4BA3B4A925}"/>
                </a:ext>
              </a:extLst>
            </p:cNvPr>
            <p:cNvSpPr txBox="1"/>
            <p:nvPr/>
          </p:nvSpPr>
          <p:spPr>
            <a:xfrm>
              <a:off x="1219200" y="743338"/>
              <a:ext cx="1032440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Từ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thiếu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4b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8C13299-55E0-ADD4-AF80-C15DBBA70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3" y="2056367"/>
            <a:ext cx="10996613" cy="362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4ED14A-E50B-0DA9-C6A7-5D34BD610629}"/>
              </a:ext>
            </a:extLst>
          </p:cNvPr>
          <p:cNvSpPr txBox="1"/>
          <p:nvPr/>
        </p:nvSpPr>
        <p:spPr>
          <a:xfrm>
            <a:off x="5297714" y="4928859"/>
            <a:ext cx="1814286" cy="584775"/>
          </a:xfrm>
          <a:prstGeom prst="rect">
            <a:avLst/>
          </a:prstGeom>
          <a:solidFill>
            <a:srgbClr val="AEDDE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32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19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6F7D12-9F81-5402-4412-364FB5BAB87D}"/>
              </a:ext>
            </a:extLst>
          </p:cNvPr>
          <p:cNvGrpSpPr/>
          <p:nvPr/>
        </p:nvGrpSpPr>
        <p:grpSpPr>
          <a:xfrm>
            <a:off x="958736" y="631766"/>
            <a:ext cx="10778834" cy="1323440"/>
            <a:chOff x="958736" y="631766"/>
            <a:chExt cx="10778834" cy="1323440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06C23564-C570-25B5-2610-74BED8574A75}"/>
                </a:ext>
              </a:extLst>
            </p:cNvPr>
            <p:cNvSpPr/>
            <p:nvPr/>
          </p:nvSpPr>
          <p:spPr>
            <a:xfrm>
              <a:off x="1163781" y="631767"/>
              <a:ext cx="10413075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471917-5CC2-FEA1-630F-ED1318E9772D}"/>
                </a:ext>
              </a:extLst>
            </p:cNvPr>
            <p:cNvSpPr txBox="1"/>
            <p:nvPr/>
          </p:nvSpPr>
          <p:spPr>
            <a:xfrm>
              <a:off x="958736" y="631766"/>
              <a:ext cx="107788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 tượng nào tương ứng với các số </a:t>
              </a:r>
              <a:endPara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  <a:p>
              <a:pPr algn="ctr"/>
              <a:r>
                <a:rPr lang="vi-VN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(1), (2),  (3), (4) mô tả sự chuyển thể của nước?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1A1685F-7CB4-C6D0-61C0-23322C264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4" y="1955206"/>
            <a:ext cx="10996613" cy="362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02B00-85E9-9D46-F266-468544726ECA}"/>
              </a:ext>
            </a:extLst>
          </p:cNvPr>
          <p:cNvSpPr txBox="1"/>
          <p:nvPr/>
        </p:nvSpPr>
        <p:spPr>
          <a:xfrm>
            <a:off x="5167085" y="4827698"/>
            <a:ext cx="1814286" cy="584775"/>
          </a:xfrm>
          <a:prstGeom prst="rect">
            <a:avLst/>
          </a:prstGeom>
          <a:solidFill>
            <a:srgbClr val="AEDDE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32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12413-9C5F-E32B-CE0D-24F502DCCAD2}"/>
              </a:ext>
            </a:extLst>
          </p:cNvPr>
          <p:cNvSpPr txBox="1"/>
          <p:nvPr/>
        </p:nvSpPr>
        <p:spPr>
          <a:xfrm>
            <a:off x="3352799" y="4297070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Nóng</a:t>
            </a:r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chảy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DFB2B-1DB2-73E1-F491-1D23820F5D2F}"/>
              </a:ext>
            </a:extLst>
          </p:cNvPr>
          <p:cNvSpPr txBox="1"/>
          <p:nvPr/>
        </p:nvSpPr>
        <p:spPr>
          <a:xfrm>
            <a:off x="7196377" y="4287554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Bay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hơi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FFBA1-88B5-FF25-A3E7-5908A831CF59}"/>
              </a:ext>
            </a:extLst>
          </p:cNvPr>
          <p:cNvSpPr txBox="1"/>
          <p:nvPr/>
        </p:nvSpPr>
        <p:spPr>
          <a:xfrm>
            <a:off x="3428080" y="5150698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DF5668"/>
                </a:solidFill>
                <a:latin typeface="Cambria" panose="02040503050406030204" pitchFamily="18" charset="0"/>
              </a:rPr>
              <a:t>Đông</a:t>
            </a:r>
            <a:r>
              <a:rPr lang="en-US" sz="2400" b="1" dirty="0">
                <a:solidFill>
                  <a:srgbClr val="DF5668"/>
                </a:solidFill>
                <a:latin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DF5668"/>
                </a:solidFill>
                <a:latin typeface="Cambria" panose="02040503050406030204" pitchFamily="18" charset="0"/>
              </a:rPr>
              <a:t>đặc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FAA25-744D-7036-2862-8F664A73D3C4}"/>
              </a:ext>
            </a:extLst>
          </p:cNvPr>
          <p:cNvSpPr txBox="1"/>
          <p:nvPr/>
        </p:nvSpPr>
        <p:spPr>
          <a:xfrm>
            <a:off x="7271658" y="5141182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Ngưng</a:t>
            </a:r>
            <a:r>
              <a:rPr lang="en-US" sz="2400" b="1" i="0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tụ</a:t>
            </a:r>
            <a:endParaRPr lang="en-US" sz="2400" b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435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967411-54BC-4195-4CAE-123908AB2B59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693EA630-FCEB-98A2-D0FD-B55A3AA7CCF3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494831-D5CD-0BA1-56FC-D858ADFA3CDF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5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xảy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ở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mỗi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60A739-7342-2B5B-2C3C-53D5E42AC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/>
          <a:stretch/>
        </p:blipFill>
        <p:spPr>
          <a:xfrm>
            <a:off x="307003" y="2409371"/>
            <a:ext cx="11577993" cy="2923954"/>
          </a:xfrm>
          <a:prstGeom prst="rect">
            <a:avLst/>
          </a:prstGeom>
        </p:spPr>
      </p:pic>
      <p:sp>
        <p:nvSpPr>
          <p:cNvPr id="6" name="AutoShape 2" descr="Free vector pile of ice melting on white">
            <a:extLst>
              <a:ext uri="{FF2B5EF4-FFF2-40B4-BE49-F238E27FC236}">
                <a16:creationId xmlns:a16="http://schemas.microsoft.com/office/drawing/2014/main" id="{90969B1B-D371-3F0E-DC83-2257ABF2E4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24130" y="323305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264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BBF5B-7377-F683-2A6E-34408483F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" r="73693"/>
          <a:stretch/>
        </p:blipFill>
        <p:spPr>
          <a:xfrm>
            <a:off x="7073958" y="740229"/>
            <a:ext cx="4509407" cy="4368799"/>
          </a:xfrm>
          <a:prstGeom prst="rect">
            <a:avLst/>
          </a:prstGeom>
        </p:spPr>
      </p:pic>
      <p:sp>
        <p:nvSpPr>
          <p:cNvPr id="4" name="AutoShape 2" descr="Free vector pile of ice melting on white">
            <a:extLst>
              <a:ext uri="{FF2B5EF4-FFF2-40B4-BE49-F238E27FC236}">
                <a16:creationId xmlns:a16="http://schemas.microsoft.com/office/drawing/2014/main" id="{A28D4C8E-6BF7-E3F1-E9C0-3004B6D781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77273" y="40146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8287C-C178-44FF-43AB-C15C02AF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2" r="33413"/>
          <a:stretch/>
        </p:blipFill>
        <p:spPr>
          <a:xfrm>
            <a:off x="1091292" y="740229"/>
            <a:ext cx="5982666" cy="40040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CAED03-A655-E320-1DE8-30662F81DE2B}"/>
              </a:ext>
            </a:extLst>
          </p:cNvPr>
          <p:cNvGrpSpPr/>
          <p:nvPr/>
        </p:nvGrpSpPr>
        <p:grpSpPr>
          <a:xfrm>
            <a:off x="2473407" y="5122196"/>
            <a:ext cx="7474857" cy="995575"/>
            <a:chOff x="1269868" y="468636"/>
            <a:chExt cx="7474857" cy="9955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232C784-6AFD-3BE3-F4EE-2FDD452A5C99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D0AAE7-A983-4719-23E0-85A06E7CD34C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chảy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594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CA8BEF-ED52-211C-48A2-A27AB7D01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73" b="10264"/>
          <a:stretch/>
        </p:blipFill>
        <p:spPr>
          <a:xfrm>
            <a:off x="428743" y="754741"/>
            <a:ext cx="4564171" cy="5058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33ECE9-ECF1-46D2-E28C-E22DC26C5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4" t="4780" r="51143" b="4407"/>
          <a:stretch/>
        </p:blipFill>
        <p:spPr>
          <a:xfrm>
            <a:off x="5034451" y="564419"/>
            <a:ext cx="4909370" cy="50580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ED9155-F396-FE12-1DDD-C265BA0DEE94}"/>
              </a:ext>
            </a:extLst>
          </p:cNvPr>
          <p:cNvGrpSpPr/>
          <p:nvPr/>
        </p:nvGrpSpPr>
        <p:grpSpPr>
          <a:xfrm>
            <a:off x="10125506" y="1108300"/>
            <a:ext cx="1875311" cy="4042835"/>
            <a:chOff x="1269868" y="468636"/>
            <a:chExt cx="7474857" cy="995575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AB411474-5DF9-D74A-DB97-2289DCD4968A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10618"/>
                <a:gd name="adj2" fmla="val 47575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E2305E-071F-043E-9BA7-00922ED219C4}"/>
                </a:ext>
              </a:extLst>
            </p:cNvPr>
            <p:cNvSpPr txBox="1"/>
            <p:nvPr/>
          </p:nvSpPr>
          <p:spPr>
            <a:xfrm>
              <a:off x="1435432" y="468636"/>
              <a:ext cx="7299456" cy="977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tương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đông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đặc</a:t>
              </a:r>
              <a:endParaRPr lang="en-US" sz="36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595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55E86-3971-2235-33DD-8D336E99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71" y="797159"/>
            <a:ext cx="6033883" cy="4021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EE2A9-2108-6EA0-66E7-8A71445F0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2" t="4962" r="25930" b="5403"/>
          <a:stretch/>
        </p:blipFill>
        <p:spPr>
          <a:xfrm>
            <a:off x="6995886" y="797159"/>
            <a:ext cx="4484914" cy="42394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CCC393-2F78-2DA6-09D7-6F0A036992F0}"/>
              </a:ext>
            </a:extLst>
          </p:cNvPr>
          <p:cNvGrpSpPr/>
          <p:nvPr/>
        </p:nvGrpSpPr>
        <p:grpSpPr>
          <a:xfrm>
            <a:off x="2473407" y="5122196"/>
            <a:ext cx="7936685" cy="1374950"/>
            <a:chOff x="1269868" y="468636"/>
            <a:chExt cx="7474857" cy="1374950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7DD6E07-FB77-80F9-15E7-BC105FB585F5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A2CEF4-EAD1-B328-0EFF-EA3965185CF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Sương</a:t>
              </a:r>
              <a:r>
                <a:rPr lang="en-US" sz="36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đọng</a:t>
              </a:r>
              <a:r>
                <a:rPr lang="en-US" sz="3600" b="1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ngưng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tụ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3770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F1EAC-6F55-1AAD-1B7A-CF2D743AE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14" y="870858"/>
            <a:ext cx="6021305" cy="401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2926E2-8A41-8825-FC9F-47679E5CC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8" t="4962" b="4932"/>
          <a:stretch/>
        </p:blipFill>
        <p:spPr>
          <a:xfrm>
            <a:off x="6908800" y="870858"/>
            <a:ext cx="4680328" cy="42397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4D03E60-3E8E-2928-2335-91B4EDF57C1F}"/>
              </a:ext>
            </a:extLst>
          </p:cNvPr>
          <p:cNvGrpSpPr/>
          <p:nvPr/>
        </p:nvGrpSpPr>
        <p:grpSpPr>
          <a:xfrm>
            <a:off x="2648191" y="5310881"/>
            <a:ext cx="7387158" cy="995575"/>
            <a:chOff x="1357567" y="468636"/>
            <a:chExt cx="7387158" cy="99557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86491DA5-0271-871D-FD5E-B79426C6B936}"/>
                </a:ext>
              </a:extLst>
            </p:cNvPr>
            <p:cNvSpPr/>
            <p:nvPr/>
          </p:nvSpPr>
          <p:spPr>
            <a:xfrm>
              <a:off x="1357567" y="468636"/>
              <a:ext cx="7387158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B77329-EBD1-6B8F-DAAB-5D38F35A0D8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Phơi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áo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bay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hơi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821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FF6024D7-54A8-0935-0E31-935975D6B24F}"/>
              </a:ext>
            </a:extLst>
          </p:cNvPr>
          <p:cNvGrpSpPr/>
          <p:nvPr/>
        </p:nvGrpSpPr>
        <p:grpSpPr>
          <a:xfrm>
            <a:off x="2268385" y="686077"/>
            <a:ext cx="7098010" cy="1124244"/>
            <a:chOff x="6489" y="2646"/>
            <a:chExt cx="5278" cy="1635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D536D507-0D48-6466-681C-1E0EA526AB57}"/>
                </a:ext>
              </a:extLst>
            </p:cNvPr>
            <p:cNvSpPr/>
            <p:nvPr/>
          </p:nvSpPr>
          <p:spPr>
            <a:xfrm>
              <a:off x="6820" y="2646"/>
              <a:ext cx="4862" cy="1635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4" name="文本框 8">
              <a:extLst>
                <a:ext uri="{FF2B5EF4-FFF2-40B4-BE49-F238E27FC236}">
                  <a16:creationId xmlns:a16="http://schemas.microsoft.com/office/drawing/2014/main" id="{6DDA4E0E-6921-572C-A4E3-C325146BC1F1}"/>
                </a:ext>
              </a:extLst>
            </p:cNvPr>
            <p:cNvSpPr txBox="1"/>
            <p:nvPr/>
          </p:nvSpPr>
          <p:spPr>
            <a:xfrm>
              <a:off x="6489" y="2866"/>
              <a:ext cx="5278" cy="12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9号-正酷波波体" charset="-122"/>
                  <a:cs typeface="+mn-ea"/>
                  <a:sym typeface="+mn-lt"/>
                </a:rPr>
                <a:t>CÁC THỂ CỦA NƯỚC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1262B5-9ACF-E553-5889-ACA75F93814C}"/>
              </a:ext>
            </a:extLst>
          </p:cNvPr>
          <p:cNvGrpSpPr/>
          <p:nvPr/>
        </p:nvGrpSpPr>
        <p:grpSpPr>
          <a:xfrm>
            <a:off x="199283" y="2294313"/>
            <a:ext cx="2596442" cy="2044928"/>
            <a:chOff x="741865" y="1994841"/>
            <a:chExt cx="3010189" cy="2380557"/>
          </a:xfrm>
        </p:grpSpPr>
        <p:sp>
          <p:nvSpPr>
            <p:cNvPr id="5" name="卷形: 垂直 2">
              <a:extLst>
                <a:ext uri="{FF2B5EF4-FFF2-40B4-BE49-F238E27FC236}">
                  <a16:creationId xmlns:a16="http://schemas.microsoft.com/office/drawing/2014/main" id="{551506F1-8429-FC43-97BB-CB8764366D34}"/>
                </a:ext>
              </a:extLst>
            </p:cNvPr>
            <p:cNvSpPr/>
            <p:nvPr/>
          </p:nvSpPr>
          <p:spPr>
            <a:xfrm>
              <a:off x="741865" y="1994841"/>
              <a:ext cx="3010189" cy="2380557"/>
            </a:xfrm>
            <a:prstGeom prst="hexagon">
              <a:avLst/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24DAF3C4-169E-2119-07FF-803166AF6C5E}"/>
                </a:ext>
              </a:extLst>
            </p:cNvPr>
            <p:cNvSpPr/>
            <p:nvPr/>
          </p:nvSpPr>
          <p:spPr>
            <a:xfrm>
              <a:off x="1252297" y="2604389"/>
              <a:ext cx="2152111" cy="1161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RẮN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309446-6A1D-F93E-A32C-04DA50934C80}"/>
              </a:ext>
            </a:extLst>
          </p:cNvPr>
          <p:cNvGrpSpPr/>
          <p:nvPr/>
        </p:nvGrpSpPr>
        <p:grpSpPr>
          <a:xfrm>
            <a:off x="4714413" y="2294315"/>
            <a:ext cx="2596442" cy="2044928"/>
            <a:chOff x="4714412" y="1958686"/>
            <a:chExt cx="3010189" cy="2380557"/>
          </a:xfrm>
        </p:grpSpPr>
        <p:sp>
          <p:nvSpPr>
            <p:cNvPr id="7" name="卷形: 垂直 15">
              <a:extLst>
                <a:ext uri="{FF2B5EF4-FFF2-40B4-BE49-F238E27FC236}">
                  <a16:creationId xmlns:a16="http://schemas.microsoft.com/office/drawing/2014/main" id="{DF939CE2-3FB7-A9B6-A732-EFA60E11BE36}"/>
                </a:ext>
              </a:extLst>
            </p:cNvPr>
            <p:cNvSpPr/>
            <p:nvPr/>
          </p:nvSpPr>
          <p:spPr>
            <a:xfrm>
              <a:off x="4714412" y="1958686"/>
              <a:ext cx="3010189" cy="2380557"/>
            </a:xfrm>
            <a:prstGeom prst="hexagon">
              <a:avLst/>
            </a:prstGeom>
            <a:solidFill>
              <a:srgbClr val="FE7142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8" name="矩形 16">
              <a:extLst>
                <a:ext uri="{FF2B5EF4-FFF2-40B4-BE49-F238E27FC236}">
                  <a16:creationId xmlns:a16="http://schemas.microsoft.com/office/drawing/2014/main" id="{D3887330-697F-D8E8-9198-E544118DF7EF}"/>
                </a:ext>
              </a:extLst>
            </p:cNvPr>
            <p:cNvSpPr/>
            <p:nvPr/>
          </p:nvSpPr>
          <p:spPr>
            <a:xfrm>
              <a:off x="5086141" y="2577800"/>
              <a:ext cx="2406305" cy="1161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LỎNG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083F03-FAD6-BC8D-99AC-2B982A401E03}"/>
              </a:ext>
            </a:extLst>
          </p:cNvPr>
          <p:cNvGrpSpPr/>
          <p:nvPr/>
        </p:nvGrpSpPr>
        <p:grpSpPr>
          <a:xfrm>
            <a:off x="9328184" y="2317423"/>
            <a:ext cx="2596442" cy="2044928"/>
            <a:chOff x="9007975" y="2294313"/>
            <a:chExt cx="2596442" cy="2044928"/>
          </a:xfrm>
        </p:grpSpPr>
        <p:sp>
          <p:nvSpPr>
            <p:cNvPr id="9" name="卷形: 垂直 17">
              <a:extLst>
                <a:ext uri="{FF2B5EF4-FFF2-40B4-BE49-F238E27FC236}">
                  <a16:creationId xmlns:a16="http://schemas.microsoft.com/office/drawing/2014/main" id="{89C676E0-89BB-3C0F-630E-A076DA5FD4DC}"/>
                </a:ext>
              </a:extLst>
            </p:cNvPr>
            <p:cNvSpPr/>
            <p:nvPr/>
          </p:nvSpPr>
          <p:spPr>
            <a:xfrm>
              <a:off x="9007975" y="2294313"/>
              <a:ext cx="2596442" cy="2044928"/>
            </a:xfrm>
            <a:prstGeom prst="hexagon">
              <a:avLst/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10" name="矩形 18">
              <a:extLst>
                <a:ext uri="{FF2B5EF4-FFF2-40B4-BE49-F238E27FC236}">
                  <a16:creationId xmlns:a16="http://schemas.microsoft.com/office/drawing/2014/main" id="{D7842215-88BA-A3C2-AB0E-61EB8F586C73}"/>
                </a:ext>
              </a:extLst>
            </p:cNvPr>
            <p:cNvSpPr/>
            <p:nvPr/>
          </p:nvSpPr>
          <p:spPr>
            <a:xfrm>
              <a:off x="9381433" y="2826138"/>
              <a:ext cx="1632939" cy="9977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Light" panose="020B0300000000000000" charset="-122"/>
                  <a:cs typeface="+mn-ea"/>
                  <a:sym typeface="+mn-lt"/>
                </a:rPr>
                <a:t>KHÍ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Light" panose="020B0300000000000000" charset="-122"/>
                <a:cs typeface="+mn-ea"/>
                <a:sym typeface="+mn-lt"/>
              </a:endParaRP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8E1E43D-5438-461D-8A35-F5A7ACCBAAFD}"/>
              </a:ext>
            </a:extLst>
          </p:cNvPr>
          <p:cNvSpPr/>
          <p:nvPr/>
        </p:nvSpPr>
        <p:spPr>
          <a:xfrm>
            <a:off x="2830762" y="2903169"/>
            <a:ext cx="1805414" cy="399011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8A6C7C6-A1B7-546F-D93F-69CEF3E7F1D1}"/>
              </a:ext>
            </a:extLst>
          </p:cNvPr>
          <p:cNvSpPr/>
          <p:nvPr/>
        </p:nvSpPr>
        <p:spPr>
          <a:xfrm>
            <a:off x="7310854" y="3125487"/>
            <a:ext cx="1918689" cy="303514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1976D670-5C80-5D44-97ED-370AA56500A6}"/>
              </a:ext>
            </a:extLst>
          </p:cNvPr>
          <p:cNvSpPr txBox="1"/>
          <p:nvPr/>
        </p:nvSpPr>
        <p:spPr>
          <a:xfrm>
            <a:off x="1992020" y="216734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Nóng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chảy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79264CC7-244D-1DB5-6CD2-0854B5ED56DC}"/>
              </a:ext>
            </a:extLst>
          </p:cNvPr>
          <p:cNvSpPr txBox="1"/>
          <p:nvPr/>
        </p:nvSpPr>
        <p:spPr>
          <a:xfrm>
            <a:off x="6525365" y="2354117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Bay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hơi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4F9ED86-E3A1-D034-BDC9-DA5F1B5FB2B7}"/>
              </a:ext>
            </a:extLst>
          </p:cNvPr>
          <p:cNvSpPr/>
          <p:nvPr/>
        </p:nvSpPr>
        <p:spPr>
          <a:xfrm flipH="1">
            <a:off x="2785798" y="3603002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文本框 8">
            <a:extLst>
              <a:ext uri="{FF2B5EF4-FFF2-40B4-BE49-F238E27FC236}">
                <a16:creationId xmlns:a16="http://schemas.microsoft.com/office/drawing/2014/main" id="{F5765CB9-9528-12CF-8A3D-8ED61221CB86}"/>
              </a:ext>
            </a:extLst>
          </p:cNvPr>
          <p:cNvSpPr txBox="1"/>
          <p:nvPr/>
        </p:nvSpPr>
        <p:spPr>
          <a:xfrm>
            <a:off x="1931246" y="4029950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Đông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đặc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CB84277-031C-B565-510D-FA39B237201F}"/>
              </a:ext>
            </a:extLst>
          </p:cNvPr>
          <p:cNvSpPr/>
          <p:nvPr/>
        </p:nvSpPr>
        <p:spPr>
          <a:xfrm flipH="1">
            <a:off x="7437780" y="3722648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C105A026-29D7-C9C6-CABE-785A954E23FA}"/>
              </a:ext>
            </a:extLst>
          </p:cNvPr>
          <p:cNvSpPr txBox="1"/>
          <p:nvPr/>
        </p:nvSpPr>
        <p:spPr>
          <a:xfrm>
            <a:off x="6583228" y="414959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Ngưng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Cambria" panose="02040503050406030204" pitchFamily="18" charset="0"/>
                <a:ea typeface="字魂179号-正酷波波体" charset="-122"/>
                <a:cs typeface="+mn-ea"/>
                <a:sym typeface="+mn-lt"/>
              </a:rPr>
              <a:t>tụ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Cambria" panose="02040503050406030204" pitchFamily="18" charset="0"/>
              <a:ea typeface="字魂179号-正酷波波体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4684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365829" y="2061029"/>
            <a:ext cx="8890816" cy="3610276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FF0000"/>
                </a:solidFill>
              </a:rPr>
              <a:t>- Nước có thể tồn tại ở thể rắn, thể lỏng, thể khí.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vi-VN" sz="3200" dirty="0">
                <a:solidFill>
                  <a:srgbClr val="FF0000"/>
                </a:solidFill>
              </a:rPr>
              <a:t>- Nước có thể chuyển từ thể này sang thể khác thông qua các hiện tượng: bay hơi, ngưng tụ, đông đặc, nóng chảy.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dobe Arabic"/>
              <a:ea typeface="微软雅黑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55086" y="999177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Kết</a:t>
              </a:r>
              <a:r>
                <a:rPr kumimoji="0" lang="en-US" altLang="zh-CN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luận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4568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987691"/>
            <a:ext cx="10321290" cy="5422941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77375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933797" y="2340256"/>
            <a:ext cx="103244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nghiệm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chuyển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thuật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ngữ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: bay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ngưng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tụ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chú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vòng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hoàn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509" y="1053889"/>
            <a:ext cx="614530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79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7" y="279082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BCB191-7E2A-32DB-938F-7C943C47A6C2}"/>
              </a:ext>
            </a:extLst>
          </p:cNvPr>
          <p:cNvGrpSpPr/>
          <p:nvPr/>
        </p:nvGrpSpPr>
        <p:grpSpPr>
          <a:xfrm>
            <a:off x="440478" y="1115727"/>
            <a:ext cx="3812375" cy="4428730"/>
            <a:chOff x="1147156" y="466543"/>
            <a:chExt cx="10324406" cy="1595013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6E99FB16-CB5D-F80B-2F7A-6B7AB12417C9}"/>
                </a:ext>
              </a:extLst>
            </p:cNvPr>
            <p:cNvSpPr/>
            <p:nvPr/>
          </p:nvSpPr>
          <p:spPr>
            <a:xfrm>
              <a:off x="1147156" y="466543"/>
              <a:ext cx="10324406" cy="1595013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C8611E-C653-5D14-5A8A-A9E7D70669E3}"/>
                </a:ext>
              </a:extLst>
            </p:cNvPr>
            <p:cNvSpPr txBox="1"/>
            <p:nvPr/>
          </p:nvSpPr>
          <p:spPr>
            <a:xfrm>
              <a:off x="1147156" y="602329"/>
              <a:ext cx="10324406" cy="1363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Khi lau bảng bằng khăn ẩm</a:t>
              </a:r>
              <a:r>
                <a:rPr lang="en-US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vi-VN" sz="4000" b="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chỉ một lát sau bảng khô. Vậy nước ở bảng đã đi đâu?</a:t>
              </a:r>
              <a:endParaRPr lang="en-US" sz="40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881318F-6718-A74D-EA0F-5C612AC4CC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36" y="901899"/>
            <a:ext cx="7372586" cy="48563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678A9F-9E45-228B-474C-8C29DBECF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2658" y="1635232"/>
            <a:ext cx="6181880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4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365829" y="2061029"/>
            <a:ext cx="8890816" cy="3610276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4800" b="1" dirty="0">
                <a:solidFill>
                  <a:srgbClr val="62B179"/>
                </a:solidFill>
              </a:rPr>
              <a:t>- Nêu ví dụ trong cuộc sống về sự chuyển thể của nước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62B179"/>
              </a:solidFill>
              <a:effectLst/>
              <a:uLnTx/>
              <a:uFillTx/>
              <a:latin typeface="Adobe Arabic"/>
              <a:ea typeface="微软雅黑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41" y="4412343"/>
            <a:ext cx="1526567" cy="234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04473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4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555086" y="999177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9E8DC-A5AB-B552-CC5D-0946A0A87D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585" b="70806"/>
          <a:stretch/>
        </p:blipFill>
        <p:spPr>
          <a:xfrm>
            <a:off x="1828799" y="2033046"/>
            <a:ext cx="8424545" cy="35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2800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4DA774-2249-EA32-8C1A-1AC2E69175C5}"/>
              </a:ext>
            </a:extLst>
          </p:cNvPr>
          <p:cNvSpPr txBox="1"/>
          <p:nvPr/>
        </p:nvSpPr>
        <p:spPr>
          <a:xfrm>
            <a:off x="554181" y="4597063"/>
            <a:ext cx="110836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ban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đầu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có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bản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lỏng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sau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đó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nó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chuyển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sang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hơi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)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bay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vì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vậy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bảng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Cambria" panose="02040503050406030204" pitchFamily="18" charset="0"/>
              </a:rPr>
              <a:t>khô</a:t>
            </a:r>
            <a:r>
              <a:rPr lang="en-US" sz="4000" b="1" dirty="0">
                <a:solidFill>
                  <a:srgbClr val="2790D9"/>
                </a:solidFill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AF25B-B957-7439-FBCC-94DF622F7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4" y="653143"/>
            <a:ext cx="5646217" cy="3719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24A616-1799-725E-7EED-F5032AE11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133" y="653143"/>
            <a:ext cx="5580213" cy="371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848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841472" y="1054569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606336" y="843736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2E1C8-BC4A-68C2-85D3-24888140C3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112" b="42162"/>
          <a:stretch/>
        </p:blipFill>
        <p:spPr>
          <a:xfrm>
            <a:off x="789709" y="1929698"/>
            <a:ext cx="10643764" cy="366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2597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987691"/>
            <a:ext cx="10321290" cy="5422941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77375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933797" y="2340256"/>
            <a:ext cx="103244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nghiệm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giản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phát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sự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chuyển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thuật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ngữ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: bay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hơi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ngưng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tụ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đông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chuyển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ẽ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ghi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chú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vòng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hoàn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Cambria" panose="020405030504060302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Cambria" panose="02040503050406030204" pitchFamily="18" charset="0"/>
              </a:rPr>
              <a:t>.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endParaRPr lang="en-US" sz="3200" dirty="0"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509" y="1053889"/>
            <a:ext cx="6145301" cy="128636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E68B95-9609-04CF-FD35-D13B42672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465" y="1600041"/>
            <a:ext cx="6181880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3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63526" y="1620374"/>
            <a:ext cx="1534100" cy="3352800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Hoạt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động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1.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Sự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chuyển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thể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7" name="Picture 650">
            <a:extLst>
              <a:ext uri="{FF2B5EF4-FFF2-40B4-BE49-F238E27FC236}">
                <a16:creationId xmlns:a16="http://schemas.microsoft.com/office/drawing/2014/main" id="{CAECDC55-E9FF-CCF8-4CED-0DBBF7EB7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08" y="543487"/>
            <a:ext cx="9429134" cy="59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12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B3F7C3-2725-5263-C864-01F3F858B89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chảy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?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Cambria" panose="020405030504060302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Cambria" panose="020405030504060302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Nóng</a:t>
            </a:r>
            <a:r>
              <a:rPr lang="en-US" sz="4000" b="1" i="1" dirty="0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effectLst/>
                <a:latin typeface="Cambria" panose="02040503050406030204" pitchFamily="18" charset="0"/>
              </a:rPr>
              <a:t>chảy</a:t>
            </a:r>
            <a:endParaRPr lang="en-US" sz="4000" b="1" i="1" dirty="0">
              <a:solidFill>
                <a:srgbClr val="DF5668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A3C10-6C6F-6FA4-D5D1-F8ED9603E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3512161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67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自定义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69083"/>
      </a:hlink>
      <a:folHlink>
        <a:srgbClr val="954F72"/>
      </a:folHlink>
    </a:clrScheme>
    <a:fontScheme name="y4d0rfts">
      <a:majorFont>
        <a:latin typeface="Adobe Arabic"/>
        <a:ea typeface="微软雅黑"/>
        <a:cs typeface=""/>
      </a:majorFont>
      <a:minorFont>
        <a:latin typeface="Adobe Arab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713</Words>
  <Application>Microsoft Office PowerPoint</Application>
  <PresentationFormat>Widescreen</PresentationFormat>
  <Paragraphs>74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字魂151号-联盟综艺体</vt:lpstr>
      <vt:lpstr>Arial</vt:lpstr>
      <vt:lpstr>Vogue-ExtraBold</vt:lpstr>
      <vt:lpstr>Cambria</vt:lpstr>
      <vt:lpstr>Adobe Arabic</vt:lpstr>
      <vt:lpstr>Times New Roman</vt:lpstr>
      <vt:lpstr>Office Theme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</dc:creator>
  <cp:keywords>MNT;MANGNONTEAM</cp:keywords>
  <cp:lastModifiedBy>Admin</cp:lastModifiedBy>
  <cp:revision>9</cp:revision>
  <dcterms:created xsi:type="dcterms:W3CDTF">2023-06-19T10:13:40Z</dcterms:created>
  <dcterms:modified xsi:type="dcterms:W3CDTF">2024-09-18T08:24:42Z</dcterms:modified>
  <cp:version>MNT37</cp:version>
</cp:coreProperties>
</file>