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9" r:id="rId2"/>
    <p:sldId id="258" r:id="rId3"/>
    <p:sldId id="276" r:id="rId4"/>
    <p:sldId id="277" r:id="rId5"/>
    <p:sldId id="278" r:id="rId6"/>
    <p:sldId id="274" r:id="rId7"/>
    <p:sldId id="275" r:id="rId8"/>
    <p:sldId id="260" r:id="rId9"/>
    <p:sldId id="262" r:id="rId10"/>
    <p:sldId id="263" r:id="rId11"/>
    <p:sldId id="271" r:id="rId12"/>
    <p:sldId id="265" r:id="rId13"/>
    <p:sldId id="259" r:id="rId14"/>
    <p:sldId id="266" r:id="rId15"/>
    <p:sldId id="267" r:id="rId16"/>
    <p:sldId id="268" r:id="rId17"/>
    <p:sldId id="269" r:id="rId18"/>
    <p:sldId id="272" r:id="rId19"/>
  </p:sldIdLst>
  <p:sldSz cx="12192000" cy="6858000"/>
  <p:notesSz cx="6858000" cy="9144000"/>
  <p:embeddedFontLst>
    <p:embeddedFont>
      <p:font typeface="UTM Showcard" pitchFamily="18" charset="0"/>
      <p:regular r:id="rId20"/>
    </p:embeddedFont>
    <p:embeddedFont>
      <p:font typeface="UTM Habano" pitchFamily="18" charset="0"/>
      <p:regular r:id="rId21"/>
    </p:embeddedFont>
    <p:embeddedFont>
      <p:font typeface="UTM Avo" pitchFamily="18" charset="0"/>
      <p:regular r:id="rId22"/>
      <p:bold r:id="rId23"/>
      <p:italic r:id="rId24"/>
      <p:boldItalic r:id="rId25"/>
    </p:embeddedFont>
    <p:embeddedFont>
      <p:font typeface="Open Sans" charset="0"/>
      <p:regular r:id="rId26"/>
      <p:bold r:id="rId27"/>
      <p:italic r:id="rId28"/>
      <p:boldItalic r:id="rId29"/>
    </p:embeddedFont>
    <p:embeddedFont>
      <p:font typeface="UTM Colossalis" pitchFamily="18" charset="0"/>
      <p:regular r:id="rId30"/>
    </p:embeddedFont>
    <p:embeddedFont>
      <p:font typeface="#9Slide05 Fourth Medium" charset="0"/>
      <p:bold r:id="rId31"/>
    </p:embeddedFont>
    <p:embeddedFont>
      <p:font typeface="#9Slide05 Aphrodite Pro"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E64"/>
    <a:srgbClr val="3F7D6C"/>
    <a:srgbClr val="84AE6F"/>
    <a:srgbClr val="447697"/>
    <a:srgbClr val="387B6D"/>
    <a:srgbClr val="33CCCC"/>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57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488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2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230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61835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
          <p:cNvSpPr txBox="1"/>
          <p:nvPr/>
        </p:nvSpPr>
        <p:spPr>
          <a:xfrm>
            <a:off x="2590800" y="971667"/>
            <a:ext cx="69723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rgbClr val="FF0000"/>
                </a:solidFill>
                <a:latin typeface="Times New Roman" pitchFamily="18" charset="0"/>
                <a:cs typeface="Times New Roman" pitchFamily="18" charset="0"/>
              </a:rPr>
              <a:t>TRƯỜNG TIỂU HỌC SÀI ĐỒNG</a:t>
            </a:r>
            <a:endParaRPr lang="en-US" sz="2800" b="1" dirty="0">
              <a:solidFill>
                <a:srgbClr val="FF0000"/>
              </a:solidFill>
              <a:latin typeface="Times New Roman" pitchFamily="18" charset="0"/>
              <a:cs typeface="Times New Roman" pitchFamily="18" charset="0"/>
            </a:endParaRPr>
          </a:p>
        </p:txBody>
      </p:sp>
      <p:sp>
        <p:nvSpPr>
          <p:cNvPr id="4" name="TextBox 2"/>
          <p:cNvSpPr txBox="1"/>
          <p:nvPr/>
        </p:nvSpPr>
        <p:spPr>
          <a:xfrm>
            <a:off x="2590800" y="1570590"/>
            <a:ext cx="69723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err="1" smtClean="0">
                <a:solidFill>
                  <a:srgbClr val="0070C0"/>
                </a:solidFill>
                <a:latin typeface="Times New Roman" pitchFamily="18" charset="0"/>
                <a:cs typeface="Times New Roman" pitchFamily="18" charset="0"/>
              </a:rPr>
              <a:t>Tiếng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Việt</a:t>
            </a:r>
            <a:r>
              <a:rPr lang="en-US" sz="3600" b="1" dirty="0" smtClean="0">
                <a:solidFill>
                  <a:srgbClr val="0070C0"/>
                </a:solidFill>
                <a:latin typeface="Times New Roman" pitchFamily="18" charset="0"/>
                <a:cs typeface="Times New Roman" pitchFamily="18" charset="0"/>
              </a:rPr>
              <a:t> 4</a:t>
            </a:r>
          </a:p>
          <a:p>
            <a:pPr algn="ctr"/>
            <a:r>
              <a:rPr lang="en-US" sz="3600" b="1" dirty="0" smtClean="0">
                <a:solidFill>
                  <a:srgbClr val="0070C0"/>
                </a:solidFill>
                <a:latin typeface="Times New Roman" pitchFamily="18" charset="0"/>
                <a:cs typeface="Times New Roman" pitchFamily="18" charset="0"/>
              </a:rPr>
              <a:t>VIẾT</a:t>
            </a:r>
            <a:endParaRPr lang="en-US" sz="3600" b="1" dirty="0">
              <a:solidFill>
                <a:srgbClr val="0070C0"/>
              </a:solidFill>
              <a:latin typeface="Times New Roman" pitchFamily="18" charset="0"/>
              <a:cs typeface="Times New Roman" pitchFamily="18" charset="0"/>
            </a:endParaRPr>
          </a:p>
        </p:txBody>
      </p:sp>
      <p:sp>
        <p:nvSpPr>
          <p:cNvPr id="5" name="Rectangle 4"/>
          <p:cNvSpPr/>
          <p:nvPr/>
        </p:nvSpPr>
        <p:spPr>
          <a:xfrm>
            <a:off x="2873829" y="3082458"/>
            <a:ext cx="6792685" cy="923330"/>
          </a:xfrm>
          <a:prstGeom prst="rect">
            <a:avLst/>
          </a:prstGeom>
          <a:noFill/>
        </p:spPr>
        <p:txBody>
          <a:bodyPr wrap="none" lIns="91440" tIns="45720" rIns="91440" bIns="45720"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Tìm</a:t>
            </a:r>
            <a:r>
              <a:rPr lang="en-US" sz="5400" b="1" dirty="0"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5400" b="1" dirty="0" err="1"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cho</a:t>
            </a:r>
            <a:r>
              <a:rPr lang="en-US" sz="5400" b="1" dirty="0"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đoạn</a:t>
            </a:r>
            <a:r>
              <a:rPr lang="en-US" sz="5400" b="1" dirty="0"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văn</a:t>
            </a:r>
            <a:r>
              <a:rPr lang="en-US" sz="5400" b="1" dirty="0"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nêu</a:t>
            </a:r>
            <a:r>
              <a:rPr lang="en-US" sz="5400" b="1" dirty="0"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5400" b="1" dirty="0" err="1" smtClean="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kiến</a:t>
            </a:r>
            <a:endParaRPr lang="en-US" sz="5400" b="1" cap="none" spc="0" dirty="0">
              <a:ln w="11430">
                <a:solidFill>
                  <a:srgbClr val="D7372E"/>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4"/>
          <p:cNvSpPr txBox="1"/>
          <p:nvPr/>
        </p:nvSpPr>
        <p:spPr>
          <a:xfrm>
            <a:off x="4725851" y="4448055"/>
            <a:ext cx="69723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rgbClr val="0070C0"/>
                </a:solidFill>
                <a:latin typeface="Times New Roman" pitchFamily="18" charset="0"/>
                <a:cs typeface="Times New Roman" pitchFamily="18" charset="0"/>
              </a:rPr>
              <a:t>GV: </a:t>
            </a:r>
            <a:r>
              <a:rPr lang="en-US" sz="3600" b="1" dirty="0" err="1" smtClean="0">
                <a:solidFill>
                  <a:srgbClr val="0070C0"/>
                </a:solidFill>
                <a:latin typeface="Times New Roman" pitchFamily="18" charset="0"/>
                <a:cs typeface="Times New Roman" pitchFamily="18" charset="0"/>
              </a:rPr>
              <a:t>Đào</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Thị</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Thùy</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Dương</a:t>
            </a:r>
            <a:endParaRPr lang="en-US" sz="3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58531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8426" y="572603"/>
            <a:ext cx="11085127" cy="646331"/>
          </a:xfrm>
          <a:prstGeom prst="rect">
            <a:avLst/>
          </a:prstGeom>
          <a:noFill/>
        </p:spPr>
        <p:txBody>
          <a:bodyPr wrap="square" rtlCol="0">
            <a:spAutoFit/>
          </a:bodyPr>
          <a:lstStyle/>
          <a:p>
            <a:r>
              <a:rPr lang="en-US" sz="3600" b="1">
                <a:solidFill>
                  <a:srgbClr val="002060"/>
                </a:solidFill>
                <a:latin typeface="UTM Avo" panose="02040603050506020204" pitchFamily="18" charset="0"/>
              </a:rPr>
              <a:t>2. Tìm ý</a:t>
            </a:r>
          </a:p>
        </p:txBody>
      </p:sp>
      <p:sp>
        <p:nvSpPr>
          <p:cNvPr id="4" name="TextBox 3"/>
          <p:cNvSpPr txBox="1"/>
          <p:nvPr/>
        </p:nvSpPr>
        <p:spPr>
          <a:xfrm>
            <a:off x="788426" y="1109752"/>
            <a:ext cx="2036662" cy="646331"/>
          </a:xfrm>
          <a:prstGeom prst="rect">
            <a:avLst/>
          </a:prstGeom>
          <a:noFill/>
        </p:spPr>
        <p:txBody>
          <a:bodyPr wrap="square" rtlCol="0">
            <a:spAutoFit/>
          </a:bodyPr>
          <a:lstStyle/>
          <a:p>
            <a:r>
              <a:rPr lang="en-US" sz="3600">
                <a:solidFill>
                  <a:srgbClr val="FF0066"/>
                </a:solidFill>
                <a:latin typeface="UTM Avo" panose="02040603050506020204" pitchFamily="18" charset="0"/>
              </a:rPr>
              <a:t>G:</a:t>
            </a:r>
          </a:p>
        </p:txBody>
      </p:sp>
      <p:graphicFrame>
        <p:nvGraphicFramePr>
          <p:cNvPr id="5" name="Table 4"/>
          <p:cNvGraphicFramePr>
            <a:graphicFrameLocks noGrp="1"/>
          </p:cNvGraphicFramePr>
          <p:nvPr>
            <p:extLst>
              <p:ext uri="{D42A27DB-BD31-4B8C-83A1-F6EECF244321}">
                <p14:modId xmlns:p14="http://schemas.microsoft.com/office/powerpoint/2010/main" val="2179918218"/>
              </p:ext>
            </p:extLst>
          </p:nvPr>
        </p:nvGraphicFramePr>
        <p:xfrm>
          <a:off x="883962" y="1833491"/>
          <a:ext cx="10279908" cy="4175760"/>
        </p:xfrm>
        <a:graphic>
          <a:graphicData uri="http://schemas.openxmlformats.org/drawingml/2006/table">
            <a:tbl>
              <a:tblPr firstRow="1" bandRow="1">
                <a:tableStyleId>{D7AC3CCA-C797-4891-BE02-D94E43425B78}</a:tableStyleId>
              </a:tblPr>
              <a:tblGrid>
                <a:gridCol w="2309616">
                  <a:extLst>
                    <a:ext uri="{9D8B030D-6E8A-4147-A177-3AD203B41FA5}">
                      <a16:colId xmlns="" xmlns:a16="http://schemas.microsoft.com/office/drawing/2014/main" val="888834826"/>
                    </a:ext>
                  </a:extLst>
                </a:gridCol>
                <a:gridCol w="7970292">
                  <a:extLst>
                    <a:ext uri="{9D8B030D-6E8A-4147-A177-3AD203B41FA5}">
                      <a16:colId xmlns="" xmlns:a16="http://schemas.microsoft.com/office/drawing/2014/main" val="1747269681"/>
                    </a:ext>
                  </a:extLst>
                </a:gridCol>
              </a:tblGrid>
              <a:tr h="370840">
                <a:tc>
                  <a:txBody>
                    <a:bodyPr/>
                    <a:lstStyle/>
                    <a:p>
                      <a:pPr algn="ctr"/>
                      <a:r>
                        <a:rPr lang="en-US" sz="3200">
                          <a:latin typeface="UTM Avo" panose="02040603050506020204" pitchFamily="18" charset="0"/>
                        </a:rPr>
                        <a:t>Mở</a:t>
                      </a:r>
                      <a:r>
                        <a:rPr lang="en-US" sz="3200" baseline="0">
                          <a:latin typeface="UTM Avo" panose="02040603050506020204" pitchFamily="18" charset="0"/>
                        </a:rPr>
                        <a:t> đầu </a:t>
                      </a:r>
                      <a:endParaRPr lang="en-US" sz="3200">
                        <a:latin typeface="UTM Avo" panose="02040603050506020204" pitchFamily="18" charset="0"/>
                      </a:endParaRPr>
                    </a:p>
                  </a:txBody>
                  <a:tcPr anchor="ctr">
                    <a:solidFill>
                      <a:srgbClr val="33CCCC"/>
                    </a:solidFill>
                  </a:tcPr>
                </a:tc>
                <a:tc>
                  <a:txBody>
                    <a:bodyPr/>
                    <a:lstStyle/>
                    <a:p>
                      <a:pPr algn="just"/>
                      <a:r>
                        <a:rPr lang="en-US" sz="3200" b="0">
                          <a:latin typeface="UTM Avo" panose="02040603050506020204" pitchFamily="18" charset="0"/>
                        </a:rPr>
                        <a:t>Giới thiệu</a:t>
                      </a:r>
                      <a:r>
                        <a:rPr lang="en-US" sz="3200" b="0" baseline="0">
                          <a:latin typeface="UTM Avo" panose="02040603050506020204" pitchFamily="18" charset="0"/>
                        </a:rPr>
                        <a:t> tên câu chuyện và nêu ý kiến chung về câu chuyện.</a:t>
                      </a:r>
                      <a:endParaRPr lang="en-US" sz="3200" b="0">
                        <a:latin typeface="UTM Avo" panose="02040603050506020204" pitchFamily="18" charset="0"/>
                      </a:endParaRPr>
                    </a:p>
                  </a:txBody>
                  <a:tcPr>
                    <a:solidFill>
                      <a:schemeClr val="bg1"/>
                    </a:solidFill>
                  </a:tcPr>
                </a:tc>
                <a:extLst>
                  <a:ext uri="{0D108BD9-81ED-4DB2-BD59-A6C34878D82A}">
                    <a16:rowId xmlns="" xmlns:a16="http://schemas.microsoft.com/office/drawing/2014/main" val="737802301"/>
                  </a:ext>
                </a:extLst>
              </a:tr>
              <a:tr h="370840">
                <a:tc>
                  <a:txBody>
                    <a:bodyPr/>
                    <a:lstStyle/>
                    <a:p>
                      <a:pPr algn="ctr"/>
                      <a:r>
                        <a:rPr lang="en-US" sz="3200" b="1">
                          <a:latin typeface="UTM Avo" panose="02040603050506020204" pitchFamily="18" charset="0"/>
                        </a:rPr>
                        <a:t>Triển khai</a:t>
                      </a:r>
                    </a:p>
                  </a:txBody>
                  <a:tcPr anchor="ctr">
                    <a:solidFill>
                      <a:srgbClr val="33CCCC"/>
                    </a:solidFill>
                  </a:tcPr>
                </a:tc>
                <a:tc>
                  <a:txBody>
                    <a:bodyPr/>
                    <a:lstStyle/>
                    <a:p>
                      <a:pPr algn="just"/>
                      <a:r>
                        <a:rPr lang="en-US" sz="3200">
                          <a:latin typeface="UTM Avo" panose="02040603050506020204" pitchFamily="18" charset="0"/>
                        </a:rPr>
                        <a:t>Nêu</a:t>
                      </a:r>
                      <a:r>
                        <a:rPr lang="en-US" sz="3200" baseline="0">
                          <a:latin typeface="UTM Avo" panose="02040603050506020204" pitchFamily="18" charset="0"/>
                        </a:rPr>
                        <a:t> một hoặc một số lí do yêu thích câu chuyện, chọn dẫn chứng cụ thể giúp người đọc hiểu rõ lí do yêu thích câu chuyện.</a:t>
                      </a:r>
                      <a:endParaRPr lang="en-US" sz="3200">
                        <a:latin typeface="UTM Avo" panose="02040603050506020204" pitchFamily="18" charset="0"/>
                      </a:endParaRPr>
                    </a:p>
                  </a:txBody>
                  <a:tcPr>
                    <a:solidFill>
                      <a:schemeClr val="bg1"/>
                    </a:solidFill>
                  </a:tcPr>
                </a:tc>
                <a:extLst>
                  <a:ext uri="{0D108BD9-81ED-4DB2-BD59-A6C34878D82A}">
                    <a16:rowId xmlns="" xmlns:a16="http://schemas.microsoft.com/office/drawing/2014/main" val="391538513"/>
                  </a:ext>
                </a:extLst>
              </a:tr>
              <a:tr h="370840">
                <a:tc>
                  <a:txBody>
                    <a:bodyPr/>
                    <a:lstStyle/>
                    <a:p>
                      <a:pPr algn="ctr"/>
                      <a:r>
                        <a:rPr lang="en-US" sz="3200" b="1">
                          <a:latin typeface="UTM Avo" panose="02040603050506020204" pitchFamily="18" charset="0"/>
                        </a:rPr>
                        <a:t>Kết thúc</a:t>
                      </a:r>
                      <a:r>
                        <a:rPr lang="en-US" sz="3200" b="1" baseline="0">
                          <a:latin typeface="UTM Avo" panose="02040603050506020204" pitchFamily="18" charset="0"/>
                        </a:rPr>
                        <a:t> </a:t>
                      </a:r>
                      <a:endParaRPr lang="en-US" sz="3200" b="1">
                        <a:latin typeface="UTM Avo" panose="02040603050506020204" pitchFamily="18" charset="0"/>
                      </a:endParaRPr>
                    </a:p>
                  </a:txBody>
                  <a:tcPr anchor="ctr">
                    <a:solidFill>
                      <a:srgbClr val="33CCCC"/>
                    </a:solidFill>
                  </a:tcPr>
                </a:tc>
                <a:tc>
                  <a:txBody>
                    <a:bodyPr/>
                    <a:lstStyle/>
                    <a:p>
                      <a:pPr algn="just"/>
                      <a:r>
                        <a:rPr lang="en-US" sz="3200">
                          <a:latin typeface="UTM Avo" panose="02040603050506020204" pitchFamily="18" charset="0"/>
                        </a:rPr>
                        <a:t>Khẳng định</a:t>
                      </a:r>
                      <a:r>
                        <a:rPr lang="en-US" sz="3200" baseline="0">
                          <a:latin typeface="UTM Avo" panose="02040603050506020204" pitchFamily="18" charset="0"/>
                        </a:rPr>
                        <a:t> lại ý kiến của em đối với câu chuyện.</a:t>
                      </a:r>
                      <a:endParaRPr lang="en-US" sz="3200">
                        <a:latin typeface="UTM Avo" panose="02040603050506020204" pitchFamily="18" charset="0"/>
                      </a:endParaRPr>
                    </a:p>
                  </a:txBody>
                  <a:tcPr>
                    <a:solidFill>
                      <a:schemeClr val="bg1"/>
                    </a:solidFill>
                  </a:tcPr>
                </a:tc>
                <a:extLst>
                  <a:ext uri="{0D108BD9-81ED-4DB2-BD59-A6C34878D82A}">
                    <a16:rowId xmlns="" xmlns:a16="http://schemas.microsoft.com/office/drawing/2014/main" val="1126699776"/>
                  </a:ext>
                </a:extLst>
              </a:tr>
            </a:tbl>
          </a:graphicData>
        </a:graphic>
      </p:graphicFrame>
      <p:pic>
        <p:nvPicPr>
          <p:cNvPr id="6" name="Picture 5"/>
          <p:cNvPicPr>
            <a:picLocks noChangeAspect="1"/>
          </p:cNvPicPr>
          <p:nvPr/>
        </p:nvPicPr>
        <p:blipFill rotWithShape="1">
          <a:blip r:embed="rId3"/>
          <a:srcRect l="58777" t="54902"/>
          <a:stretch/>
        </p:blipFill>
        <p:spPr>
          <a:xfrm flipH="1">
            <a:off x="0" y="6492240"/>
            <a:ext cx="1271016" cy="365760"/>
          </a:xfrm>
          <a:prstGeom prst="rect">
            <a:avLst/>
          </a:prstGeom>
        </p:spPr>
      </p:pic>
      <p:pic>
        <p:nvPicPr>
          <p:cNvPr id="7" name="Picture 6"/>
          <p:cNvPicPr>
            <a:picLocks noChangeAspect="1"/>
          </p:cNvPicPr>
          <p:nvPr/>
        </p:nvPicPr>
        <p:blipFill rotWithShape="1">
          <a:blip r:embed="rId4"/>
          <a:srcRect b="63158"/>
          <a:stretch/>
        </p:blipFill>
        <p:spPr>
          <a:xfrm flipH="1">
            <a:off x="10322554" y="-1"/>
            <a:ext cx="1752791" cy="406401"/>
          </a:xfrm>
          <a:prstGeom prst="rect">
            <a:avLst/>
          </a:prstGeom>
        </p:spPr>
      </p:pic>
    </p:spTree>
    <p:extLst>
      <p:ext uri="{BB962C8B-B14F-4D97-AF65-F5344CB8AC3E}">
        <p14:creationId xmlns:p14="http://schemas.microsoft.com/office/powerpoint/2010/main" val="2408699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28">
            <a:extLst>
              <a:ext uri="{FF2B5EF4-FFF2-40B4-BE49-F238E27FC236}">
                <a16:creationId xmlns="" xmlns:a16="http://schemas.microsoft.com/office/drawing/2014/main" id="{6722EC1D-97A3-681A-D9DD-2186E62F0BAE}"/>
              </a:ext>
            </a:extLst>
          </p:cNvPr>
          <p:cNvPicPr>
            <a:picLocks noChangeAspect="1"/>
          </p:cNvPicPr>
          <p:nvPr/>
        </p:nvPicPr>
        <p:blipFill>
          <a:blip r:embed="rId3"/>
          <a:stretch>
            <a:fillRect/>
          </a:stretch>
        </p:blipFill>
        <p:spPr>
          <a:xfrm>
            <a:off x="4353636" y="-1370141"/>
            <a:ext cx="7110484" cy="8745958"/>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00056" y="1435011"/>
            <a:ext cx="7426365" cy="5940806"/>
          </a:xfrm>
          <a:prstGeom prst="rect">
            <a:avLst/>
          </a:prstGeom>
        </p:spPr>
      </p:pic>
      <p:sp>
        <p:nvSpPr>
          <p:cNvPr id="4" name="TextBox 3"/>
          <p:cNvSpPr txBox="1"/>
          <p:nvPr/>
        </p:nvSpPr>
        <p:spPr>
          <a:xfrm>
            <a:off x="5110685" y="1450490"/>
            <a:ext cx="5650173" cy="3083921"/>
          </a:xfrm>
          <a:prstGeom prst="rect">
            <a:avLst/>
          </a:prstGeom>
          <a:noFill/>
        </p:spPr>
        <p:txBody>
          <a:bodyPr wrap="square" rtlCol="0">
            <a:spAutoFit/>
          </a:bodyPr>
          <a:lstStyle/>
          <a:p>
            <a:pPr algn="ctr">
              <a:lnSpc>
                <a:spcPct val="90000"/>
              </a:lnSpc>
            </a:pPr>
            <a:r>
              <a:rPr lang="en-US" sz="5400" b="1">
                <a:solidFill>
                  <a:srgbClr val="002060"/>
                </a:solidFill>
                <a:effectLst>
                  <a:outerShdw blurRad="38100" dist="38100" dir="2700000" algn="tl">
                    <a:srgbClr val="000000">
                      <a:alpha val="43137"/>
                    </a:srgbClr>
                  </a:outerShdw>
                </a:effectLst>
                <a:latin typeface="#9Slide05 Fourth Medium" panose="00000600000000000000" pitchFamily="2" charset="0"/>
              </a:rPr>
              <a:t>Lựa chọn một câu chuyện em thích và triển khai thành </a:t>
            </a:r>
          </a:p>
          <a:p>
            <a:pPr algn="ctr">
              <a:lnSpc>
                <a:spcPct val="90000"/>
              </a:lnSpc>
            </a:pPr>
            <a:r>
              <a:rPr lang="en-US" sz="5400" b="1">
                <a:solidFill>
                  <a:srgbClr val="002060"/>
                </a:solidFill>
                <a:effectLst>
                  <a:outerShdw blurRad="38100" dist="38100" dir="2700000" algn="tl">
                    <a:srgbClr val="000000">
                      <a:alpha val="43137"/>
                    </a:srgbClr>
                  </a:outerShdw>
                </a:effectLst>
                <a:latin typeface="#9Slide05 Fourth Medium" panose="00000600000000000000" pitchFamily="2" charset="0"/>
              </a:rPr>
              <a:t>các ý đúng bố cục.</a:t>
            </a:r>
          </a:p>
        </p:txBody>
      </p:sp>
      <p:pic>
        <p:nvPicPr>
          <p:cNvPr id="5" name="Picture 4"/>
          <p:cNvPicPr>
            <a:picLocks noChangeAspect="1"/>
          </p:cNvPicPr>
          <p:nvPr/>
        </p:nvPicPr>
        <p:blipFill rotWithShape="1">
          <a:blip r:embed="rId6"/>
          <a:srcRect l="58777" t="54902"/>
          <a:stretch/>
        </p:blipFill>
        <p:spPr>
          <a:xfrm flipH="1">
            <a:off x="0" y="6492240"/>
            <a:ext cx="1271016" cy="365760"/>
          </a:xfrm>
          <a:prstGeom prst="rect">
            <a:avLst/>
          </a:prstGeom>
        </p:spPr>
      </p:pic>
      <p:pic>
        <p:nvPicPr>
          <p:cNvPr id="6" name="Picture 5"/>
          <p:cNvPicPr>
            <a:picLocks noChangeAspect="1"/>
          </p:cNvPicPr>
          <p:nvPr/>
        </p:nvPicPr>
        <p:blipFill rotWithShape="1">
          <a:blip r:embed="rId7"/>
          <a:srcRect b="63158"/>
          <a:stretch/>
        </p:blipFill>
        <p:spPr>
          <a:xfrm flipH="1">
            <a:off x="10444478" y="-1"/>
            <a:ext cx="1630865" cy="528321"/>
          </a:xfrm>
          <a:prstGeom prst="rect">
            <a:avLst/>
          </a:prstGeom>
        </p:spPr>
      </p:pic>
    </p:spTree>
    <p:extLst>
      <p:ext uri="{BB962C8B-B14F-4D97-AF65-F5344CB8AC3E}">
        <p14:creationId xmlns:p14="http://schemas.microsoft.com/office/powerpoint/2010/main" val="1298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63158"/>
          <a:stretch/>
        </p:blipFill>
        <p:spPr>
          <a:xfrm flipH="1">
            <a:off x="10444478" y="-1"/>
            <a:ext cx="1630865" cy="528321"/>
          </a:xfrm>
          <a:prstGeom prst="rect">
            <a:avLst/>
          </a:prstGeom>
        </p:spPr>
      </p:pic>
      <p:pic>
        <p:nvPicPr>
          <p:cNvPr id="9" name="Picture 8"/>
          <p:cNvPicPr>
            <a:picLocks noChangeAspect="1"/>
          </p:cNvPicPr>
          <p:nvPr/>
        </p:nvPicPr>
        <p:blipFill rotWithShape="1">
          <a:blip r:embed="rId4"/>
          <a:srcRect l="58777" t="54902"/>
          <a:stretch/>
        </p:blipFill>
        <p:spPr>
          <a:xfrm flipH="1">
            <a:off x="0" y="6502400"/>
            <a:ext cx="1271016" cy="355600"/>
          </a:xfrm>
          <a:prstGeom prst="rect">
            <a:avLst/>
          </a:prstGeom>
        </p:spPr>
      </p:pic>
      <p:sp>
        <p:nvSpPr>
          <p:cNvPr id="4" name="矩形: 圆角 37">
            <a:extLst>
              <a:ext uri="{FF2B5EF4-FFF2-40B4-BE49-F238E27FC236}">
                <a16:creationId xmlns="" xmlns:a16="http://schemas.microsoft.com/office/drawing/2014/main" id="{98A8DBA1-50E8-5702-98AC-9AEFA2301544}"/>
              </a:ext>
            </a:extLst>
          </p:cNvPr>
          <p:cNvSpPr/>
          <p:nvPr/>
        </p:nvSpPr>
        <p:spPr>
          <a:xfrm>
            <a:off x="136478" y="136477"/>
            <a:ext cx="11887200" cy="6550925"/>
          </a:xfrm>
          <a:prstGeom prst="roundRect">
            <a:avLst>
              <a:gd name="adj" fmla="val 5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8" name="Group 7"/>
          <p:cNvGrpSpPr/>
          <p:nvPr/>
        </p:nvGrpSpPr>
        <p:grpSpPr>
          <a:xfrm>
            <a:off x="504967" y="-474958"/>
            <a:ext cx="2470245" cy="1222869"/>
            <a:chOff x="0" y="-472242"/>
            <a:chExt cx="2954009" cy="1323469"/>
          </a:xfrm>
        </p:grpSpPr>
        <p:pic>
          <p:nvPicPr>
            <p:cNvPr id="5" name="Picture 4"/>
            <p:cNvPicPr>
              <a:picLocks noChangeAspect="1"/>
            </p:cNvPicPr>
            <p:nvPr/>
          </p:nvPicPr>
          <p:blipFill>
            <a:blip r:embed="rId5"/>
            <a:stretch>
              <a:fillRect/>
            </a:stretch>
          </p:blipFill>
          <p:spPr>
            <a:xfrm flipH="1">
              <a:off x="0" y="-472242"/>
              <a:ext cx="2954009" cy="1323469"/>
            </a:xfrm>
            <a:prstGeom prst="rect">
              <a:avLst/>
            </a:prstGeom>
          </p:spPr>
        </p:pic>
        <p:sp>
          <p:nvSpPr>
            <p:cNvPr id="6" name="TextBox 5"/>
            <p:cNvSpPr txBox="1"/>
            <p:nvPr/>
          </p:nvSpPr>
          <p:spPr>
            <a:xfrm>
              <a:off x="993145" y="189492"/>
              <a:ext cx="1763706" cy="632882"/>
            </a:xfrm>
            <a:prstGeom prst="rect">
              <a:avLst/>
            </a:prstGeom>
            <a:noFill/>
          </p:spPr>
          <p:txBody>
            <a:bodyPr wrap="square" rtlCol="0">
              <a:spAutoFit/>
            </a:bodyPr>
            <a:lstStyle/>
            <a:p>
              <a:r>
                <a:rPr lang="en-US" sz="3200" b="1" dirty="0" err="1">
                  <a:solidFill>
                    <a:schemeClr val="bg1"/>
                  </a:solidFill>
                  <a:latin typeface="UTM Avo" panose="02040603050506020204" pitchFamily="18" charset="0"/>
                </a:rPr>
                <a:t>Ví</a:t>
              </a:r>
              <a:r>
                <a:rPr lang="en-US" sz="3200" b="1" dirty="0">
                  <a:solidFill>
                    <a:schemeClr val="bg1"/>
                  </a:solidFill>
                  <a:latin typeface="UTM Avo" panose="02040603050506020204" pitchFamily="18" charset="0"/>
                </a:rPr>
                <a:t> </a:t>
              </a:r>
              <a:r>
                <a:rPr lang="en-US" sz="3200" b="1" dirty="0" err="1">
                  <a:solidFill>
                    <a:schemeClr val="bg1"/>
                  </a:solidFill>
                  <a:latin typeface="UTM Avo" panose="02040603050506020204" pitchFamily="18" charset="0"/>
                </a:rPr>
                <a:t>dụ</a:t>
              </a:r>
              <a:r>
                <a:rPr lang="en-US" sz="3200" b="1" dirty="0">
                  <a:solidFill>
                    <a:schemeClr val="bg1"/>
                  </a:solidFill>
                  <a:latin typeface="UTM Avo" panose="02040603050506020204" pitchFamily="18" charset="0"/>
                </a:rPr>
                <a:t>:</a:t>
              </a:r>
            </a:p>
          </p:txBody>
        </p:sp>
      </p:grpSp>
      <p:sp>
        <p:nvSpPr>
          <p:cNvPr id="7" name="TextBox 650"/>
          <p:cNvSpPr txBox="1"/>
          <p:nvPr/>
        </p:nvSpPr>
        <p:spPr>
          <a:xfrm>
            <a:off x="197892" y="765074"/>
            <a:ext cx="11764371" cy="5410712"/>
          </a:xfrm>
          <a:prstGeom prst="rect">
            <a:avLst/>
          </a:prstGeom>
          <a:noFill/>
        </p:spPr>
        <p:txBody>
          <a:bodyPr wrap="square" rtlCol="0">
            <a:spAutoFit/>
          </a:bodyPr>
          <a:lstStyle/>
          <a:p>
            <a:pPr algn="just">
              <a:lnSpc>
                <a:spcPct val="90000"/>
              </a:lnSpc>
            </a:pP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vi-VN"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Mở đầu: </a:t>
            </a: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Ngay từ ngày bé, em đã được nghe mẹ kể câu chuyện Bó đũa. Đó là câu chuyện em thích nhất về tình cảm gia đình.</a:t>
            </a:r>
          </a:p>
          <a:p>
            <a:pPr algn="just">
              <a:lnSpc>
                <a:spcPct val="90000"/>
              </a:lnSpc>
            </a:pP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vi-VN"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Triển khai:</a:t>
            </a:r>
          </a:p>
          <a:p>
            <a:pPr algn="just">
              <a:lnSpc>
                <a:spcPct val="90000"/>
              </a:lnSpc>
            </a:pP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 Chính những lời dạy ấy đã mang đến cho các con những bài học quý giá trong cuộc sống, về sự đoàn kết sẽ làm được mọi thứ không thể, bài học biết chia sẻ và yêu thương lẫn nhau. </a:t>
            </a:r>
          </a:p>
          <a:p>
            <a:pPr algn="just">
              <a:lnSpc>
                <a:spcPct val="90000"/>
              </a:lnSpc>
            </a:pP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Nhân vật người cha đóng vai trò quan trọng trong cả câu chuyện. Nhờ có nhận vật này mà tình cảm của các anh em đã được gắn kết. </a:t>
            </a:r>
          </a:p>
          <a:p>
            <a:pPr algn="just">
              <a:lnSpc>
                <a:spcPct val="90000"/>
              </a:lnSpc>
            </a:pP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Em còn đặc biệt ấn tượng với chi tiết “người cha thong thả bẻ gãy từng chiếc một cách dễ dàng”. Chi tiết này đã thể hiện rõ sự thất bại, yếu đuối khi chỉ đơn lẻ một mình. </a:t>
            </a:r>
          </a:p>
          <a:p>
            <a:pPr algn="just">
              <a:lnSpc>
                <a:spcPct val="90000"/>
              </a:lnSpc>
            </a:pP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vi-VN"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Kết thúc: </a:t>
            </a:r>
            <a:r>
              <a:rPr lang="vi-V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Dù được nghe đã lâu nhưng câu chuyện vẫn luôn có dấu ấn khó phai trong lòng em.</a:t>
            </a:r>
          </a:p>
        </p:txBody>
      </p:sp>
    </p:spTree>
    <p:extLst>
      <p:ext uri="{BB962C8B-B14F-4D97-AF65-F5344CB8AC3E}">
        <p14:creationId xmlns:p14="http://schemas.microsoft.com/office/powerpoint/2010/main" val="74382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31" y="163773"/>
            <a:ext cx="10679865" cy="6032310"/>
          </a:xfrm>
          <a:prstGeom prst="rect">
            <a:avLst/>
          </a:prstGeom>
        </p:spPr>
      </p:pic>
      <p:sp>
        <p:nvSpPr>
          <p:cNvPr id="3" name="TextBox 2"/>
          <p:cNvSpPr txBox="1"/>
          <p:nvPr/>
        </p:nvSpPr>
        <p:spPr>
          <a:xfrm>
            <a:off x="2655588" y="2226592"/>
            <a:ext cx="6100549" cy="2563779"/>
          </a:xfrm>
          <a:prstGeom prst="rect">
            <a:avLst/>
          </a:prstGeom>
          <a:noFill/>
        </p:spPr>
        <p:txBody>
          <a:bodyPr wrap="square" rtlCol="0">
            <a:spAutoFit/>
          </a:bodyPr>
          <a:lstStyle/>
          <a:p>
            <a:pPr algn="ctr">
              <a:lnSpc>
                <a:spcPct val="90000"/>
              </a:lnSpc>
            </a:pPr>
            <a:r>
              <a:rPr lang="en-US" sz="8800" b="1">
                <a:solidFill>
                  <a:srgbClr val="FF6600"/>
                </a:solidFill>
                <a:effectLst>
                  <a:outerShdw blurRad="38100" dist="38100" dir="2700000" algn="tl">
                    <a:srgbClr val="000000">
                      <a:alpha val="43137"/>
                    </a:srgbClr>
                  </a:outerShdw>
                </a:effectLst>
                <a:latin typeface="#9Slide05 Fourth Medium" panose="00000600000000000000" pitchFamily="2" charset="0"/>
              </a:rPr>
              <a:t>Viết dàn ý</a:t>
            </a:r>
          </a:p>
          <a:p>
            <a:pPr algn="ctr">
              <a:lnSpc>
                <a:spcPct val="90000"/>
              </a:lnSpc>
            </a:pPr>
            <a:r>
              <a:rPr lang="en-US" sz="8800" b="1">
                <a:solidFill>
                  <a:srgbClr val="FF6600"/>
                </a:solidFill>
                <a:effectLst>
                  <a:outerShdw blurRad="38100" dist="38100" dir="2700000" algn="tl">
                    <a:srgbClr val="000000">
                      <a:alpha val="43137"/>
                    </a:srgbClr>
                  </a:outerShdw>
                </a:effectLst>
                <a:latin typeface="#9Slide05 Fourth Medium" panose="00000600000000000000" pitchFamily="2" charset="0"/>
              </a:rPr>
              <a:t> vào vở</a:t>
            </a:r>
          </a:p>
        </p:txBody>
      </p:sp>
      <p:pic>
        <p:nvPicPr>
          <p:cNvPr id="4" name="Picture 3"/>
          <p:cNvPicPr>
            <a:picLocks noChangeAspect="1"/>
          </p:cNvPicPr>
          <p:nvPr/>
        </p:nvPicPr>
        <p:blipFill rotWithShape="1">
          <a:blip r:embed="rId4"/>
          <a:srcRect b="63158"/>
          <a:stretch/>
        </p:blipFill>
        <p:spPr>
          <a:xfrm flipH="1">
            <a:off x="10495279" y="-1"/>
            <a:ext cx="1580063" cy="528321"/>
          </a:xfrm>
          <a:prstGeom prst="rect">
            <a:avLst/>
          </a:prstGeom>
        </p:spPr>
      </p:pic>
      <p:pic>
        <p:nvPicPr>
          <p:cNvPr id="5" name="Picture 4"/>
          <p:cNvPicPr>
            <a:picLocks noChangeAspect="1"/>
          </p:cNvPicPr>
          <p:nvPr/>
        </p:nvPicPr>
        <p:blipFill rotWithShape="1">
          <a:blip r:embed="rId5"/>
          <a:srcRect l="58777" t="54902"/>
          <a:stretch/>
        </p:blipFill>
        <p:spPr>
          <a:xfrm flipH="1">
            <a:off x="0" y="6502400"/>
            <a:ext cx="1271016" cy="355600"/>
          </a:xfrm>
          <a:prstGeom prst="rect">
            <a:avLst/>
          </a:prstGeom>
        </p:spPr>
      </p:pic>
    </p:spTree>
    <p:extLst>
      <p:ext uri="{BB962C8B-B14F-4D97-AF65-F5344CB8AC3E}">
        <p14:creationId xmlns:p14="http://schemas.microsoft.com/office/powerpoint/2010/main" val="3333397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63158"/>
          <a:stretch/>
        </p:blipFill>
        <p:spPr>
          <a:xfrm flipH="1">
            <a:off x="10495279" y="-1"/>
            <a:ext cx="1580063" cy="528321"/>
          </a:xfrm>
          <a:prstGeom prst="rect">
            <a:avLst/>
          </a:prstGeom>
        </p:spPr>
      </p:pic>
      <p:sp>
        <p:nvSpPr>
          <p:cNvPr id="2" name="TextBox 1"/>
          <p:cNvSpPr txBox="1"/>
          <p:nvPr/>
        </p:nvSpPr>
        <p:spPr>
          <a:xfrm>
            <a:off x="788426" y="804615"/>
            <a:ext cx="11085127" cy="646331"/>
          </a:xfrm>
          <a:prstGeom prst="rect">
            <a:avLst/>
          </a:prstGeom>
          <a:noFill/>
        </p:spPr>
        <p:txBody>
          <a:bodyPr wrap="square" rtlCol="0">
            <a:spAutoFit/>
          </a:bodyPr>
          <a:lstStyle/>
          <a:p>
            <a:r>
              <a:rPr lang="en-US" sz="3600" b="1">
                <a:solidFill>
                  <a:srgbClr val="002060"/>
                </a:solidFill>
                <a:latin typeface="UTM Avo" panose="02040603050506020204" pitchFamily="18" charset="0"/>
              </a:rPr>
              <a:t>3. Góp ý và chỉnh sửa.</a:t>
            </a:r>
          </a:p>
        </p:txBody>
      </p:sp>
      <p:sp>
        <p:nvSpPr>
          <p:cNvPr id="3" name="TextBox 2"/>
          <p:cNvSpPr txBox="1"/>
          <p:nvPr/>
        </p:nvSpPr>
        <p:spPr>
          <a:xfrm>
            <a:off x="651948" y="1978320"/>
            <a:ext cx="10607455" cy="1908215"/>
          </a:xfrm>
          <a:prstGeom prst="rect">
            <a:avLst/>
          </a:prstGeom>
          <a:noFill/>
        </p:spPr>
        <p:txBody>
          <a:bodyPr wrap="square" rtlCol="0">
            <a:spAutoFit/>
          </a:bodyPr>
          <a:lstStyle/>
          <a:p>
            <a:pPr algn="just">
              <a:spcBef>
                <a:spcPts val="600"/>
              </a:spcBef>
              <a:spcAft>
                <a:spcPts val="600"/>
              </a:spcAft>
            </a:pPr>
            <a:r>
              <a:rPr lang="vi-VN" sz="3600">
                <a:solidFill>
                  <a:srgbClr val="000000"/>
                </a:solidFill>
                <a:latin typeface="OpenSans"/>
              </a:rPr>
              <a:t>- Thông tin về câu chuyện rõ ràng, đầy </a:t>
            </a:r>
            <a:r>
              <a:rPr lang="en-US" sz="3600">
                <a:solidFill>
                  <a:srgbClr val="000000"/>
                </a:solidFill>
                <a:latin typeface="OpenSans"/>
              </a:rPr>
              <a:t>đ</a:t>
            </a:r>
            <a:r>
              <a:rPr lang="vi-VN" sz="3600">
                <a:solidFill>
                  <a:srgbClr val="000000"/>
                </a:solidFill>
                <a:latin typeface="OpenSans"/>
              </a:rPr>
              <a:t>ủ.</a:t>
            </a:r>
          </a:p>
          <a:p>
            <a:pPr algn="just">
              <a:spcBef>
                <a:spcPts val="600"/>
              </a:spcBef>
              <a:spcAft>
                <a:spcPts val="600"/>
              </a:spcAft>
            </a:pPr>
            <a:r>
              <a:rPr lang="vi-VN" sz="3600">
                <a:solidFill>
                  <a:srgbClr val="000000"/>
                </a:solidFill>
                <a:latin typeface="OpenSans"/>
              </a:rPr>
              <a:t>- Lí do yêu thích câu chuyện được trình bày thuyết phục, có dẫn chứng cụ thể.</a:t>
            </a:r>
            <a:endParaRPr lang="vi-VN" sz="3600" b="0" i="0">
              <a:solidFill>
                <a:srgbClr val="000000"/>
              </a:solidFill>
              <a:effectLst/>
              <a:latin typeface="OpenSans"/>
            </a:endParaRPr>
          </a:p>
        </p:txBody>
      </p:sp>
      <p:pic>
        <p:nvPicPr>
          <p:cNvPr id="4" name="Picture 3"/>
          <p:cNvPicPr>
            <a:picLocks noChangeAspect="1"/>
          </p:cNvPicPr>
          <p:nvPr/>
        </p:nvPicPr>
        <p:blipFill rotWithShape="1">
          <a:blip r:embed="rId4"/>
          <a:srcRect l="58777" t="54902"/>
          <a:stretch/>
        </p:blipFill>
        <p:spPr>
          <a:xfrm flipH="1">
            <a:off x="0" y="6492240"/>
            <a:ext cx="1271016" cy="365760"/>
          </a:xfrm>
          <a:prstGeom prst="rect">
            <a:avLst/>
          </a:prstGeom>
        </p:spPr>
      </p:pic>
    </p:spTree>
    <p:extLst>
      <p:ext uri="{BB962C8B-B14F-4D97-AF65-F5344CB8AC3E}">
        <p14:creationId xmlns:p14="http://schemas.microsoft.com/office/powerpoint/2010/main" val="2144056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84" y="190485"/>
            <a:ext cx="10679865" cy="6032310"/>
          </a:xfrm>
          <a:prstGeom prst="rect">
            <a:avLst/>
          </a:prstGeom>
        </p:spPr>
      </p:pic>
      <p:grpSp>
        <p:nvGrpSpPr>
          <p:cNvPr id="3" name="Group 2"/>
          <p:cNvGrpSpPr/>
          <p:nvPr/>
        </p:nvGrpSpPr>
        <p:grpSpPr>
          <a:xfrm>
            <a:off x="1590299" y="2409061"/>
            <a:ext cx="8704870" cy="1582409"/>
            <a:chOff x="1877918" y="2006415"/>
            <a:chExt cx="8714767" cy="1582409"/>
          </a:xfrm>
        </p:grpSpPr>
        <p:sp>
          <p:nvSpPr>
            <p:cNvPr id="4" name="TextBox 3"/>
            <p:cNvSpPr txBox="1"/>
            <p:nvPr/>
          </p:nvSpPr>
          <p:spPr>
            <a:xfrm>
              <a:off x="1879407" y="2006415"/>
              <a:ext cx="8713278" cy="1569660"/>
            </a:xfrm>
            <a:prstGeom prst="rect">
              <a:avLst/>
            </a:prstGeom>
            <a:noFill/>
          </p:spPr>
          <p:txBody>
            <a:bodyPr wrap="square" rtlCol="0">
              <a:spAutoFit/>
            </a:bodyPr>
            <a:lstStyle/>
            <a:p>
              <a:pPr algn="ctr"/>
              <a:r>
                <a:rPr lang="en-US" sz="96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569660"/>
            </a:xfrm>
            <a:prstGeom prst="rect">
              <a:avLst/>
            </a:prstGeom>
            <a:noFill/>
          </p:spPr>
          <p:txBody>
            <a:bodyPr wrap="square" rtlCol="0">
              <a:spAutoFit/>
            </a:bodyPr>
            <a:lstStyle/>
            <a:p>
              <a:pPr algn="ctr"/>
              <a:r>
                <a:rPr lang="en-US" sz="96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pic>
        <p:nvPicPr>
          <p:cNvPr id="6" name="Picture 5"/>
          <p:cNvPicPr>
            <a:picLocks noChangeAspect="1"/>
          </p:cNvPicPr>
          <p:nvPr/>
        </p:nvPicPr>
        <p:blipFill rotWithShape="1">
          <a:blip r:embed="rId4"/>
          <a:srcRect l="58777" t="54902"/>
          <a:stretch/>
        </p:blipFill>
        <p:spPr>
          <a:xfrm flipH="1">
            <a:off x="0" y="6492240"/>
            <a:ext cx="1271016" cy="365760"/>
          </a:xfrm>
          <a:prstGeom prst="rect">
            <a:avLst/>
          </a:prstGeom>
        </p:spPr>
      </p:pic>
      <p:pic>
        <p:nvPicPr>
          <p:cNvPr id="7" name="Picture 6"/>
          <p:cNvPicPr>
            <a:picLocks noChangeAspect="1"/>
          </p:cNvPicPr>
          <p:nvPr/>
        </p:nvPicPr>
        <p:blipFill rotWithShape="1">
          <a:blip r:embed="rId5"/>
          <a:srcRect b="63158"/>
          <a:stretch/>
        </p:blipFill>
        <p:spPr>
          <a:xfrm flipH="1">
            <a:off x="10495279" y="-1"/>
            <a:ext cx="1580063" cy="528321"/>
          </a:xfrm>
          <a:prstGeom prst="rect">
            <a:avLst/>
          </a:prstGeom>
        </p:spPr>
      </p:pic>
    </p:spTree>
    <p:extLst>
      <p:ext uri="{BB962C8B-B14F-4D97-AF65-F5344CB8AC3E}">
        <p14:creationId xmlns:p14="http://schemas.microsoft.com/office/powerpoint/2010/main" val="2818367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640564" y="1220304"/>
            <a:ext cx="10636244" cy="4743768"/>
          </a:xfrm>
          <a:prstGeom prst="roundRect">
            <a:avLst/>
          </a:prstGeom>
          <a:solidFill>
            <a:schemeClr val="bg1">
              <a:alpha val="9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4849" y="2100732"/>
            <a:ext cx="10058400" cy="3170099"/>
          </a:xfrm>
          <a:prstGeom prst="rect">
            <a:avLst/>
          </a:prstGeom>
          <a:noFill/>
        </p:spPr>
        <p:txBody>
          <a:bodyPr wrap="square" rtlCol="0">
            <a:spAutoFit/>
          </a:bodyPr>
          <a:lstStyle/>
          <a:p>
            <a:pPr algn="just">
              <a:spcBef>
                <a:spcPts val="600"/>
              </a:spcBef>
              <a:spcAft>
                <a:spcPts val="600"/>
              </a:spcAft>
            </a:pPr>
            <a:r>
              <a:rPr lang="vi-VN" sz="3600"/>
              <a:t>Viết, vẽ,...lên một tấm bìa c</a:t>
            </a:r>
            <a:r>
              <a:rPr lang="en-US" sz="3600"/>
              <a:t>ứ</a:t>
            </a:r>
            <a:r>
              <a:rPr lang="vi-VN" sz="3600"/>
              <a:t>ng để giới thiệu bản thân.</a:t>
            </a:r>
          </a:p>
          <a:p>
            <a:pPr algn="just">
              <a:spcBef>
                <a:spcPts val="600"/>
              </a:spcBef>
              <a:spcAft>
                <a:spcPts val="600"/>
              </a:spcAft>
            </a:pPr>
            <a:r>
              <a:rPr lang="vi-VN" sz="3600"/>
              <a:t>- Chú ý tạo sự độc đáo để nêu bật được những nét riêng của mình.</a:t>
            </a:r>
          </a:p>
          <a:p>
            <a:pPr algn="just">
              <a:spcBef>
                <a:spcPts val="600"/>
              </a:spcBef>
              <a:spcAft>
                <a:spcPts val="600"/>
              </a:spcAft>
            </a:pPr>
            <a:r>
              <a:rPr lang="vi-VN" sz="3600"/>
              <a:t>- Nhớ viết hoa danh từ riêng (nếu có).</a:t>
            </a:r>
          </a:p>
        </p:txBody>
      </p:sp>
      <p:pic>
        <p:nvPicPr>
          <p:cNvPr id="5" name="Picture 4"/>
          <p:cNvPicPr>
            <a:picLocks noChangeAspect="1"/>
          </p:cNvPicPr>
          <p:nvPr/>
        </p:nvPicPr>
        <p:blipFill rotWithShape="1">
          <a:blip r:embed="rId3"/>
          <a:srcRect l="58777" t="54902"/>
          <a:stretch/>
        </p:blipFill>
        <p:spPr>
          <a:xfrm flipH="1">
            <a:off x="0" y="6492240"/>
            <a:ext cx="1271016" cy="365760"/>
          </a:xfrm>
          <a:prstGeom prst="rect">
            <a:avLst/>
          </a:prstGeom>
        </p:spPr>
      </p:pic>
      <p:pic>
        <p:nvPicPr>
          <p:cNvPr id="6" name="Picture 5"/>
          <p:cNvPicPr>
            <a:picLocks noChangeAspect="1"/>
          </p:cNvPicPr>
          <p:nvPr/>
        </p:nvPicPr>
        <p:blipFill rotWithShape="1">
          <a:blip r:embed="rId4"/>
          <a:srcRect b="63158"/>
          <a:stretch/>
        </p:blipFill>
        <p:spPr>
          <a:xfrm flipH="1">
            <a:off x="10495279" y="-1"/>
            <a:ext cx="1580063" cy="528321"/>
          </a:xfrm>
          <a:prstGeom prst="rect">
            <a:avLst/>
          </a:prstGeom>
        </p:spPr>
      </p:pic>
    </p:spTree>
    <p:extLst>
      <p:ext uri="{BB962C8B-B14F-4D97-AF65-F5344CB8AC3E}">
        <p14:creationId xmlns:p14="http://schemas.microsoft.com/office/powerpoint/2010/main" val="1379790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691" y="466400"/>
            <a:ext cx="8297106" cy="5845689"/>
          </a:xfrm>
          <a:prstGeom prst="rect">
            <a:avLst/>
          </a:prstGeom>
        </p:spPr>
      </p:pic>
      <p:pic>
        <p:nvPicPr>
          <p:cNvPr id="3" name="Picture 2"/>
          <p:cNvPicPr>
            <a:picLocks noChangeAspect="1"/>
          </p:cNvPicPr>
          <p:nvPr/>
        </p:nvPicPr>
        <p:blipFill rotWithShape="1">
          <a:blip r:embed="rId4"/>
          <a:srcRect l="58777" t="54902"/>
          <a:stretch/>
        </p:blipFill>
        <p:spPr>
          <a:xfrm flipH="1">
            <a:off x="0" y="6492240"/>
            <a:ext cx="1271016" cy="365760"/>
          </a:xfrm>
          <a:prstGeom prst="rect">
            <a:avLst/>
          </a:prstGeom>
        </p:spPr>
      </p:pic>
      <p:pic>
        <p:nvPicPr>
          <p:cNvPr id="4" name="Picture 3"/>
          <p:cNvPicPr>
            <a:picLocks noChangeAspect="1"/>
          </p:cNvPicPr>
          <p:nvPr/>
        </p:nvPicPr>
        <p:blipFill rotWithShape="1">
          <a:blip r:embed="rId5"/>
          <a:srcRect b="63158"/>
          <a:stretch/>
        </p:blipFill>
        <p:spPr>
          <a:xfrm flipH="1">
            <a:off x="10495277" y="-1"/>
            <a:ext cx="1580063" cy="375921"/>
          </a:xfrm>
          <a:prstGeom prst="rect">
            <a:avLst/>
          </a:prstGeom>
        </p:spPr>
      </p:pic>
    </p:spTree>
    <p:extLst>
      <p:ext uri="{BB962C8B-B14F-4D97-AF65-F5344CB8AC3E}">
        <p14:creationId xmlns:p14="http://schemas.microsoft.com/office/powerpoint/2010/main" val="389072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84" y="190485"/>
            <a:ext cx="10679865" cy="6032310"/>
          </a:xfrm>
          <a:prstGeom prst="rect">
            <a:avLst/>
          </a:prstGeom>
        </p:spPr>
      </p:pic>
      <p:pic>
        <p:nvPicPr>
          <p:cNvPr id="5" name="Picture 4">
            <a:extLst>
              <a:ext uri="{FF2B5EF4-FFF2-40B4-BE49-F238E27FC236}">
                <a16:creationId xmlns="" xmlns:a16="http://schemas.microsoft.com/office/drawing/2014/main" id="{7468C9B0-88CF-BF54-B82F-E966D60519CC}"/>
              </a:ext>
            </a:extLst>
          </p:cNvPr>
          <p:cNvPicPr>
            <a:picLocks noChangeAspect="1"/>
          </p:cNvPicPr>
          <p:nvPr/>
        </p:nvPicPr>
        <p:blipFill rotWithShape="1">
          <a:blip r:embed="rId4"/>
          <a:srcRect l="88235" b="54912"/>
          <a:stretch/>
        </p:blipFill>
        <p:spPr>
          <a:xfrm>
            <a:off x="1159851" y="2140656"/>
            <a:ext cx="8942092" cy="4082139"/>
          </a:xfrm>
          <a:prstGeom prst="rect">
            <a:avLst/>
          </a:prstGeom>
        </p:spPr>
      </p:pic>
      <p:pic>
        <p:nvPicPr>
          <p:cNvPr id="4" name="Picture 3"/>
          <p:cNvPicPr>
            <a:picLocks noChangeAspect="1"/>
          </p:cNvPicPr>
          <p:nvPr/>
        </p:nvPicPr>
        <p:blipFill rotWithShape="1">
          <a:blip r:embed="rId5"/>
          <a:srcRect l="58777" t="54902"/>
          <a:stretch/>
        </p:blipFill>
        <p:spPr>
          <a:xfrm flipH="1">
            <a:off x="0" y="6492240"/>
            <a:ext cx="1271016" cy="365760"/>
          </a:xfrm>
          <a:prstGeom prst="rect">
            <a:avLst/>
          </a:prstGeom>
        </p:spPr>
      </p:pic>
      <p:pic>
        <p:nvPicPr>
          <p:cNvPr id="6" name="Picture 5"/>
          <p:cNvPicPr>
            <a:picLocks noChangeAspect="1"/>
          </p:cNvPicPr>
          <p:nvPr/>
        </p:nvPicPr>
        <p:blipFill rotWithShape="1">
          <a:blip r:embed="rId6"/>
          <a:srcRect b="63158"/>
          <a:stretch/>
        </p:blipFill>
        <p:spPr>
          <a:xfrm flipH="1">
            <a:off x="10495279" y="-1"/>
            <a:ext cx="1580063" cy="528321"/>
          </a:xfrm>
          <a:prstGeom prst="rect">
            <a:avLst/>
          </a:prstGeom>
        </p:spPr>
      </p:pic>
    </p:spTree>
    <p:extLst>
      <p:ext uri="{BB962C8B-B14F-4D97-AF65-F5344CB8AC3E}">
        <p14:creationId xmlns:p14="http://schemas.microsoft.com/office/powerpoint/2010/main" val="184990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4B7109AF-DCBC-EC94-CD69-8AAC579DE172}"/>
              </a:ext>
            </a:extLst>
          </p:cNvPr>
          <p:cNvPicPr>
            <a:picLocks noChangeAspect="1"/>
          </p:cNvPicPr>
          <p:nvPr/>
        </p:nvPicPr>
        <p:blipFill rotWithShape="1">
          <a:blip r:embed="rId4">
            <a:extLst>
              <a:ext uri="{28A0092B-C50C-407E-A947-70E740481C1C}">
                <a14:useLocalDpi xmlns:a14="http://schemas.microsoft.com/office/drawing/2010/main" val="0"/>
              </a:ext>
            </a:extLst>
          </a:blip>
          <a:srcRect l="16667"/>
          <a:stretch/>
        </p:blipFill>
        <p:spPr>
          <a:xfrm>
            <a:off x="0" y="0"/>
            <a:ext cx="12192000" cy="6858000"/>
          </a:xfrm>
          <a:prstGeom prst="rect">
            <a:avLst/>
          </a:prstGeom>
        </p:spPr>
      </p:pic>
      <p:pic>
        <p:nvPicPr>
          <p:cNvPr id="11" name="图片 10">
            <a:extLst>
              <a:ext uri="{FF2B5EF4-FFF2-40B4-BE49-F238E27FC236}">
                <a16:creationId xmlns="" xmlns:a16="http://schemas.microsoft.com/office/drawing/2014/main" id="{4462029F-8590-48FD-5BCC-98B92F632CD0}"/>
              </a:ext>
            </a:extLst>
          </p:cNvPr>
          <p:cNvPicPr>
            <a:picLocks noChangeAspect="1"/>
          </p:cNvPicPr>
          <p:nvPr/>
        </p:nvPicPr>
        <p:blipFill rotWithShape="1">
          <a:blip r:embed="rId5">
            <a:extLst>
              <a:ext uri="{28A0092B-C50C-407E-A947-70E740481C1C}">
                <a14:useLocalDpi xmlns:a14="http://schemas.microsoft.com/office/drawing/2010/main" val="0"/>
              </a:ext>
            </a:extLst>
          </a:blip>
          <a:srcRect t="22133"/>
          <a:stretch/>
        </p:blipFill>
        <p:spPr>
          <a:xfrm>
            <a:off x="0" y="2407920"/>
            <a:ext cx="12192000" cy="4450080"/>
          </a:xfrm>
          <a:prstGeom prst="rect">
            <a:avLst/>
          </a:prstGeom>
        </p:spPr>
      </p:pic>
      <p:pic>
        <p:nvPicPr>
          <p:cNvPr id="13" name="图片 12">
            <a:extLst>
              <a:ext uri="{FF2B5EF4-FFF2-40B4-BE49-F238E27FC236}">
                <a16:creationId xmlns="" xmlns:a16="http://schemas.microsoft.com/office/drawing/2014/main" id="{9C640658-B088-5743-BCD7-DDC6A837B63C}"/>
              </a:ext>
            </a:extLst>
          </p:cNvPr>
          <p:cNvPicPr>
            <a:picLocks noChangeAspect="1"/>
          </p:cNvPicPr>
          <p:nvPr/>
        </p:nvPicPr>
        <p:blipFill rotWithShape="1">
          <a:blip r:embed="rId6">
            <a:extLst>
              <a:ext uri="{28A0092B-C50C-407E-A947-70E740481C1C}">
                <a14:useLocalDpi xmlns:a14="http://schemas.microsoft.com/office/drawing/2010/main" val="0"/>
              </a:ext>
            </a:extLst>
          </a:blip>
          <a:srcRect t="61600"/>
          <a:stretch/>
        </p:blipFill>
        <p:spPr>
          <a:xfrm>
            <a:off x="0" y="4663440"/>
            <a:ext cx="12192000" cy="2194560"/>
          </a:xfrm>
          <a:prstGeom prst="rect">
            <a:avLst/>
          </a:prstGeom>
        </p:spPr>
      </p:pic>
      <p:sp>
        <p:nvSpPr>
          <p:cNvPr id="2" name="矩形: 圆角 1">
            <a:extLst>
              <a:ext uri="{FF2B5EF4-FFF2-40B4-BE49-F238E27FC236}">
                <a16:creationId xmlns="" xmlns:a16="http://schemas.microsoft.com/office/drawing/2014/main" id="{18C3F1F8-89D4-C933-3DC7-2141CBD80E96}"/>
              </a:ext>
            </a:extLst>
          </p:cNvPr>
          <p:cNvSpPr/>
          <p:nvPr/>
        </p:nvSpPr>
        <p:spPr>
          <a:xfrm>
            <a:off x="1493520" y="1066800"/>
            <a:ext cx="9204960" cy="45567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 name="图片 5">
            <a:extLst>
              <a:ext uri="{FF2B5EF4-FFF2-40B4-BE49-F238E27FC236}">
                <a16:creationId xmlns="" xmlns:a16="http://schemas.microsoft.com/office/drawing/2014/main" id="{3FE45193-D773-753F-BF6D-FF6D247D6E62}"/>
              </a:ext>
            </a:extLst>
          </p:cNvPr>
          <p:cNvPicPr>
            <a:picLocks noChangeAspect="1"/>
          </p:cNvPicPr>
          <p:nvPr/>
        </p:nvPicPr>
        <p:blipFill rotWithShape="1">
          <a:blip r:embed="rId7">
            <a:extLst>
              <a:ext uri="{28A0092B-C50C-407E-A947-70E740481C1C}">
                <a14:useLocalDpi xmlns:a14="http://schemas.microsoft.com/office/drawing/2010/main" val="0"/>
              </a:ext>
            </a:extLst>
          </a:blip>
          <a:srcRect r="76875"/>
          <a:stretch/>
        </p:blipFill>
        <p:spPr>
          <a:xfrm>
            <a:off x="-1" y="0"/>
            <a:ext cx="3383281" cy="6858000"/>
          </a:xfrm>
          <a:prstGeom prst="rect">
            <a:avLst/>
          </a:prstGeom>
        </p:spPr>
      </p:pic>
      <p:pic>
        <p:nvPicPr>
          <p:cNvPr id="9" name="图片 8">
            <a:extLst>
              <a:ext uri="{FF2B5EF4-FFF2-40B4-BE49-F238E27FC236}">
                <a16:creationId xmlns="" xmlns:a16="http://schemas.microsoft.com/office/drawing/2014/main" id="{50308B17-8238-095E-8161-BFB83B45E35A}"/>
              </a:ext>
            </a:extLst>
          </p:cNvPr>
          <p:cNvPicPr>
            <a:picLocks noChangeAspect="1"/>
          </p:cNvPicPr>
          <p:nvPr/>
        </p:nvPicPr>
        <p:blipFill rotWithShape="1">
          <a:blip r:embed="rId7">
            <a:extLst>
              <a:ext uri="{28A0092B-C50C-407E-A947-70E740481C1C}">
                <a14:useLocalDpi xmlns:a14="http://schemas.microsoft.com/office/drawing/2010/main" val="0"/>
              </a:ext>
            </a:extLst>
          </a:blip>
          <a:srcRect l="76667" r="208"/>
          <a:stretch/>
        </p:blipFill>
        <p:spPr>
          <a:xfrm>
            <a:off x="8808719" y="0"/>
            <a:ext cx="3383281" cy="6858000"/>
          </a:xfrm>
          <a:custGeom>
            <a:avLst/>
            <a:gdLst>
              <a:gd name="connsiteX0" fmla="*/ 0 w 3383281"/>
              <a:gd name="connsiteY0" fmla="*/ 0 h 6858000"/>
              <a:gd name="connsiteX1" fmla="*/ 3383281 w 3383281"/>
              <a:gd name="connsiteY1" fmla="*/ 0 h 6858000"/>
              <a:gd name="connsiteX2" fmla="*/ 3383281 w 3383281"/>
              <a:gd name="connsiteY2" fmla="*/ 6858000 h 6858000"/>
              <a:gd name="connsiteX3" fmla="*/ 0 w 3383281"/>
              <a:gd name="connsiteY3" fmla="*/ 6858000 h 6858000"/>
              <a:gd name="connsiteX4" fmla="*/ 0 w 3383281"/>
              <a:gd name="connsiteY4" fmla="*/ 5882640 h 6858000"/>
              <a:gd name="connsiteX5" fmla="*/ 1341121 w 3383281"/>
              <a:gd name="connsiteY5" fmla="*/ 5882640 h 6858000"/>
              <a:gd name="connsiteX6" fmla="*/ 1981201 w 3383281"/>
              <a:gd name="connsiteY6" fmla="*/ 5410200 h 6858000"/>
              <a:gd name="connsiteX7" fmla="*/ 1905001 w 3383281"/>
              <a:gd name="connsiteY7" fmla="*/ 4937760 h 6858000"/>
              <a:gd name="connsiteX8" fmla="*/ 1234441 w 3383281"/>
              <a:gd name="connsiteY8" fmla="*/ 3627120 h 6858000"/>
              <a:gd name="connsiteX9" fmla="*/ 1097281 w 3383281"/>
              <a:gd name="connsiteY9" fmla="*/ 3535680 h 6858000"/>
              <a:gd name="connsiteX10" fmla="*/ 0 w 3383281"/>
              <a:gd name="connsiteY10" fmla="*/ 28277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3281" h="6858000">
                <a:moveTo>
                  <a:pt x="0" y="0"/>
                </a:moveTo>
                <a:lnTo>
                  <a:pt x="3383281" y="0"/>
                </a:lnTo>
                <a:lnTo>
                  <a:pt x="3383281" y="6858000"/>
                </a:lnTo>
                <a:lnTo>
                  <a:pt x="0" y="6858000"/>
                </a:lnTo>
                <a:lnTo>
                  <a:pt x="0" y="5882640"/>
                </a:lnTo>
                <a:lnTo>
                  <a:pt x="1341121" y="5882640"/>
                </a:lnTo>
                <a:lnTo>
                  <a:pt x="1981201" y="5410200"/>
                </a:lnTo>
                <a:lnTo>
                  <a:pt x="1905001" y="4937760"/>
                </a:lnTo>
                <a:lnTo>
                  <a:pt x="1234441" y="3627120"/>
                </a:lnTo>
                <a:lnTo>
                  <a:pt x="1097281" y="3535680"/>
                </a:lnTo>
                <a:lnTo>
                  <a:pt x="0" y="2827757"/>
                </a:lnTo>
                <a:close/>
              </a:path>
            </a:pathLst>
          </a:custGeom>
        </p:spPr>
      </p:pic>
      <p:pic>
        <p:nvPicPr>
          <p:cNvPr id="24" name="图片 23">
            <a:extLst>
              <a:ext uri="{FF2B5EF4-FFF2-40B4-BE49-F238E27FC236}">
                <a16:creationId xmlns="" xmlns:a16="http://schemas.microsoft.com/office/drawing/2014/main" id="{057BE9C9-42AF-E11A-E0EA-96A44184E1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23" y="4315249"/>
            <a:ext cx="3596651" cy="2397767"/>
          </a:xfrm>
          <a:prstGeom prst="rect">
            <a:avLst/>
          </a:prstGeom>
        </p:spPr>
      </p:pic>
      <p:pic>
        <p:nvPicPr>
          <p:cNvPr id="27" name="图片 26">
            <a:extLst>
              <a:ext uri="{FF2B5EF4-FFF2-40B4-BE49-F238E27FC236}">
                <a16:creationId xmlns="" xmlns:a16="http://schemas.microsoft.com/office/drawing/2014/main" id="{7C883979-10DB-8A3D-E97C-9D7B886736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6430" y="4507739"/>
            <a:ext cx="3596651" cy="2119626"/>
          </a:xfrm>
          <a:prstGeom prst="rect">
            <a:avLst/>
          </a:prstGeom>
        </p:spPr>
      </p:pic>
      <p:pic>
        <p:nvPicPr>
          <p:cNvPr id="14" name="Picture 13">
            <a:extLst>
              <a:ext uri="{FF2B5EF4-FFF2-40B4-BE49-F238E27FC236}">
                <a16:creationId xmlns="" xmlns:a16="http://schemas.microsoft.com/office/drawing/2014/main" id="{416AA52A-2568-3B14-1382-2943F1A7FFD1}"/>
              </a:ext>
            </a:extLst>
          </p:cNvPr>
          <p:cNvPicPr>
            <a:picLocks noChangeAspect="1"/>
          </p:cNvPicPr>
          <p:nvPr/>
        </p:nvPicPr>
        <p:blipFill>
          <a:blip r:embed="rId10"/>
          <a:stretch>
            <a:fillRect/>
          </a:stretch>
        </p:blipFill>
        <p:spPr>
          <a:xfrm>
            <a:off x="62888" y="-181909"/>
            <a:ext cx="1523956" cy="1508868"/>
          </a:xfrm>
          <a:prstGeom prst="rect">
            <a:avLst/>
          </a:prstGeom>
        </p:spPr>
      </p:pic>
      <p:grpSp>
        <p:nvGrpSpPr>
          <p:cNvPr id="15" name="Group 14"/>
          <p:cNvGrpSpPr/>
          <p:nvPr/>
        </p:nvGrpSpPr>
        <p:grpSpPr>
          <a:xfrm>
            <a:off x="-1071440" y="842470"/>
            <a:ext cx="2811439" cy="1142873"/>
            <a:chOff x="-856880" y="1054458"/>
            <a:chExt cx="2811439" cy="1142873"/>
          </a:xfrm>
        </p:grpSpPr>
        <p:sp>
          <p:nvSpPr>
            <p:cNvPr id="19" name="Google Shape;1910;p31">
              <a:extLst>
                <a:ext uri="{FF2B5EF4-FFF2-40B4-BE49-F238E27FC236}">
                  <a16:creationId xmlns=""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sp>
          <p:nvSpPr>
            <p:cNvPr id="20" name="Google Shape;1910;p31">
              <a:extLst>
                <a:ext uri="{FF2B5EF4-FFF2-40B4-BE49-F238E27FC236}">
                  <a16:creationId xmlns="" xmlns:a16="http://schemas.microsoft.com/office/drawing/2014/main" id="{E4CC77B8-F17E-79E4-B3C9-5B07D794B153}"/>
                </a:ext>
              </a:extLst>
            </p:cNvPr>
            <p:cNvSpPr txBox="1">
              <a:spLocks/>
            </p:cNvSpPr>
            <p:nvPr/>
          </p:nvSpPr>
          <p:spPr>
            <a:xfrm>
              <a:off x="-856880" y="1054458"/>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grpSp>
      <p:grpSp>
        <p:nvGrpSpPr>
          <p:cNvPr id="3" name="Group 2"/>
          <p:cNvGrpSpPr/>
          <p:nvPr/>
        </p:nvGrpSpPr>
        <p:grpSpPr>
          <a:xfrm>
            <a:off x="4575569" y="103151"/>
            <a:ext cx="3539261" cy="1751184"/>
            <a:chOff x="4645247" y="928048"/>
            <a:chExt cx="3539261" cy="1751184"/>
          </a:xfrm>
        </p:grpSpPr>
        <p:grpSp>
          <p:nvGrpSpPr>
            <p:cNvPr id="18" name="组合 17">
              <a:extLst>
                <a:ext uri="{FF2B5EF4-FFF2-40B4-BE49-F238E27FC236}">
                  <a16:creationId xmlns="" xmlns:a16="http://schemas.microsoft.com/office/drawing/2014/main" id="{542747B7-6372-9429-6F28-5CA1A3534E74}"/>
                </a:ext>
              </a:extLst>
            </p:cNvPr>
            <p:cNvGrpSpPr/>
            <p:nvPr/>
          </p:nvGrpSpPr>
          <p:grpSpPr>
            <a:xfrm>
              <a:off x="4645247" y="928048"/>
              <a:ext cx="3539261" cy="1591203"/>
              <a:chOff x="4575569" y="710037"/>
              <a:chExt cx="3539261" cy="1591203"/>
            </a:xfrm>
          </p:grpSpPr>
          <p:sp>
            <p:nvSpPr>
              <p:cNvPr id="16" name="矩形: 圆角 15">
                <a:extLst>
                  <a:ext uri="{FF2B5EF4-FFF2-40B4-BE49-F238E27FC236}">
                    <a16:creationId xmlns="" xmlns:a16="http://schemas.microsoft.com/office/drawing/2014/main" id="{84EE5C3F-E8A1-5882-9FDB-1EBEDEF726D1}"/>
                  </a:ext>
                </a:extLst>
              </p:cNvPr>
              <p:cNvSpPr/>
              <p:nvPr/>
            </p:nvSpPr>
            <p:spPr>
              <a:xfrm>
                <a:off x="4575569" y="1334329"/>
                <a:ext cx="2648190" cy="966911"/>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标小智龙珠体" panose="02020500000000000000" pitchFamily="18" charset="-122"/>
                  <a:ea typeface="标小智龙珠体" panose="02020500000000000000" pitchFamily="18" charset="-122"/>
                  <a:cs typeface="+mn-cs"/>
                </a:endParaRPr>
              </a:p>
            </p:txBody>
          </p:sp>
          <p:pic>
            <p:nvPicPr>
              <p:cNvPr id="17" name="图片 16">
                <a:extLst>
                  <a:ext uri="{FF2B5EF4-FFF2-40B4-BE49-F238E27FC236}">
                    <a16:creationId xmlns="" xmlns:a16="http://schemas.microsoft.com/office/drawing/2014/main" id="{779012E3-F059-D73E-F226-71468762AF6A}"/>
                  </a:ext>
                </a:extLst>
              </p:cNvPr>
              <p:cNvPicPr>
                <a:picLocks noChangeAspect="1"/>
              </p:cNvPicPr>
              <p:nvPr/>
            </p:nvPicPr>
            <p:blipFill rotWithShape="1">
              <a:blip r:embed="rId11">
                <a:extLst>
                  <a:ext uri="{28A0092B-C50C-407E-A947-70E740481C1C}">
                    <a14:useLocalDpi xmlns:a14="http://schemas.microsoft.com/office/drawing/2010/main" val="0"/>
                  </a:ext>
                </a:extLst>
              </a:blip>
              <a:srcRect l="78241" t="59751" r="7435" b="16066"/>
              <a:stretch/>
            </p:blipFill>
            <p:spPr>
              <a:xfrm>
                <a:off x="6251689" y="710037"/>
                <a:ext cx="1863141" cy="1474453"/>
              </a:xfrm>
              <a:prstGeom prst="rect">
                <a:avLst/>
              </a:prstGeom>
            </p:spPr>
          </p:pic>
        </p:grpSp>
        <p:sp>
          <p:nvSpPr>
            <p:cNvPr id="22" name="Rectangle 21"/>
            <p:cNvSpPr/>
            <p:nvPr/>
          </p:nvSpPr>
          <p:spPr>
            <a:xfrm>
              <a:off x="5146629" y="1571236"/>
              <a:ext cx="1604927" cy="1107996"/>
            </a:xfrm>
            <a:prstGeom prst="rect">
              <a:avLst/>
            </a:prstGeom>
            <a:noFill/>
            <a:effectLst>
              <a:glow rad="228600">
                <a:schemeClr val="accent4">
                  <a:satMod val="175000"/>
                  <a:alpha val="40000"/>
                </a:schemeClr>
              </a:glow>
              <a:reflection blurRad="6350" stA="50000" endA="300" endPos="55000" dir="5400000" sy="-100000" algn="bl" rotWithShape="0"/>
            </a:effectLst>
            <a:scene3d>
              <a:camera prst="perspectiveFront"/>
              <a:lightRig rig="threePt" dir="t"/>
            </a:scene3d>
          </p:spPr>
          <p:txBody>
            <a:bodyPr wrap="none" lIns="91440" tIns="45720" rIns="91440" bIns="45720">
              <a:spAutoFit/>
              <a:scene3d>
                <a:camera prst="orthographicFront"/>
                <a:lightRig rig="soft" dir="t">
                  <a:rot lat="0" lon="0" rev="15600000"/>
                </a:lightRig>
              </a:scene3d>
              <a:sp3d extrusionH="57150" prstMaterial="softEdge">
                <a:bevelT h="25400" prst="softRound"/>
              </a:sp3d>
            </a:bodyPr>
            <a:lstStyle/>
            <a:p>
              <a:pPr algn="ctr"/>
              <a:r>
                <a:rPr lang="en-US" sz="6600" b="1">
                  <a:ln/>
                  <a:solidFill>
                    <a:srgbClr val="FFFF00"/>
                  </a:solidFill>
                  <a:effectLst>
                    <a:reflection blurRad="6350" stA="55000" endA="300" endPos="45500" dir="5400000" sy="-100000" algn="bl" rotWithShape="0"/>
                  </a:effectLst>
                  <a:latin typeface="UTM Habano" panose="02040603050506020204" pitchFamily="18" charset="0"/>
                </a:rPr>
                <a:t>Viết</a:t>
              </a:r>
              <a:r>
                <a:rPr lang="en-US" sz="6600" b="1">
                  <a:ln/>
                  <a:solidFill>
                    <a:srgbClr val="FFC000"/>
                  </a:solidFill>
                  <a:effectLst>
                    <a:reflection blurRad="6350" stA="55000" endA="300" endPos="45500" dir="5400000" sy="-100000" algn="bl" rotWithShape="0"/>
                  </a:effectLst>
                  <a:latin typeface="UTM Colossalis" panose="02040603050506020204" pitchFamily="18" charset="0"/>
                </a:rPr>
                <a:t> </a:t>
              </a:r>
              <a:endParaRPr lang="en-US" sz="6600" b="1" cap="none" spc="0" dirty="0">
                <a:ln/>
                <a:solidFill>
                  <a:srgbClr val="FFC000"/>
                </a:solidFill>
                <a:effectLst>
                  <a:reflection blurRad="6350" stA="55000" endA="300" endPos="45500" dir="5400000" sy="-100000" algn="bl" rotWithShape="0"/>
                </a:effectLst>
                <a:latin typeface="UTM Colossalis" panose="02040603050506020204" pitchFamily="18" charset="0"/>
              </a:endParaRPr>
            </a:p>
          </p:txBody>
        </p:sp>
      </p:grpSp>
      <p:sp>
        <p:nvSpPr>
          <p:cNvPr id="5" name="TextBox 4"/>
          <p:cNvSpPr txBox="1"/>
          <p:nvPr/>
        </p:nvSpPr>
        <p:spPr>
          <a:xfrm>
            <a:off x="4975821" y="4426004"/>
            <a:ext cx="3087064" cy="707886"/>
          </a:xfrm>
          <a:prstGeom prst="rect">
            <a:avLst/>
          </a:prstGeom>
          <a:noFill/>
        </p:spPr>
        <p:txBody>
          <a:bodyPr wrap="square" rtlCol="0">
            <a:spAutoFit/>
          </a:bodyPr>
          <a:lstStyle/>
          <a:p>
            <a:r>
              <a:rPr lang="en-US" sz="4000" b="1">
                <a:latin typeface="Amazone" panose="03020702060507090A04" pitchFamily="66" charset="0"/>
              </a:rPr>
              <a:t>(Trang 19)</a:t>
            </a:r>
          </a:p>
        </p:txBody>
      </p:sp>
      <p:pic>
        <p:nvPicPr>
          <p:cNvPr id="8" name="Picture 7">
            <a:extLst>
              <a:ext uri="{FF2B5EF4-FFF2-40B4-BE49-F238E27FC236}">
                <a16:creationId xmlns="" xmlns:a16="http://schemas.microsoft.com/office/drawing/2014/main" id="{633AB162-B371-8846-7808-77D1E8ECAB52}"/>
              </a:ext>
            </a:extLst>
          </p:cNvPr>
          <p:cNvPicPr>
            <a:picLocks noChangeAspect="1"/>
          </p:cNvPicPr>
          <p:nvPr/>
        </p:nvPicPr>
        <p:blipFill rotWithShape="1">
          <a:blip r:embed="rId12"/>
          <a:srcRect l="87191" b="53015"/>
          <a:stretch/>
        </p:blipFill>
        <p:spPr>
          <a:xfrm>
            <a:off x="2286017" y="1985343"/>
            <a:ext cx="9204960" cy="3638217"/>
          </a:xfrm>
          <a:prstGeom prst="rect">
            <a:avLst/>
          </a:prstGeom>
        </p:spPr>
      </p:pic>
    </p:spTree>
    <p:custDataLst>
      <p:tags r:id="rId1"/>
    </p:custDataLst>
    <p:extLst>
      <p:ext uri="{BB962C8B-B14F-4D97-AF65-F5344CB8AC3E}">
        <p14:creationId xmlns:p14="http://schemas.microsoft.com/office/powerpoint/2010/main" val="1899445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84" y="190485"/>
            <a:ext cx="10679865" cy="6032310"/>
          </a:xfrm>
          <a:prstGeom prst="rect">
            <a:avLst/>
          </a:prstGeom>
        </p:spPr>
      </p:pic>
      <p:grpSp>
        <p:nvGrpSpPr>
          <p:cNvPr id="3" name="Group 2"/>
          <p:cNvGrpSpPr/>
          <p:nvPr/>
        </p:nvGrpSpPr>
        <p:grpSpPr>
          <a:xfrm>
            <a:off x="1591786" y="2409061"/>
            <a:ext cx="8703383" cy="1569660"/>
            <a:chOff x="1879407" y="2006415"/>
            <a:chExt cx="8713278" cy="1569660"/>
          </a:xfrm>
        </p:grpSpPr>
        <p:sp>
          <p:nvSpPr>
            <p:cNvPr id="4" name="TextBox 3"/>
            <p:cNvSpPr txBox="1"/>
            <p:nvPr/>
          </p:nvSpPr>
          <p:spPr>
            <a:xfrm>
              <a:off x="1879407" y="2006415"/>
              <a:ext cx="8713278" cy="1569660"/>
            </a:xfrm>
            <a:prstGeom prst="rect">
              <a:avLst/>
            </a:prstGeom>
            <a:noFill/>
          </p:spPr>
          <p:txBody>
            <a:bodyPr wrap="square" rtlCol="0">
              <a:spAutoFit/>
            </a:bodyPr>
            <a:lstStyle/>
            <a:p>
              <a:pPr algn="ctr"/>
              <a:r>
                <a:rPr lang="en-US" sz="9600" dirty="0" smtClean="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KHỞI ĐỘNG</a:t>
              </a:r>
              <a:endParaRPr lang="en-US" sz="9600" dirty="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endParaRPr>
            </a:p>
          </p:txBody>
        </p:sp>
        <p:sp>
          <p:nvSpPr>
            <p:cNvPr id="5" name="TextBox 4"/>
            <p:cNvSpPr txBox="1"/>
            <p:nvPr/>
          </p:nvSpPr>
          <p:spPr>
            <a:xfrm>
              <a:off x="1879407" y="2006415"/>
              <a:ext cx="8713278" cy="1569660"/>
            </a:xfrm>
            <a:prstGeom prst="rect">
              <a:avLst/>
            </a:prstGeom>
            <a:noFill/>
          </p:spPr>
          <p:txBody>
            <a:bodyPr wrap="square" rtlCol="0">
              <a:spAutoFit/>
            </a:bodyPr>
            <a:lstStyle/>
            <a:p>
              <a:pPr algn="ctr"/>
              <a:r>
                <a:rPr lang="en-US" sz="9600" dirty="0" smtClean="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KHỞI ĐỘNG</a:t>
              </a:r>
              <a:endParaRPr lang="en-US" sz="9600" dirty="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endParaRPr>
            </a:p>
          </p:txBody>
        </p:sp>
      </p:grpSp>
      <p:pic>
        <p:nvPicPr>
          <p:cNvPr id="6" name="Picture 5"/>
          <p:cNvPicPr>
            <a:picLocks noChangeAspect="1"/>
          </p:cNvPicPr>
          <p:nvPr/>
        </p:nvPicPr>
        <p:blipFill rotWithShape="1">
          <a:blip r:embed="rId4"/>
          <a:srcRect l="58777" t="54902"/>
          <a:stretch/>
        </p:blipFill>
        <p:spPr>
          <a:xfrm flipH="1">
            <a:off x="0" y="6492240"/>
            <a:ext cx="1271016" cy="365760"/>
          </a:xfrm>
          <a:prstGeom prst="rect">
            <a:avLst/>
          </a:prstGeom>
        </p:spPr>
      </p:pic>
      <p:pic>
        <p:nvPicPr>
          <p:cNvPr id="7" name="Picture 6"/>
          <p:cNvPicPr>
            <a:picLocks noChangeAspect="1"/>
          </p:cNvPicPr>
          <p:nvPr/>
        </p:nvPicPr>
        <p:blipFill rotWithShape="1">
          <a:blip r:embed="rId5"/>
          <a:srcRect b="63158"/>
          <a:stretch/>
        </p:blipFill>
        <p:spPr>
          <a:xfrm flipH="1">
            <a:off x="10495279" y="-1"/>
            <a:ext cx="1580063" cy="528321"/>
          </a:xfrm>
          <a:prstGeom prst="rect">
            <a:avLst/>
          </a:prstGeom>
        </p:spPr>
      </p:pic>
    </p:spTree>
    <p:extLst>
      <p:ext uri="{BB962C8B-B14F-4D97-AF65-F5344CB8AC3E}">
        <p14:creationId xmlns:p14="http://schemas.microsoft.com/office/powerpoint/2010/main" val="1553271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9403079" y="3473175"/>
            <a:ext cx="3032759" cy="3384825"/>
          </a:xfrm>
          <a:prstGeom prst="rect">
            <a:avLst/>
          </a:prstGeom>
        </p:spPr>
      </p:pic>
      <p:pic>
        <p:nvPicPr>
          <p:cNvPr id="6" name="Picture 5"/>
          <p:cNvPicPr>
            <a:picLocks noChangeAspect="1"/>
          </p:cNvPicPr>
          <p:nvPr/>
        </p:nvPicPr>
        <p:blipFill rotWithShape="1">
          <a:blip r:embed="rId4"/>
          <a:srcRect b="63158"/>
          <a:stretch/>
        </p:blipFill>
        <p:spPr>
          <a:xfrm flipH="1">
            <a:off x="10322555" y="-1"/>
            <a:ext cx="1752791" cy="454661"/>
          </a:xfrm>
          <a:prstGeom prst="rect">
            <a:avLst/>
          </a:prstGeom>
        </p:spPr>
      </p:pic>
      <p:pic>
        <p:nvPicPr>
          <p:cNvPr id="5" name="Picture 4"/>
          <p:cNvPicPr>
            <a:picLocks noChangeAspect="1"/>
          </p:cNvPicPr>
          <p:nvPr/>
        </p:nvPicPr>
        <p:blipFill rotWithShape="1">
          <a:blip r:embed="rId5"/>
          <a:srcRect l="58777" t="54902"/>
          <a:stretch/>
        </p:blipFill>
        <p:spPr>
          <a:xfrm flipH="1">
            <a:off x="0" y="6471920"/>
            <a:ext cx="1361440" cy="386080"/>
          </a:xfrm>
          <a:prstGeom prst="rect">
            <a:avLst/>
          </a:prstGeom>
        </p:spPr>
      </p:pic>
      <p:sp>
        <p:nvSpPr>
          <p:cNvPr id="2" name="TextBox 1"/>
          <p:cNvSpPr txBox="1"/>
          <p:nvPr/>
        </p:nvSpPr>
        <p:spPr>
          <a:xfrm>
            <a:off x="788426" y="804615"/>
            <a:ext cx="11085127" cy="646331"/>
          </a:xfrm>
          <a:prstGeom prst="rect">
            <a:avLst/>
          </a:prstGeom>
          <a:noFill/>
        </p:spPr>
        <p:txBody>
          <a:bodyPr wrap="square" rtlCol="0">
            <a:spAutoFit/>
          </a:bodyPr>
          <a:lstStyle/>
          <a:p>
            <a:pPr algn="ctr"/>
            <a:r>
              <a:rPr lang="en-US" sz="3600" b="1" dirty="0" err="1" smtClean="0">
                <a:solidFill>
                  <a:srgbClr val="FF0000"/>
                </a:solidFill>
                <a:latin typeface="UTM Avo" panose="02040603050506020204" pitchFamily="18" charset="0"/>
              </a:rPr>
              <a:t>Hãy</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nêu</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cách</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viết</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đoạn</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văn</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nêu</a:t>
            </a:r>
            <a:r>
              <a:rPr lang="en-US" sz="3600" b="1" dirty="0" smtClean="0">
                <a:solidFill>
                  <a:srgbClr val="FF0000"/>
                </a:solidFill>
                <a:latin typeface="UTM Avo" panose="02040603050506020204" pitchFamily="18" charset="0"/>
              </a:rPr>
              <a:t> ý </a:t>
            </a:r>
            <a:r>
              <a:rPr lang="en-US" sz="3600" b="1" dirty="0" err="1" smtClean="0">
                <a:solidFill>
                  <a:srgbClr val="FF0000"/>
                </a:solidFill>
                <a:latin typeface="UTM Avo" panose="02040603050506020204" pitchFamily="18" charset="0"/>
              </a:rPr>
              <a:t>kiến</a:t>
            </a:r>
            <a:r>
              <a:rPr lang="en-US" sz="3600" b="1" dirty="0" smtClean="0">
                <a:solidFill>
                  <a:srgbClr val="FF0000"/>
                </a:solidFill>
                <a:latin typeface="UTM Avo" panose="02040603050506020204" pitchFamily="18" charset="0"/>
              </a:rPr>
              <a:t>.</a:t>
            </a:r>
            <a:endParaRPr lang="en-US" sz="3600" b="1" dirty="0">
              <a:solidFill>
                <a:srgbClr val="FF0000"/>
              </a:solidFill>
              <a:latin typeface="UTM Avo" panose="02040603050506020204" pitchFamily="18" charset="0"/>
            </a:endParaRPr>
          </a:p>
        </p:txBody>
      </p:sp>
      <p:sp>
        <p:nvSpPr>
          <p:cNvPr id="3" name="TextBox 2"/>
          <p:cNvSpPr txBox="1"/>
          <p:nvPr/>
        </p:nvSpPr>
        <p:spPr>
          <a:xfrm>
            <a:off x="788426" y="1639652"/>
            <a:ext cx="10138654" cy="3108543"/>
          </a:xfrm>
          <a:prstGeom prst="rect">
            <a:avLst/>
          </a:prstGeom>
          <a:noFill/>
        </p:spPr>
        <p:txBody>
          <a:bodyPr wrap="square" rtlCol="0">
            <a:spAutoFit/>
          </a:bodyPr>
          <a:lstStyle/>
          <a:p>
            <a:r>
              <a:rPr lang="fr-FR" sz="2800" dirty="0"/>
              <a:t>+ </a:t>
            </a:r>
            <a:r>
              <a:rPr lang="fr-FR" sz="2800" dirty="0" err="1"/>
              <a:t>Đoạn</a:t>
            </a:r>
            <a:r>
              <a:rPr lang="fr-FR" sz="2800" dirty="0"/>
              <a:t> </a:t>
            </a:r>
            <a:r>
              <a:rPr lang="fr-FR" sz="2800" dirty="0" err="1"/>
              <a:t>văn</a:t>
            </a:r>
            <a:r>
              <a:rPr lang="fr-FR" sz="2800" dirty="0"/>
              <a:t> </a:t>
            </a:r>
            <a:r>
              <a:rPr lang="fr-FR" sz="2800" dirty="0" err="1"/>
              <a:t>thường</a:t>
            </a:r>
            <a:r>
              <a:rPr lang="fr-FR" sz="2800" dirty="0"/>
              <a:t> </a:t>
            </a:r>
            <a:r>
              <a:rPr lang="fr-FR" sz="2800" dirty="0" err="1"/>
              <a:t>mở</a:t>
            </a:r>
            <a:r>
              <a:rPr lang="fr-FR" sz="2800" dirty="0"/>
              <a:t> </a:t>
            </a:r>
            <a:r>
              <a:rPr lang="fr-FR" sz="2800" dirty="0" err="1"/>
              <a:t>đầu</a:t>
            </a:r>
            <a:r>
              <a:rPr lang="fr-FR" sz="2800" dirty="0"/>
              <a:t> </a:t>
            </a:r>
            <a:r>
              <a:rPr lang="fr-FR" sz="2800" dirty="0" err="1"/>
              <a:t>bằng</a:t>
            </a:r>
            <a:r>
              <a:rPr lang="fr-FR" sz="2800" dirty="0"/>
              <a:t> </a:t>
            </a:r>
            <a:r>
              <a:rPr lang="fr-FR" sz="2800" dirty="0" err="1"/>
              <a:t>lời</a:t>
            </a:r>
            <a:r>
              <a:rPr lang="fr-FR" sz="2800" dirty="0"/>
              <a:t> </a:t>
            </a:r>
            <a:r>
              <a:rPr lang="fr-FR" sz="2800" dirty="0" err="1"/>
              <a:t>khẳng</a:t>
            </a:r>
            <a:r>
              <a:rPr lang="fr-FR" sz="2800" dirty="0"/>
              <a:t> </a:t>
            </a:r>
            <a:r>
              <a:rPr lang="fr-FR" sz="2800" dirty="0" err="1"/>
              <a:t>định</a:t>
            </a:r>
            <a:r>
              <a:rPr lang="fr-FR" sz="2800" dirty="0"/>
              <a:t> </a:t>
            </a:r>
            <a:r>
              <a:rPr lang="fr-FR" sz="2800" dirty="0" err="1"/>
              <a:t>sự</a:t>
            </a:r>
            <a:r>
              <a:rPr lang="fr-FR" sz="2800" dirty="0"/>
              <a:t> </a:t>
            </a:r>
            <a:r>
              <a:rPr lang="fr-FR" sz="2800" dirty="0" err="1"/>
              <a:t>yêu</a:t>
            </a:r>
            <a:r>
              <a:rPr lang="fr-FR" sz="2800" dirty="0"/>
              <a:t> </a:t>
            </a:r>
            <a:r>
              <a:rPr lang="fr-FR" sz="2800" dirty="0" err="1"/>
              <a:t>thích</a:t>
            </a:r>
            <a:r>
              <a:rPr lang="fr-FR" sz="2800" dirty="0"/>
              <a:t> </a:t>
            </a:r>
            <a:r>
              <a:rPr lang="fr-FR" sz="2800" dirty="0" err="1"/>
              <a:t>của</a:t>
            </a:r>
            <a:r>
              <a:rPr lang="fr-FR" sz="2800" dirty="0"/>
              <a:t> </a:t>
            </a:r>
            <a:r>
              <a:rPr lang="fr-FR" sz="2800" dirty="0" err="1"/>
              <a:t>người</a:t>
            </a:r>
            <a:r>
              <a:rPr lang="fr-FR" sz="2800" dirty="0"/>
              <a:t> </a:t>
            </a:r>
            <a:r>
              <a:rPr lang="fr-FR" sz="2800" dirty="0" err="1"/>
              <a:t>viết</a:t>
            </a:r>
            <a:r>
              <a:rPr lang="fr-FR" sz="2800" dirty="0"/>
              <a:t> </a:t>
            </a:r>
            <a:r>
              <a:rPr lang="fr-FR" sz="2800" dirty="0" err="1"/>
              <a:t>đối</a:t>
            </a:r>
            <a:r>
              <a:rPr lang="fr-FR" sz="2800" dirty="0"/>
              <a:t> </a:t>
            </a:r>
            <a:r>
              <a:rPr lang="fr-FR" sz="2800" dirty="0" err="1"/>
              <a:t>với</a:t>
            </a:r>
            <a:r>
              <a:rPr lang="fr-FR" sz="2800" dirty="0"/>
              <a:t> </a:t>
            </a:r>
            <a:r>
              <a:rPr lang="fr-FR" sz="2800" dirty="0" err="1"/>
              <a:t>câu</a:t>
            </a:r>
            <a:r>
              <a:rPr lang="fr-FR" sz="2800" dirty="0"/>
              <a:t> </a:t>
            </a:r>
            <a:r>
              <a:rPr lang="fr-FR" sz="2800" dirty="0" err="1"/>
              <a:t>chuyện</a:t>
            </a:r>
            <a:r>
              <a:rPr lang="fr-FR" sz="2800" dirty="0"/>
              <a:t> (</a:t>
            </a:r>
            <a:r>
              <a:rPr lang="fr-FR" sz="2800" dirty="0" err="1"/>
              <a:t>nêu</a:t>
            </a:r>
            <a:r>
              <a:rPr lang="fr-FR" sz="2800" dirty="0"/>
              <a:t> </a:t>
            </a:r>
            <a:r>
              <a:rPr lang="fr-FR" sz="2800" dirty="0" err="1"/>
              <a:t>rõ</a:t>
            </a:r>
            <a:r>
              <a:rPr lang="fr-FR" sz="2800" dirty="0"/>
              <a:t> </a:t>
            </a:r>
            <a:r>
              <a:rPr lang="fr-FR" sz="2800" dirty="0" err="1"/>
              <a:t>tên</a:t>
            </a:r>
            <a:r>
              <a:rPr lang="fr-FR" sz="2800" dirty="0"/>
              <a:t> </a:t>
            </a:r>
            <a:r>
              <a:rPr lang="fr-FR" sz="2800" dirty="0" err="1"/>
              <a:t>câu</a:t>
            </a:r>
            <a:r>
              <a:rPr lang="fr-FR" sz="2800" dirty="0"/>
              <a:t> </a:t>
            </a:r>
            <a:r>
              <a:rPr lang="fr-FR" sz="2800" dirty="0" err="1"/>
              <a:t>chuyện</a:t>
            </a:r>
            <a:r>
              <a:rPr lang="fr-FR" sz="2800" dirty="0"/>
              <a:t> </a:t>
            </a:r>
            <a:r>
              <a:rPr lang="fr-FR" sz="2800" dirty="0" err="1"/>
              <a:t>và</a:t>
            </a:r>
            <a:r>
              <a:rPr lang="fr-FR" sz="2800" dirty="0"/>
              <a:t> </a:t>
            </a:r>
            <a:r>
              <a:rPr lang="fr-FR" sz="2800" dirty="0" err="1"/>
              <a:t>nếu</a:t>
            </a:r>
            <a:r>
              <a:rPr lang="fr-FR" sz="2800" dirty="0"/>
              <a:t> </a:t>
            </a:r>
            <a:r>
              <a:rPr lang="fr-FR" sz="2800" dirty="0" err="1"/>
              <a:t>có</a:t>
            </a:r>
            <a:r>
              <a:rPr lang="fr-FR" sz="2800" dirty="0"/>
              <a:t> </a:t>
            </a:r>
            <a:r>
              <a:rPr lang="fr-FR" sz="2800" dirty="0" err="1"/>
              <a:t>thể</a:t>
            </a:r>
            <a:r>
              <a:rPr lang="fr-FR" sz="2800" dirty="0"/>
              <a:t> </a:t>
            </a:r>
            <a:r>
              <a:rPr lang="fr-FR" sz="2800" dirty="0" err="1"/>
              <a:t>thì</a:t>
            </a:r>
            <a:r>
              <a:rPr lang="fr-FR" sz="2800" dirty="0"/>
              <a:t> </a:t>
            </a:r>
            <a:r>
              <a:rPr lang="fr-FR" sz="2800" dirty="0" err="1"/>
              <a:t>nêu</a:t>
            </a:r>
            <a:r>
              <a:rPr lang="fr-FR" sz="2800" dirty="0"/>
              <a:t> </a:t>
            </a:r>
            <a:r>
              <a:rPr lang="fr-FR" sz="2800" dirty="0" err="1"/>
              <a:t>cả</a:t>
            </a:r>
            <a:r>
              <a:rPr lang="fr-FR" sz="2800" dirty="0"/>
              <a:t> </a:t>
            </a:r>
            <a:r>
              <a:rPr lang="fr-FR" sz="2800" dirty="0" err="1"/>
              <a:t>tên</a:t>
            </a:r>
            <a:r>
              <a:rPr lang="fr-FR" sz="2800" dirty="0"/>
              <a:t> </a:t>
            </a:r>
            <a:r>
              <a:rPr lang="fr-FR" sz="2800" dirty="0" err="1"/>
              <a:t>tác</a:t>
            </a:r>
            <a:r>
              <a:rPr lang="fr-FR" sz="2800" dirty="0"/>
              <a:t> </a:t>
            </a:r>
            <a:r>
              <a:rPr lang="fr-FR" sz="2800" dirty="0" err="1"/>
              <a:t>giả</a:t>
            </a:r>
            <a:r>
              <a:rPr lang="fr-FR" sz="2800" dirty="0"/>
              <a:t>).                        </a:t>
            </a:r>
            <a:endParaRPr lang="en-US" sz="2800" dirty="0"/>
          </a:p>
          <a:p>
            <a:r>
              <a:rPr lang="fr-FR" sz="2800" dirty="0"/>
              <a:t>+ </a:t>
            </a:r>
            <a:r>
              <a:rPr lang="fr-FR" sz="2800" dirty="0" err="1"/>
              <a:t>Các</a:t>
            </a:r>
            <a:r>
              <a:rPr lang="fr-FR" sz="2800" dirty="0"/>
              <a:t> </a:t>
            </a:r>
            <a:r>
              <a:rPr lang="fr-FR" sz="2800" dirty="0" err="1"/>
              <a:t>câu</a:t>
            </a:r>
            <a:r>
              <a:rPr lang="fr-FR" sz="2800" dirty="0"/>
              <a:t> </a:t>
            </a:r>
            <a:r>
              <a:rPr lang="fr-FR" sz="2800" dirty="0" err="1"/>
              <a:t>tiếp</a:t>
            </a:r>
            <a:r>
              <a:rPr lang="fr-FR" sz="2800" dirty="0"/>
              <a:t> </a:t>
            </a:r>
            <a:r>
              <a:rPr lang="fr-FR" sz="2800" dirty="0" err="1"/>
              <a:t>theo</a:t>
            </a:r>
            <a:r>
              <a:rPr lang="fr-FR" sz="2800" dirty="0"/>
              <a:t> </a:t>
            </a:r>
            <a:r>
              <a:rPr lang="fr-FR" sz="2800" dirty="0" err="1"/>
              <a:t>đưa</a:t>
            </a:r>
            <a:r>
              <a:rPr lang="fr-FR" sz="2800" dirty="0"/>
              <a:t> ra </a:t>
            </a:r>
            <a:r>
              <a:rPr lang="fr-FR" sz="2800" dirty="0" err="1"/>
              <a:t>một</a:t>
            </a:r>
            <a:r>
              <a:rPr lang="fr-FR" sz="2800" dirty="0"/>
              <a:t> </a:t>
            </a:r>
            <a:r>
              <a:rPr lang="fr-FR" sz="2800" dirty="0" err="1"/>
              <a:t>hoặc</a:t>
            </a:r>
            <a:r>
              <a:rPr lang="fr-FR" sz="2800" dirty="0"/>
              <a:t> </a:t>
            </a:r>
            <a:r>
              <a:rPr lang="fr-FR" sz="2800" dirty="0" err="1"/>
              <a:t>nhiều</a:t>
            </a:r>
            <a:r>
              <a:rPr lang="fr-FR" sz="2800" dirty="0"/>
              <a:t> </a:t>
            </a:r>
            <a:r>
              <a:rPr lang="fr-FR" sz="2800" dirty="0" err="1"/>
              <a:t>lí</a:t>
            </a:r>
            <a:r>
              <a:rPr lang="fr-FR" sz="2800" dirty="0"/>
              <a:t> do </a:t>
            </a:r>
            <a:r>
              <a:rPr lang="fr-FR" sz="2800" dirty="0" err="1"/>
              <a:t>yêu</a:t>
            </a:r>
            <a:r>
              <a:rPr lang="fr-FR" sz="2800" dirty="0"/>
              <a:t> </a:t>
            </a:r>
            <a:r>
              <a:rPr lang="fr-FR" sz="2800" dirty="0" err="1"/>
              <a:t>thích</a:t>
            </a:r>
            <a:r>
              <a:rPr lang="fr-FR" sz="2800" dirty="0"/>
              <a:t> </a:t>
            </a:r>
            <a:r>
              <a:rPr lang="fr-FR" sz="2800" dirty="0" err="1"/>
              <a:t>câu</a:t>
            </a:r>
            <a:r>
              <a:rPr lang="fr-FR" sz="2800" dirty="0"/>
              <a:t> </a:t>
            </a:r>
            <a:r>
              <a:rPr lang="fr-FR" sz="2800" dirty="0" err="1"/>
              <a:t>chuyện</a:t>
            </a:r>
            <a:r>
              <a:rPr lang="fr-FR" sz="2800" dirty="0"/>
              <a:t> </a:t>
            </a:r>
            <a:endParaRPr lang="en-US" sz="2800" dirty="0"/>
          </a:p>
          <a:p>
            <a:r>
              <a:rPr lang="fr-FR" sz="2800" dirty="0"/>
              <a:t>+ </a:t>
            </a:r>
            <a:r>
              <a:rPr lang="fr-FR" sz="2800" dirty="0" err="1"/>
              <a:t>Đoạn</a:t>
            </a:r>
            <a:r>
              <a:rPr lang="fr-FR" sz="2800" dirty="0"/>
              <a:t> </a:t>
            </a:r>
            <a:r>
              <a:rPr lang="fr-FR" sz="2800" dirty="0" err="1"/>
              <a:t>văn</a:t>
            </a:r>
            <a:r>
              <a:rPr lang="fr-FR" sz="2800" dirty="0"/>
              <a:t> </a:t>
            </a:r>
            <a:r>
              <a:rPr lang="fr-FR" sz="2800" dirty="0" err="1"/>
              <a:t>có</a:t>
            </a:r>
            <a:r>
              <a:rPr lang="fr-FR" sz="2800" dirty="0"/>
              <a:t> </a:t>
            </a:r>
            <a:r>
              <a:rPr lang="fr-FR" sz="2800" dirty="0" err="1"/>
              <a:t>thể</a:t>
            </a:r>
            <a:r>
              <a:rPr lang="fr-FR" sz="2800" dirty="0"/>
              <a:t> </a:t>
            </a:r>
            <a:r>
              <a:rPr lang="fr-FR" sz="2800" dirty="0" err="1"/>
              <a:t>có</a:t>
            </a:r>
            <a:r>
              <a:rPr lang="fr-FR" sz="2800" dirty="0"/>
              <a:t> </a:t>
            </a:r>
            <a:r>
              <a:rPr lang="fr-FR" sz="2800" dirty="0" err="1"/>
              <a:t>câu</a:t>
            </a:r>
            <a:r>
              <a:rPr lang="fr-FR" sz="2800" dirty="0"/>
              <a:t> </a:t>
            </a:r>
            <a:r>
              <a:rPr lang="fr-FR" sz="2800" dirty="0" err="1"/>
              <a:t>kết</a:t>
            </a:r>
            <a:r>
              <a:rPr lang="fr-FR" sz="2800" dirty="0"/>
              <a:t> </a:t>
            </a:r>
            <a:r>
              <a:rPr lang="fr-FR" sz="2800" dirty="0" err="1"/>
              <a:t>khẳng</a:t>
            </a:r>
            <a:r>
              <a:rPr lang="fr-FR" sz="2800" dirty="0"/>
              <a:t> </a:t>
            </a:r>
            <a:r>
              <a:rPr lang="fr-FR" sz="2800" dirty="0" err="1"/>
              <a:t>định</a:t>
            </a:r>
            <a:r>
              <a:rPr lang="fr-FR" sz="2800" dirty="0"/>
              <a:t> </a:t>
            </a:r>
            <a:r>
              <a:rPr lang="fr-FR" sz="2800" dirty="0" err="1"/>
              <a:t>một</a:t>
            </a:r>
            <a:r>
              <a:rPr lang="fr-FR" sz="2800" dirty="0"/>
              <a:t> </a:t>
            </a:r>
            <a:r>
              <a:rPr lang="fr-FR" sz="2800" dirty="0" err="1"/>
              <a:t>lần</a:t>
            </a:r>
            <a:r>
              <a:rPr lang="fr-FR" sz="2800" dirty="0"/>
              <a:t> </a:t>
            </a:r>
            <a:r>
              <a:rPr lang="fr-FR" sz="2800" dirty="0" err="1"/>
              <a:t>sự</a:t>
            </a:r>
            <a:r>
              <a:rPr lang="fr-FR" sz="2800" dirty="0"/>
              <a:t> </a:t>
            </a:r>
            <a:r>
              <a:rPr lang="fr-FR" sz="2800" dirty="0" err="1"/>
              <a:t>yêu</a:t>
            </a:r>
            <a:r>
              <a:rPr lang="fr-FR" sz="2800" dirty="0"/>
              <a:t> </a:t>
            </a:r>
            <a:r>
              <a:rPr lang="fr-FR" sz="2800" dirty="0" err="1"/>
              <a:t>thích</a:t>
            </a:r>
            <a:r>
              <a:rPr lang="fr-FR" sz="2800" dirty="0"/>
              <a:t> </a:t>
            </a:r>
            <a:r>
              <a:rPr lang="fr-FR" sz="2800" dirty="0" err="1"/>
              <a:t>của</a:t>
            </a:r>
            <a:r>
              <a:rPr lang="fr-FR" sz="2800" dirty="0"/>
              <a:t> </a:t>
            </a:r>
            <a:r>
              <a:rPr lang="fr-FR" sz="2800" dirty="0" err="1"/>
              <a:t>người</a:t>
            </a:r>
            <a:r>
              <a:rPr lang="fr-FR" sz="2800" dirty="0"/>
              <a:t> </a:t>
            </a:r>
            <a:r>
              <a:rPr lang="fr-FR" sz="2800" dirty="0" err="1"/>
              <a:t>viết</a:t>
            </a:r>
            <a:r>
              <a:rPr lang="fr-FR" sz="2800" dirty="0"/>
              <a:t> </a:t>
            </a:r>
            <a:r>
              <a:rPr lang="fr-FR" sz="2800" dirty="0" err="1"/>
              <a:t>đối</a:t>
            </a:r>
            <a:r>
              <a:rPr lang="fr-FR" sz="2800" dirty="0"/>
              <a:t> </a:t>
            </a:r>
            <a:r>
              <a:rPr lang="fr-FR" sz="2800" dirty="0" err="1"/>
              <a:t>với</a:t>
            </a:r>
            <a:r>
              <a:rPr lang="fr-FR" sz="2800" dirty="0"/>
              <a:t> </a:t>
            </a:r>
            <a:r>
              <a:rPr lang="fr-FR" sz="2800" dirty="0" err="1"/>
              <a:t>câu</a:t>
            </a:r>
            <a:r>
              <a:rPr lang="fr-FR" sz="2800" dirty="0"/>
              <a:t> </a:t>
            </a:r>
            <a:r>
              <a:rPr lang="fr-FR" sz="2800" dirty="0" err="1"/>
              <a:t>chuyện</a:t>
            </a:r>
            <a:r>
              <a:rPr lang="fr-FR" sz="2800" dirty="0"/>
              <a:t>. </a:t>
            </a:r>
            <a:endParaRPr lang="en-US" sz="4800" b="1" dirty="0">
              <a:solidFill>
                <a:srgbClr val="002060"/>
              </a:solidFill>
              <a:latin typeface="UTM Avo" panose="02040603050506020204" pitchFamily="18" charset="0"/>
            </a:endParaRPr>
          </a:p>
        </p:txBody>
      </p:sp>
      <p:sp>
        <p:nvSpPr>
          <p:cNvPr id="7" name="TextBox 6"/>
          <p:cNvSpPr txBox="1"/>
          <p:nvPr/>
        </p:nvSpPr>
        <p:spPr>
          <a:xfrm>
            <a:off x="632848" y="804614"/>
            <a:ext cx="11085127" cy="646331"/>
          </a:xfrm>
          <a:prstGeom prst="rect">
            <a:avLst/>
          </a:prstGeom>
          <a:noFill/>
        </p:spPr>
        <p:txBody>
          <a:bodyPr wrap="square" rtlCol="0">
            <a:spAutoFit/>
          </a:bodyPr>
          <a:lstStyle/>
          <a:p>
            <a:pPr algn="ctr"/>
            <a:r>
              <a:rPr lang="en-US" sz="3600" b="1" dirty="0" err="1" smtClean="0">
                <a:solidFill>
                  <a:srgbClr val="FF0000"/>
                </a:solidFill>
                <a:latin typeface="UTM Avo" panose="02040603050506020204" pitchFamily="18" charset="0"/>
              </a:rPr>
              <a:t>Cách</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viết</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đoạn</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văn</a:t>
            </a:r>
            <a:r>
              <a:rPr lang="en-US" sz="3600" b="1" dirty="0" smtClean="0">
                <a:solidFill>
                  <a:srgbClr val="FF0000"/>
                </a:solidFill>
                <a:latin typeface="UTM Avo" panose="02040603050506020204" pitchFamily="18" charset="0"/>
              </a:rPr>
              <a:t> </a:t>
            </a:r>
            <a:r>
              <a:rPr lang="en-US" sz="3600" b="1" dirty="0" err="1" smtClean="0">
                <a:solidFill>
                  <a:srgbClr val="FF0000"/>
                </a:solidFill>
                <a:latin typeface="UTM Avo" panose="02040603050506020204" pitchFamily="18" charset="0"/>
              </a:rPr>
              <a:t>nêu</a:t>
            </a:r>
            <a:r>
              <a:rPr lang="en-US" sz="3600" b="1" dirty="0" smtClean="0">
                <a:solidFill>
                  <a:srgbClr val="FF0000"/>
                </a:solidFill>
                <a:latin typeface="UTM Avo" panose="02040603050506020204" pitchFamily="18" charset="0"/>
              </a:rPr>
              <a:t> ý </a:t>
            </a:r>
            <a:r>
              <a:rPr lang="en-US" sz="3600" b="1" dirty="0" err="1" smtClean="0">
                <a:solidFill>
                  <a:srgbClr val="FF0000"/>
                </a:solidFill>
                <a:latin typeface="UTM Avo" panose="02040603050506020204" pitchFamily="18" charset="0"/>
              </a:rPr>
              <a:t>kiến</a:t>
            </a:r>
            <a:endParaRPr lang="en-US" sz="36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05203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4B7109AF-DCBC-EC94-CD69-8AAC579DE172}"/>
              </a:ext>
            </a:extLst>
          </p:cNvPr>
          <p:cNvPicPr>
            <a:picLocks noChangeAspect="1"/>
          </p:cNvPicPr>
          <p:nvPr/>
        </p:nvPicPr>
        <p:blipFill rotWithShape="1">
          <a:blip r:embed="rId4">
            <a:extLst>
              <a:ext uri="{28A0092B-C50C-407E-A947-70E740481C1C}">
                <a14:useLocalDpi xmlns:a14="http://schemas.microsoft.com/office/drawing/2010/main" val="0"/>
              </a:ext>
            </a:extLst>
          </a:blip>
          <a:srcRect l="16667"/>
          <a:stretch/>
        </p:blipFill>
        <p:spPr>
          <a:xfrm>
            <a:off x="0" y="0"/>
            <a:ext cx="12192000" cy="6858000"/>
          </a:xfrm>
          <a:prstGeom prst="rect">
            <a:avLst/>
          </a:prstGeom>
        </p:spPr>
      </p:pic>
      <p:pic>
        <p:nvPicPr>
          <p:cNvPr id="11" name="图片 10">
            <a:extLst>
              <a:ext uri="{FF2B5EF4-FFF2-40B4-BE49-F238E27FC236}">
                <a16:creationId xmlns="" xmlns:a16="http://schemas.microsoft.com/office/drawing/2014/main" id="{4462029F-8590-48FD-5BCC-98B92F632CD0}"/>
              </a:ext>
            </a:extLst>
          </p:cNvPr>
          <p:cNvPicPr>
            <a:picLocks noChangeAspect="1"/>
          </p:cNvPicPr>
          <p:nvPr/>
        </p:nvPicPr>
        <p:blipFill rotWithShape="1">
          <a:blip r:embed="rId5">
            <a:extLst>
              <a:ext uri="{28A0092B-C50C-407E-A947-70E740481C1C}">
                <a14:useLocalDpi xmlns:a14="http://schemas.microsoft.com/office/drawing/2010/main" val="0"/>
              </a:ext>
            </a:extLst>
          </a:blip>
          <a:srcRect t="22133"/>
          <a:stretch/>
        </p:blipFill>
        <p:spPr>
          <a:xfrm>
            <a:off x="0" y="2407920"/>
            <a:ext cx="12192000" cy="4450080"/>
          </a:xfrm>
          <a:prstGeom prst="rect">
            <a:avLst/>
          </a:prstGeom>
        </p:spPr>
      </p:pic>
      <p:pic>
        <p:nvPicPr>
          <p:cNvPr id="13" name="图片 12">
            <a:extLst>
              <a:ext uri="{FF2B5EF4-FFF2-40B4-BE49-F238E27FC236}">
                <a16:creationId xmlns="" xmlns:a16="http://schemas.microsoft.com/office/drawing/2014/main" id="{9C640658-B088-5743-BCD7-DDC6A837B63C}"/>
              </a:ext>
            </a:extLst>
          </p:cNvPr>
          <p:cNvPicPr>
            <a:picLocks noChangeAspect="1"/>
          </p:cNvPicPr>
          <p:nvPr/>
        </p:nvPicPr>
        <p:blipFill rotWithShape="1">
          <a:blip r:embed="rId6">
            <a:extLst>
              <a:ext uri="{28A0092B-C50C-407E-A947-70E740481C1C}">
                <a14:useLocalDpi xmlns:a14="http://schemas.microsoft.com/office/drawing/2010/main" val="0"/>
              </a:ext>
            </a:extLst>
          </a:blip>
          <a:srcRect t="61600"/>
          <a:stretch/>
        </p:blipFill>
        <p:spPr>
          <a:xfrm>
            <a:off x="0" y="4663440"/>
            <a:ext cx="12192000" cy="2194560"/>
          </a:xfrm>
          <a:prstGeom prst="rect">
            <a:avLst/>
          </a:prstGeom>
        </p:spPr>
      </p:pic>
      <p:sp>
        <p:nvSpPr>
          <p:cNvPr id="2" name="矩形: 圆角 1">
            <a:extLst>
              <a:ext uri="{FF2B5EF4-FFF2-40B4-BE49-F238E27FC236}">
                <a16:creationId xmlns="" xmlns:a16="http://schemas.microsoft.com/office/drawing/2014/main" id="{18C3F1F8-89D4-C933-3DC7-2141CBD80E96}"/>
              </a:ext>
            </a:extLst>
          </p:cNvPr>
          <p:cNvSpPr/>
          <p:nvPr/>
        </p:nvSpPr>
        <p:spPr>
          <a:xfrm>
            <a:off x="1493520" y="1066800"/>
            <a:ext cx="9204960" cy="45567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 name="图片 5">
            <a:extLst>
              <a:ext uri="{FF2B5EF4-FFF2-40B4-BE49-F238E27FC236}">
                <a16:creationId xmlns="" xmlns:a16="http://schemas.microsoft.com/office/drawing/2014/main" id="{3FE45193-D773-753F-BF6D-FF6D247D6E62}"/>
              </a:ext>
            </a:extLst>
          </p:cNvPr>
          <p:cNvPicPr>
            <a:picLocks noChangeAspect="1"/>
          </p:cNvPicPr>
          <p:nvPr/>
        </p:nvPicPr>
        <p:blipFill rotWithShape="1">
          <a:blip r:embed="rId7">
            <a:extLst>
              <a:ext uri="{28A0092B-C50C-407E-A947-70E740481C1C}">
                <a14:useLocalDpi xmlns:a14="http://schemas.microsoft.com/office/drawing/2010/main" val="0"/>
              </a:ext>
            </a:extLst>
          </a:blip>
          <a:srcRect r="76875"/>
          <a:stretch/>
        </p:blipFill>
        <p:spPr>
          <a:xfrm>
            <a:off x="-1" y="0"/>
            <a:ext cx="3383281" cy="6858000"/>
          </a:xfrm>
          <a:prstGeom prst="rect">
            <a:avLst/>
          </a:prstGeom>
        </p:spPr>
      </p:pic>
      <p:pic>
        <p:nvPicPr>
          <p:cNvPr id="9" name="图片 8">
            <a:extLst>
              <a:ext uri="{FF2B5EF4-FFF2-40B4-BE49-F238E27FC236}">
                <a16:creationId xmlns="" xmlns:a16="http://schemas.microsoft.com/office/drawing/2014/main" id="{50308B17-8238-095E-8161-BFB83B45E35A}"/>
              </a:ext>
            </a:extLst>
          </p:cNvPr>
          <p:cNvPicPr>
            <a:picLocks noChangeAspect="1"/>
          </p:cNvPicPr>
          <p:nvPr/>
        </p:nvPicPr>
        <p:blipFill rotWithShape="1">
          <a:blip r:embed="rId7">
            <a:extLst>
              <a:ext uri="{28A0092B-C50C-407E-A947-70E740481C1C}">
                <a14:useLocalDpi xmlns:a14="http://schemas.microsoft.com/office/drawing/2010/main" val="0"/>
              </a:ext>
            </a:extLst>
          </a:blip>
          <a:srcRect l="76667" r="208"/>
          <a:stretch/>
        </p:blipFill>
        <p:spPr>
          <a:xfrm>
            <a:off x="8808719" y="0"/>
            <a:ext cx="3383281" cy="6858000"/>
          </a:xfrm>
          <a:custGeom>
            <a:avLst/>
            <a:gdLst>
              <a:gd name="connsiteX0" fmla="*/ 0 w 3383281"/>
              <a:gd name="connsiteY0" fmla="*/ 0 h 6858000"/>
              <a:gd name="connsiteX1" fmla="*/ 3383281 w 3383281"/>
              <a:gd name="connsiteY1" fmla="*/ 0 h 6858000"/>
              <a:gd name="connsiteX2" fmla="*/ 3383281 w 3383281"/>
              <a:gd name="connsiteY2" fmla="*/ 6858000 h 6858000"/>
              <a:gd name="connsiteX3" fmla="*/ 0 w 3383281"/>
              <a:gd name="connsiteY3" fmla="*/ 6858000 h 6858000"/>
              <a:gd name="connsiteX4" fmla="*/ 0 w 3383281"/>
              <a:gd name="connsiteY4" fmla="*/ 5882640 h 6858000"/>
              <a:gd name="connsiteX5" fmla="*/ 1341121 w 3383281"/>
              <a:gd name="connsiteY5" fmla="*/ 5882640 h 6858000"/>
              <a:gd name="connsiteX6" fmla="*/ 1981201 w 3383281"/>
              <a:gd name="connsiteY6" fmla="*/ 5410200 h 6858000"/>
              <a:gd name="connsiteX7" fmla="*/ 1905001 w 3383281"/>
              <a:gd name="connsiteY7" fmla="*/ 4937760 h 6858000"/>
              <a:gd name="connsiteX8" fmla="*/ 1234441 w 3383281"/>
              <a:gd name="connsiteY8" fmla="*/ 3627120 h 6858000"/>
              <a:gd name="connsiteX9" fmla="*/ 1097281 w 3383281"/>
              <a:gd name="connsiteY9" fmla="*/ 3535680 h 6858000"/>
              <a:gd name="connsiteX10" fmla="*/ 0 w 3383281"/>
              <a:gd name="connsiteY10" fmla="*/ 28277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3281" h="6858000">
                <a:moveTo>
                  <a:pt x="0" y="0"/>
                </a:moveTo>
                <a:lnTo>
                  <a:pt x="3383281" y="0"/>
                </a:lnTo>
                <a:lnTo>
                  <a:pt x="3383281" y="6858000"/>
                </a:lnTo>
                <a:lnTo>
                  <a:pt x="0" y="6858000"/>
                </a:lnTo>
                <a:lnTo>
                  <a:pt x="0" y="5882640"/>
                </a:lnTo>
                <a:lnTo>
                  <a:pt x="1341121" y="5882640"/>
                </a:lnTo>
                <a:lnTo>
                  <a:pt x="1981201" y="5410200"/>
                </a:lnTo>
                <a:lnTo>
                  <a:pt x="1905001" y="4937760"/>
                </a:lnTo>
                <a:lnTo>
                  <a:pt x="1234441" y="3627120"/>
                </a:lnTo>
                <a:lnTo>
                  <a:pt x="1097281" y="3535680"/>
                </a:lnTo>
                <a:lnTo>
                  <a:pt x="0" y="2827757"/>
                </a:lnTo>
                <a:close/>
              </a:path>
            </a:pathLst>
          </a:custGeom>
        </p:spPr>
      </p:pic>
      <p:pic>
        <p:nvPicPr>
          <p:cNvPr id="24" name="图片 23">
            <a:extLst>
              <a:ext uri="{FF2B5EF4-FFF2-40B4-BE49-F238E27FC236}">
                <a16:creationId xmlns="" xmlns:a16="http://schemas.microsoft.com/office/drawing/2014/main" id="{057BE9C9-42AF-E11A-E0EA-96A44184E1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23" y="4315249"/>
            <a:ext cx="3596651" cy="2397767"/>
          </a:xfrm>
          <a:prstGeom prst="rect">
            <a:avLst/>
          </a:prstGeom>
        </p:spPr>
      </p:pic>
      <p:pic>
        <p:nvPicPr>
          <p:cNvPr id="27" name="图片 26">
            <a:extLst>
              <a:ext uri="{FF2B5EF4-FFF2-40B4-BE49-F238E27FC236}">
                <a16:creationId xmlns="" xmlns:a16="http://schemas.microsoft.com/office/drawing/2014/main" id="{7C883979-10DB-8A3D-E97C-9D7B886736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6430" y="4507739"/>
            <a:ext cx="3596651" cy="2119626"/>
          </a:xfrm>
          <a:prstGeom prst="rect">
            <a:avLst/>
          </a:prstGeom>
        </p:spPr>
      </p:pic>
      <p:pic>
        <p:nvPicPr>
          <p:cNvPr id="14" name="Picture 13">
            <a:extLst>
              <a:ext uri="{FF2B5EF4-FFF2-40B4-BE49-F238E27FC236}">
                <a16:creationId xmlns="" xmlns:a16="http://schemas.microsoft.com/office/drawing/2014/main" id="{416AA52A-2568-3B14-1382-2943F1A7FFD1}"/>
              </a:ext>
            </a:extLst>
          </p:cNvPr>
          <p:cNvPicPr>
            <a:picLocks noChangeAspect="1"/>
          </p:cNvPicPr>
          <p:nvPr/>
        </p:nvPicPr>
        <p:blipFill>
          <a:blip r:embed="rId10"/>
          <a:stretch>
            <a:fillRect/>
          </a:stretch>
        </p:blipFill>
        <p:spPr>
          <a:xfrm>
            <a:off x="62888" y="-181909"/>
            <a:ext cx="1523956" cy="1508868"/>
          </a:xfrm>
          <a:prstGeom prst="rect">
            <a:avLst/>
          </a:prstGeom>
        </p:spPr>
      </p:pic>
      <p:grpSp>
        <p:nvGrpSpPr>
          <p:cNvPr id="15" name="Group 14"/>
          <p:cNvGrpSpPr/>
          <p:nvPr/>
        </p:nvGrpSpPr>
        <p:grpSpPr>
          <a:xfrm>
            <a:off x="-1071440" y="842470"/>
            <a:ext cx="2811439" cy="1142873"/>
            <a:chOff x="-856880" y="1054458"/>
            <a:chExt cx="2811439" cy="1142873"/>
          </a:xfrm>
        </p:grpSpPr>
        <p:sp>
          <p:nvSpPr>
            <p:cNvPr id="19" name="Google Shape;1910;p31">
              <a:extLst>
                <a:ext uri="{FF2B5EF4-FFF2-40B4-BE49-F238E27FC236}">
                  <a16:creationId xmlns=""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sp>
          <p:nvSpPr>
            <p:cNvPr id="20" name="Google Shape;1910;p31">
              <a:extLst>
                <a:ext uri="{FF2B5EF4-FFF2-40B4-BE49-F238E27FC236}">
                  <a16:creationId xmlns="" xmlns:a16="http://schemas.microsoft.com/office/drawing/2014/main" id="{E4CC77B8-F17E-79E4-B3C9-5B07D794B153}"/>
                </a:ext>
              </a:extLst>
            </p:cNvPr>
            <p:cNvSpPr txBox="1">
              <a:spLocks/>
            </p:cNvSpPr>
            <p:nvPr/>
          </p:nvSpPr>
          <p:spPr>
            <a:xfrm>
              <a:off x="-856880" y="1054458"/>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grpSp>
      <p:grpSp>
        <p:nvGrpSpPr>
          <p:cNvPr id="3" name="Group 2"/>
          <p:cNvGrpSpPr/>
          <p:nvPr/>
        </p:nvGrpSpPr>
        <p:grpSpPr>
          <a:xfrm>
            <a:off x="4575569" y="103151"/>
            <a:ext cx="3539261" cy="1751184"/>
            <a:chOff x="4645247" y="928048"/>
            <a:chExt cx="3539261" cy="1751184"/>
          </a:xfrm>
        </p:grpSpPr>
        <p:grpSp>
          <p:nvGrpSpPr>
            <p:cNvPr id="18" name="组合 17">
              <a:extLst>
                <a:ext uri="{FF2B5EF4-FFF2-40B4-BE49-F238E27FC236}">
                  <a16:creationId xmlns="" xmlns:a16="http://schemas.microsoft.com/office/drawing/2014/main" id="{542747B7-6372-9429-6F28-5CA1A3534E74}"/>
                </a:ext>
              </a:extLst>
            </p:cNvPr>
            <p:cNvGrpSpPr/>
            <p:nvPr/>
          </p:nvGrpSpPr>
          <p:grpSpPr>
            <a:xfrm>
              <a:off x="4645247" y="928048"/>
              <a:ext cx="3539261" cy="1591203"/>
              <a:chOff x="4575569" y="710037"/>
              <a:chExt cx="3539261" cy="1591203"/>
            </a:xfrm>
          </p:grpSpPr>
          <p:sp>
            <p:nvSpPr>
              <p:cNvPr id="16" name="矩形: 圆角 15">
                <a:extLst>
                  <a:ext uri="{FF2B5EF4-FFF2-40B4-BE49-F238E27FC236}">
                    <a16:creationId xmlns="" xmlns:a16="http://schemas.microsoft.com/office/drawing/2014/main" id="{84EE5C3F-E8A1-5882-9FDB-1EBEDEF726D1}"/>
                  </a:ext>
                </a:extLst>
              </p:cNvPr>
              <p:cNvSpPr/>
              <p:nvPr/>
            </p:nvSpPr>
            <p:spPr>
              <a:xfrm>
                <a:off x="4575569" y="1334329"/>
                <a:ext cx="2648190" cy="966911"/>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标小智龙珠体" panose="02020500000000000000" pitchFamily="18" charset="-122"/>
                  <a:ea typeface="标小智龙珠体" panose="02020500000000000000" pitchFamily="18" charset="-122"/>
                  <a:cs typeface="+mn-cs"/>
                </a:endParaRPr>
              </a:p>
            </p:txBody>
          </p:sp>
          <p:pic>
            <p:nvPicPr>
              <p:cNvPr id="17" name="图片 16">
                <a:extLst>
                  <a:ext uri="{FF2B5EF4-FFF2-40B4-BE49-F238E27FC236}">
                    <a16:creationId xmlns="" xmlns:a16="http://schemas.microsoft.com/office/drawing/2014/main" id="{779012E3-F059-D73E-F226-71468762AF6A}"/>
                  </a:ext>
                </a:extLst>
              </p:cNvPr>
              <p:cNvPicPr>
                <a:picLocks noChangeAspect="1"/>
              </p:cNvPicPr>
              <p:nvPr/>
            </p:nvPicPr>
            <p:blipFill rotWithShape="1">
              <a:blip r:embed="rId11">
                <a:extLst>
                  <a:ext uri="{28A0092B-C50C-407E-A947-70E740481C1C}">
                    <a14:useLocalDpi xmlns:a14="http://schemas.microsoft.com/office/drawing/2010/main" val="0"/>
                  </a:ext>
                </a:extLst>
              </a:blip>
              <a:srcRect l="78241" t="59751" r="7435" b="16066"/>
              <a:stretch/>
            </p:blipFill>
            <p:spPr>
              <a:xfrm>
                <a:off x="6251689" y="710037"/>
                <a:ext cx="1863141" cy="1474453"/>
              </a:xfrm>
              <a:prstGeom prst="rect">
                <a:avLst/>
              </a:prstGeom>
            </p:spPr>
          </p:pic>
        </p:grpSp>
        <p:sp>
          <p:nvSpPr>
            <p:cNvPr id="22" name="Rectangle 21"/>
            <p:cNvSpPr/>
            <p:nvPr/>
          </p:nvSpPr>
          <p:spPr>
            <a:xfrm>
              <a:off x="5146629" y="1571236"/>
              <a:ext cx="1604927" cy="1107996"/>
            </a:xfrm>
            <a:prstGeom prst="rect">
              <a:avLst/>
            </a:prstGeom>
            <a:noFill/>
            <a:effectLst>
              <a:glow rad="228600">
                <a:schemeClr val="accent4">
                  <a:satMod val="175000"/>
                  <a:alpha val="40000"/>
                </a:schemeClr>
              </a:glow>
              <a:reflection blurRad="6350" stA="50000" endA="300" endPos="55000" dir="5400000" sy="-100000" algn="bl" rotWithShape="0"/>
            </a:effectLst>
            <a:scene3d>
              <a:camera prst="perspectiveFront"/>
              <a:lightRig rig="threePt" dir="t"/>
            </a:scene3d>
          </p:spPr>
          <p:txBody>
            <a:bodyPr wrap="none" lIns="91440" tIns="45720" rIns="91440" bIns="45720">
              <a:spAutoFit/>
              <a:scene3d>
                <a:camera prst="orthographicFront"/>
                <a:lightRig rig="soft" dir="t">
                  <a:rot lat="0" lon="0" rev="15600000"/>
                </a:lightRig>
              </a:scene3d>
              <a:sp3d extrusionH="57150" prstMaterial="softEdge">
                <a:bevelT h="25400" prst="softRound"/>
              </a:sp3d>
            </a:bodyPr>
            <a:lstStyle/>
            <a:p>
              <a:pPr algn="ctr"/>
              <a:r>
                <a:rPr lang="en-US" sz="6600" b="1">
                  <a:ln/>
                  <a:solidFill>
                    <a:srgbClr val="FFFF00"/>
                  </a:solidFill>
                  <a:effectLst>
                    <a:reflection blurRad="6350" stA="55000" endA="300" endPos="45500" dir="5400000" sy="-100000" algn="bl" rotWithShape="0"/>
                  </a:effectLst>
                  <a:latin typeface="UTM Habano" panose="02040603050506020204" pitchFamily="18" charset="0"/>
                </a:rPr>
                <a:t>Viết</a:t>
              </a:r>
              <a:r>
                <a:rPr lang="en-US" sz="6600" b="1">
                  <a:ln/>
                  <a:solidFill>
                    <a:srgbClr val="FFC000"/>
                  </a:solidFill>
                  <a:effectLst>
                    <a:reflection blurRad="6350" stA="55000" endA="300" endPos="45500" dir="5400000" sy="-100000" algn="bl" rotWithShape="0"/>
                  </a:effectLst>
                  <a:latin typeface="UTM Colossalis" panose="02040603050506020204" pitchFamily="18" charset="0"/>
                </a:rPr>
                <a:t> </a:t>
              </a:r>
              <a:endParaRPr lang="en-US" sz="6600" b="1" cap="none" spc="0" dirty="0">
                <a:ln/>
                <a:solidFill>
                  <a:srgbClr val="FFC000"/>
                </a:solidFill>
                <a:effectLst>
                  <a:reflection blurRad="6350" stA="55000" endA="300" endPos="45500" dir="5400000" sy="-100000" algn="bl" rotWithShape="0"/>
                </a:effectLst>
                <a:latin typeface="UTM Colossalis" panose="02040603050506020204" pitchFamily="18" charset="0"/>
              </a:endParaRPr>
            </a:p>
          </p:txBody>
        </p:sp>
      </p:grpSp>
      <p:sp>
        <p:nvSpPr>
          <p:cNvPr id="5" name="TextBox 4"/>
          <p:cNvSpPr txBox="1"/>
          <p:nvPr/>
        </p:nvSpPr>
        <p:spPr>
          <a:xfrm>
            <a:off x="4975821" y="4426004"/>
            <a:ext cx="3087064" cy="707886"/>
          </a:xfrm>
          <a:prstGeom prst="rect">
            <a:avLst/>
          </a:prstGeom>
          <a:noFill/>
        </p:spPr>
        <p:txBody>
          <a:bodyPr wrap="square" rtlCol="0">
            <a:spAutoFit/>
          </a:bodyPr>
          <a:lstStyle/>
          <a:p>
            <a:r>
              <a:rPr lang="en-US" sz="4000" b="1">
                <a:latin typeface="Amazone" panose="03020702060507090A04" pitchFamily="66" charset="0"/>
              </a:rPr>
              <a:t>(Trang 19)</a:t>
            </a:r>
          </a:p>
        </p:txBody>
      </p:sp>
      <p:pic>
        <p:nvPicPr>
          <p:cNvPr id="8" name="Picture 7">
            <a:extLst>
              <a:ext uri="{FF2B5EF4-FFF2-40B4-BE49-F238E27FC236}">
                <a16:creationId xmlns="" xmlns:a16="http://schemas.microsoft.com/office/drawing/2014/main" id="{633AB162-B371-8846-7808-77D1E8ECAB52}"/>
              </a:ext>
            </a:extLst>
          </p:cNvPr>
          <p:cNvPicPr>
            <a:picLocks noChangeAspect="1"/>
          </p:cNvPicPr>
          <p:nvPr/>
        </p:nvPicPr>
        <p:blipFill rotWithShape="1">
          <a:blip r:embed="rId12"/>
          <a:srcRect l="87191" b="53015"/>
          <a:stretch/>
        </p:blipFill>
        <p:spPr>
          <a:xfrm>
            <a:off x="2286017" y="1985343"/>
            <a:ext cx="9204960" cy="3638217"/>
          </a:xfrm>
          <a:prstGeom prst="rect">
            <a:avLst/>
          </a:prstGeom>
        </p:spPr>
      </p:pic>
    </p:spTree>
    <p:custDataLst>
      <p:tags r:id="rId1"/>
    </p:custDataLst>
    <p:extLst>
      <p:ext uri="{BB962C8B-B14F-4D97-AF65-F5344CB8AC3E}">
        <p14:creationId xmlns:p14="http://schemas.microsoft.com/office/powerpoint/2010/main" val="2113189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58777" t="54902"/>
          <a:stretch/>
        </p:blipFill>
        <p:spPr>
          <a:xfrm flipH="1">
            <a:off x="0" y="6227064"/>
            <a:ext cx="1271016" cy="630936"/>
          </a:xfrm>
          <a:prstGeom prst="rect">
            <a:avLst/>
          </a:prstGeom>
        </p:spPr>
      </p:pic>
      <p:pic>
        <p:nvPicPr>
          <p:cNvPr id="13" name="Picture 12"/>
          <p:cNvPicPr>
            <a:picLocks noChangeAspect="1"/>
          </p:cNvPicPr>
          <p:nvPr/>
        </p:nvPicPr>
        <p:blipFill>
          <a:blip r:embed="rId4"/>
          <a:stretch>
            <a:fillRect/>
          </a:stretch>
        </p:blipFill>
        <p:spPr>
          <a:xfrm flipH="1">
            <a:off x="10497310" y="0"/>
            <a:ext cx="1578041" cy="977684"/>
          </a:xfrm>
          <a:prstGeom prst="rect">
            <a:avLst/>
          </a:prstGeom>
        </p:spPr>
      </p:pic>
      <p:sp>
        <p:nvSpPr>
          <p:cNvPr id="2" name="Rounded Rectangle 1"/>
          <p:cNvSpPr/>
          <p:nvPr/>
        </p:nvSpPr>
        <p:spPr>
          <a:xfrm>
            <a:off x="1373176" y="696917"/>
            <a:ext cx="10636244" cy="4402573"/>
          </a:xfrm>
          <a:prstGeom prst="roundRect">
            <a:avLst/>
          </a:prstGeom>
          <a:solidFill>
            <a:schemeClr val="bg1">
              <a:alpha val="9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4016" y="1210607"/>
            <a:ext cx="9721287" cy="646331"/>
          </a:xfrm>
          <a:prstGeom prst="rect">
            <a:avLst/>
          </a:prstGeom>
          <a:noFill/>
        </p:spPr>
        <p:txBody>
          <a:bodyPr wrap="square" rtlCol="0">
            <a:spAutoFit/>
          </a:bodyPr>
          <a:lstStyle/>
          <a:p>
            <a:pPr algn="ctr"/>
            <a:r>
              <a:rPr lang="en-US" sz="3600" b="1" u="sng" dirty="0" smtClean="0">
                <a:solidFill>
                  <a:srgbClr val="002060"/>
                </a:solidFill>
                <a:latin typeface="UTM Avo" panose="02040603050506020204" pitchFamily="18" charset="0"/>
              </a:rPr>
              <a:t>YÊU CẦU CẦN ĐẠT</a:t>
            </a:r>
            <a:endParaRPr lang="en-US" sz="3600" b="1" u="sng" dirty="0">
              <a:solidFill>
                <a:srgbClr val="002060"/>
              </a:solidFill>
              <a:latin typeface="UTM Avo" panose="02040603050506020204" pitchFamily="18" charset="0"/>
            </a:endParaRPr>
          </a:p>
        </p:txBody>
      </p:sp>
      <p:sp>
        <p:nvSpPr>
          <p:cNvPr id="6" name="TextBox 5"/>
          <p:cNvSpPr txBox="1"/>
          <p:nvPr/>
        </p:nvSpPr>
        <p:spPr>
          <a:xfrm>
            <a:off x="2926830" y="2166223"/>
            <a:ext cx="9882785" cy="584775"/>
          </a:xfrm>
          <a:prstGeom prst="rect">
            <a:avLst/>
          </a:prstGeom>
          <a:noFill/>
        </p:spPr>
        <p:txBody>
          <a:bodyPr wrap="square" rtlCol="0">
            <a:spAutoFit/>
          </a:bodyPr>
          <a:lstStyle/>
          <a:p>
            <a:pPr algn="just"/>
            <a:r>
              <a:rPr lang="en-US" sz="3200" b="1" dirty="0" err="1" smtClean="0">
                <a:solidFill>
                  <a:srgbClr val="000000"/>
                </a:solidFill>
                <a:latin typeface="UTM Avo" panose="02040603050506020204" pitchFamily="18" charset="0"/>
              </a:rPr>
              <a:t>Biết</a:t>
            </a:r>
            <a:r>
              <a:rPr lang="en-US" sz="3200" b="1" dirty="0" smtClean="0">
                <a:solidFill>
                  <a:srgbClr val="000000"/>
                </a:solidFill>
                <a:latin typeface="UTM Avo" panose="02040603050506020204" pitchFamily="18" charset="0"/>
              </a:rPr>
              <a:t> </a:t>
            </a:r>
            <a:r>
              <a:rPr lang="en-US" sz="3200" b="1" dirty="0" err="1" smtClean="0">
                <a:solidFill>
                  <a:srgbClr val="000000"/>
                </a:solidFill>
                <a:latin typeface="UTM Avo" panose="02040603050506020204" pitchFamily="18" charset="0"/>
              </a:rPr>
              <a:t>tìm</a:t>
            </a:r>
            <a:r>
              <a:rPr lang="en-US" sz="3200" b="1" dirty="0" smtClean="0">
                <a:solidFill>
                  <a:srgbClr val="000000"/>
                </a:solidFill>
                <a:latin typeface="UTM Avo" panose="02040603050506020204" pitchFamily="18" charset="0"/>
              </a:rPr>
              <a:t> ý </a:t>
            </a:r>
            <a:r>
              <a:rPr lang="en-US" sz="3200" b="1" dirty="0" err="1" smtClean="0">
                <a:solidFill>
                  <a:srgbClr val="000000"/>
                </a:solidFill>
                <a:latin typeface="UTM Avo" panose="02040603050506020204" pitchFamily="18" charset="0"/>
              </a:rPr>
              <a:t>cho</a:t>
            </a:r>
            <a:r>
              <a:rPr lang="en-US" sz="3200" b="1" dirty="0" smtClean="0">
                <a:solidFill>
                  <a:srgbClr val="000000"/>
                </a:solidFill>
                <a:latin typeface="UTM Avo" panose="02040603050506020204" pitchFamily="18" charset="0"/>
              </a:rPr>
              <a:t> </a:t>
            </a:r>
            <a:r>
              <a:rPr lang="en-US" sz="3200" b="1" dirty="0" err="1" smtClean="0">
                <a:solidFill>
                  <a:srgbClr val="000000"/>
                </a:solidFill>
                <a:latin typeface="UTM Avo" panose="02040603050506020204" pitchFamily="18" charset="0"/>
              </a:rPr>
              <a:t>đoạn</a:t>
            </a:r>
            <a:r>
              <a:rPr lang="en-US" sz="3200" b="1" dirty="0" smtClean="0">
                <a:solidFill>
                  <a:srgbClr val="000000"/>
                </a:solidFill>
                <a:latin typeface="UTM Avo" panose="02040603050506020204" pitchFamily="18" charset="0"/>
              </a:rPr>
              <a:t> </a:t>
            </a:r>
            <a:r>
              <a:rPr lang="en-US" sz="3200" b="1" dirty="0" err="1" smtClean="0">
                <a:solidFill>
                  <a:srgbClr val="000000"/>
                </a:solidFill>
                <a:latin typeface="UTM Avo" panose="02040603050506020204" pitchFamily="18" charset="0"/>
              </a:rPr>
              <a:t>văn</a:t>
            </a:r>
            <a:r>
              <a:rPr lang="en-US" sz="3200" b="1" dirty="0" smtClean="0">
                <a:solidFill>
                  <a:srgbClr val="000000"/>
                </a:solidFill>
                <a:latin typeface="UTM Avo" panose="02040603050506020204" pitchFamily="18" charset="0"/>
              </a:rPr>
              <a:t> </a:t>
            </a:r>
            <a:r>
              <a:rPr lang="en-US" sz="3200" b="1" dirty="0" err="1" smtClean="0">
                <a:solidFill>
                  <a:srgbClr val="000000"/>
                </a:solidFill>
                <a:latin typeface="UTM Avo" panose="02040603050506020204" pitchFamily="18" charset="0"/>
              </a:rPr>
              <a:t>nêu</a:t>
            </a:r>
            <a:r>
              <a:rPr lang="en-US" sz="3200" b="1" dirty="0" smtClean="0">
                <a:solidFill>
                  <a:srgbClr val="000000"/>
                </a:solidFill>
                <a:latin typeface="UTM Avo" panose="02040603050506020204" pitchFamily="18" charset="0"/>
              </a:rPr>
              <a:t> ý </a:t>
            </a:r>
            <a:r>
              <a:rPr lang="en-US" sz="3200" b="1" dirty="0" err="1" smtClean="0">
                <a:solidFill>
                  <a:srgbClr val="000000"/>
                </a:solidFill>
                <a:latin typeface="UTM Avo" panose="02040603050506020204" pitchFamily="18" charset="0"/>
              </a:rPr>
              <a:t>kiến</a:t>
            </a:r>
            <a:r>
              <a:rPr lang="en-US" sz="3200" b="1" dirty="0" smtClean="0">
                <a:solidFill>
                  <a:srgbClr val="000000"/>
                </a:solidFill>
                <a:latin typeface="UTM Avo" panose="02040603050506020204" pitchFamily="18" charset="0"/>
              </a:rPr>
              <a:t>.</a:t>
            </a:r>
            <a:endParaRPr lang="en-US" sz="3200" b="1" dirty="0">
              <a:solidFill>
                <a:srgbClr val="002060"/>
              </a:solidFill>
              <a:latin typeface="UTM Avo" panose="02040603050506020204" pitchFamily="18" charset="0"/>
            </a:endParaRPr>
          </a:p>
        </p:txBody>
      </p:sp>
      <p:pic>
        <p:nvPicPr>
          <p:cNvPr id="15"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9586" b="8272"/>
          <a:stretch/>
        </p:blipFill>
        <p:spPr>
          <a:xfrm>
            <a:off x="-335123" y="2898204"/>
            <a:ext cx="3416598" cy="3959796"/>
          </a:xfrm>
          <a:prstGeom prst="rect">
            <a:avLst/>
          </a:prstGeom>
        </p:spPr>
      </p:pic>
    </p:spTree>
    <p:extLst>
      <p:ext uri="{BB962C8B-B14F-4D97-AF65-F5344CB8AC3E}">
        <p14:creationId xmlns:p14="http://schemas.microsoft.com/office/powerpoint/2010/main" val="7594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58777" t="54902"/>
          <a:stretch/>
        </p:blipFill>
        <p:spPr>
          <a:xfrm flipH="1">
            <a:off x="0" y="6227064"/>
            <a:ext cx="1271016" cy="630936"/>
          </a:xfrm>
          <a:prstGeom prst="rect">
            <a:avLst/>
          </a:prstGeom>
        </p:spPr>
      </p:pic>
      <p:pic>
        <p:nvPicPr>
          <p:cNvPr id="13" name="Picture 12"/>
          <p:cNvPicPr>
            <a:picLocks noChangeAspect="1"/>
          </p:cNvPicPr>
          <p:nvPr/>
        </p:nvPicPr>
        <p:blipFill>
          <a:blip r:embed="rId4"/>
          <a:stretch>
            <a:fillRect/>
          </a:stretch>
        </p:blipFill>
        <p:spPr>
          <a:xfrm flipH="1">
            <a:off x="10497310" y="0"/>
            <a:ext cx="1578041" cy="977684"/>
          </a:xfrm>
          <a:prstGeom prst="rect">
            <a:avLst/>
          </a:prstGeom>
        </p:spPr>
      </p:pic>
      <p:sp>
        <p:nvSpPr>
          <p:cNvPr id="2" name="Rounded Rectangle 1"/>
          <p:cNvSpPr/>
          <p:nvPr/>
        </p:nvSpPr>
        <p:spPr>
          <a:xfrm>
            <a:off x="1373176" y="696917"/>
            <a:ext cx="10636244" cy="4402573"/>
          </a:xfrm>
          <a:prstGeom prst="roundRect">
            <a:avLst/>
          </a:prstGeom>
          <a:solidFill>
            <a:schemeClr val="bg1">
              <a:alpha val="9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39027" y="616393"/>
            <a:ext cx="972128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Chọn 1 trong 2 đề dưới đây:</a:t>
            </a:r>
          </a:p>
        </p:txBody>
      </p:sp>
      <p:sp>
        <p:nvSpPr>
          <p:cNvPr id="5" name="TextBox 4"/>
          <p:cNvSpPr txBox="1"/>
          <p:nvPr/>
        </p:nvSpPr>
        <p:spPr>
          <a:xfrm>
            <a:off x="1649573" y="1205712"/>
            <a:ext cx="9882785" cy="1569660"/>
          </a:xfrm>
          <a:prstGeom prst="rect">
            <a:avLst/>
          </a:prstGeom>
          <a:noFill/>
        </p:spPr>
        <p:txBody>
          <a:bodyPr wrap="square" rtlCol="0">
            <a:spAutoFit/>
          </a:bodyPr>
          <a:lstStyle/>
          <a:p>
            <a:pPr algn="just"/>
            <a:r>
              <a:rPr lang="en-US" sz="3200" b="1">
                <a:latin typeface="UTM Avo" panose="02040603050506020204" pitchFamily="18" charset="0"/>
              </a:rPr>
              <a:t>Đề 1</a:t>
            </a:r>
            <a:r>
              <a:rPr lang="en-US" sz="3200">
                <a:solidFill>
                  <a:srgbClr val="000000"/>
                </a:solidFill>
                <a:latin typeface="UTM Avo" panose="02040603050506020204" pitchFamily="18" charset="0"/>
              </a:rPr>
              <a:t>: Viết đoạn văn nêu lí do yêu thích một câu chuyện về tình cảm gia đình mà em đã đọc hoặc đã nghe.</a:t>
            </a:r>
            <a:endParaRPr lang="en-US" sz="3200" b="1">
              <a:solidFill>
                <a:srgbClr val="002060"/>
              </a:solidFill>
              <a:latin typeface="UTM Avo" panose="02040603050506020204" pitchFamily="18" charset="0"/>
            </a:endParaRPr>
          </a:p>
        </p:txBody>
      </p:sp>
      <p:sp>
        <p:nvSpPr>
          <p:cNvPr id="6" name="TextBox 5"/>
          <p:cNvSpPr txBox="1"/>
          <p:nvPr/>
        </p:nvSpPr>
        <p:spPr>
          <a:xfrm>
            <a:off x="1649573" y="2898204"/>
            <a:ext cx="9882785" cy="1569660"/>
          </a:xfrm>
          <a:prstGeom prst="rect">
            <a:avLst/>
          </a:prstGeom>
          <a:noFill/>
        </p:spPr>
        <p:txBody>
          <a:bodyPr wrap="square" rtlCol="0">
            <a:spAutoFit/>
          </a:bodyPr>
          <a:lstStyle/>
          <a:p>
            <a:pPr algn="just"/>
            <a:r>
              <a:rPr lang="en-US" sz="3200" b="1">
                <a:solidFill>
                  <a:srgbClr val="000000"/>
                </a:solidFill>
                <a:latin typeface="UTM Avo" panose="02040603050506020204" pitchFamily="18" charset="0"/>
              </a:rPr>
              <a:t>Đề 2</a:t>
            </a:r>
            <a:r>
              <a:rPr lang="en-US" sz="3200">
                <a:solidFill>
                  <a:srgbClr val="000000"/>
                </a:solidFill>
                <a:latin typeface="UTM Avo" panose="02040603050506020204" pitchFamily="18" charset="0"/>
              </a:rPr>
              <a:t>: Viết đoạn văn nêu lí do yêu thích một câu chuyện về các con vật mà em đã đọc hoặc đã nghe.</a:t>
            </a:r>
            <a:endParaRPr lang="en-US" sz="3200" b="1">
              <a:solidFill>
                <a:srgbClr val="002060"/>
              </a:solidFill>
              <a:latin typeface="UTM Avo" panose="02040603050506020204" pitchFamily="18" charset="0"/>
            </a:endParaRPr>
          </a:p>
        </p:txBody>
      </p:sp>
      <p:cxnSp>
        <p:nvCxnSpPr>
          <p:cNvPr id="8" name="Straight Connector 7"/>
          <p:cNvCxnSpPr/>
          <p:nvPr/>
        </p:nvCxnSpPr>
        <p:spPr>
          <a:xfrm>
            <a:off x="10645252" y="1705969"/>
            <a:ext cx="79157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90130" y="2199563"/>
            <a:ext cx="612648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45252" y="3400565"/>
            <a:ext cx="79157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90517" y="3907806"/>
            <a:ext cx="475488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43">
            <a:extLst>
              <a:ext uri="{FF2B5EF4-FFF2-40B4-BE49-F238E27FC236}">
                <a16:creationId xmlns="" xmlns:a16="http://schemas.microsoft.com/office/drawing/2014/main" id="{8F1CC79A-A578-269C-A327-A0752428D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44" y="3545515"/>
            <a:ext cx="3541708" cy="3541708"/>
          </a:xfrm>
          <a:prstGeom prst="rect">
            <a:avLst/>
          </a:prstGeom>
        </p:spPr>
      </p:pic>
    </p:spTree>
    <p:extLst>
      <p:ext uri="{BB962C8B-B14F-4D97-AF65-F5344CB8AC3E}">
        <p14:creationId xmlns:p14="http://schemas.microsoft.com/office/powerpoint/2010/main" val="39676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63158"/>
          <a:stretch/>
        </p:blipFill>
        <p:spPr>
          <a:xfrm flipH="1">
            <a:off x="10322555" y="-1"/>
            <a:ext cx="1752791" cy="454661"/>
          </a:xfrm>
          <a:prstGeom prst="rect">
            <a:avLst/>
          </a:prstGeom>
        </p:spPr>
      </p:pic>
      <p:pic>
        <p:nvPicPr>
          <p:cNvPr id="5" name="Picture 4"/>
          <p:cNvPicPr>
            <a:picLocks noChangeAspect="1"/>
          </p:cNvPicPr>
          <p:nvPr/>
        </p:nvPicPr>
        <p:blipFill rotWithShape="1">
          <a:blip r:embed="rId4"/>
          <a:srcRect l="58777" t="54902"/>
          <a:stretch/>
        </p:blipFill>
        <p:spPr>
          <a:xfrm flipH="1">
            <a:off x="0" y="6471920"/>
            <a:ext cx="1361440" cy="386080"/>
          </a:xfrm>
          <a:prstGeom prst="rect">
            <a:avLst/>
          </a:prstGeom>
        </p:spPr>
      </p:pic>
      <p:sp>
        <p:nvSpPr>
          <p:cNvPr id="2" name="TextBox 1"/>
          <p:cNvSpPr txBox="1"/>
          <p:nvPr/>
        </p:nvSpPr>
        <p:spPr>
          <a:xfrm>
            <a:off x="788426" y="804615"/>
            <a:ext cx="11085127" cy="646331"/>
          </a:xfrm>
          <a:prstGeom prst="rect">
            <a:avLst/>
          </a:prstGeom>
          <a:noFill/>
        </p:spPr>
        <p:txBody>
          <a:bodyPr wrap="square" rtlCol="0">
            <a:spAutoFit/>
          </a:bodyPr>
          <a:lstStyle/>
          <a:p>
            <a:r>
              <a:rPr lang="en-US" sz="3600" b="1">
                <a:solidFill>
                  <a:srgbClr val="002060"/>
                </a:solidFill>
                <a:latin typeface="UTM Avo" panose="02040603050506020204" pitchFamily="18" charset="0"/>
              </a:rPr>
              <a:t>1. Chuẩn bị</a:t>
            </a:r>
          </a:p>
        </p:txBody>
      </p:sp>
      <p:sp>
        <p:nvSpPr>
          <p:cNvPr id="3" name="TextBox 2"/>
          <p:cNvSpPr txBox="1"/>
          <p:nvPr/>
        </p:nvSpPr>
        <p:spPr>
          <a:xfrm>
            <a:off x="621909" y="1800900"/>
            <a:ext cx="10773972" cy="3016210"/>
          </a:xfrm>
          <a:prstGeom prst="rect">
            <a:avLst/>
          </a:prstGeom>
          <a:noFill/>
        </p:spPr>
        <p:txBody>
          <a:bodyPr wrap="square" rtlCol="0">
            <a:spAutoFit/>
          </a:bodyPr>
          <a:lstStyle/>
          <a:p>
            <a:pPr algn="just">
              <a:spcBef>
                <a:spcPts val="600"/>
              </a:spcBef>
              <a:spcAft>
                <a:spcPts val="600"/>
              </a:spcAft>
            </a:pPr>
            <a:r>
              <a:rPr lang="vi-VN" sz="3600">
                <a:solidFill>
                  <a:srgbClr val="000000"/>
                </a:solidFill>
                <a:latin typeface="OpenSans"/>
              </a:rPr>
              <a:t>- Em thích câu chuyện nào? Câu chuyện đó em đã đọc hay được nghe kể? </a:t>
            </a:r>
          </a:p>
          <a:p>
            <a:pPr algn="just">
              <a:spcBef>
                <a:spcPts val="600"/>
              </a:spcBef>
              <a:spcAft>
                <a:spcPts val="600"/>
              </a:spcAft>
            </a:pPr>
            <a:r>
              <a:rPr lang="vi-VN" sz="3600">
                <a:solidFill>
                  <a:srgbClr val="000000"/>
                </a:solidFill>
                <a:latin typeface="OpenSans"/>
              </a:rPr>
              <a:t>- Vì sao em thích câu chuyện đó? (Câu chuyện có nội dung gì hấp dẫn? Nhân vật nào thú vị? Chi tiết nào ấn tượng,...</a:t>
            </a:r>
            <a:r>
              <a:rPr lang="en-US" sz="3600">
                <a:solidFill>
                  <a:srgbClr val="000000"/>
                </a:solidFill>
                <a:latin typeface="OpenSans"/>
              </a:rPr>
              <a:t>)</a:t>
            </a:r>
            <a:r>
              <a:rPr lang="en-US" sz="3600" b="1">
                <a:solidFill>
                  <a:srgbClr val="002060"/>
                </a:solidFill>
                <a:latin typeface="UTM Avo" panose="02040603050506020204" pitchFamily="18" charset="0"/>
              </a:rPr>
              <a:t> </a:t>
            </a:r>
          </a:p>
        </p:txBody>
      </p:sp>
      <p:pic>
        <p:nvPicPr>
          <p:cNvPr id="4" name="图片 23">
            <a:extLst>
              <a:ext uri="{FF2B5EF4-FFF2-40B4-BE49-F238E27FC236}">
                <a16:creationId xmlns="" xmlns:a16="http://schemas.microsoft.com/office/drawing/2014/main" id="{057BE9C9-42AF-E11A-E0EA-96A44184E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34817" y="4556991"/>
            <a:ext cx="3451514" cy="2301009"/>
          </a:xfrm>
          <a:prstGeom prst="rect">
            <a:avLst/>
          </a:prstGeom>
        </p:spPr>
      </p:pic>
    </p:spTree>
    <p:extLst>
      <p:ext uri="{BB962C8B-B14F-4D97-AF65-F5344CB8AC3E}">
        <p14:creationId xmlns:p14="http://schemas.microsoft.com/office/powerpoint/2010/main" val="3237259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8777" t="54902"/>
          <a:stretch/>
        </p:blipFill>
        <p:spPr>
          <a:xfrm flipH="1">
            <a:off x="0" y="6492240"/>
            <a:ext cx="1271016" cy="365760"/>
          </a:xfrm>
          <a:prstGeom prst="rect">
            <a:avLst/>
          </a:prstGeom>
        </p:spPr>
      </p:pic>
      <p:pic>
        <p:nvPicPr>
          <p:cNvPr id="7" name="Picture 6"/>
          <p:cNvPicPr>
            <a:picLocks noChangeAspect="1"/>
          </p:cNvPicPr>
          <p:nvPr/>
        </p:nvPicPr>
        <p:blipFill>
          <a:blip r:embed="rId4"/>
          <a:stretch>
            <a:fillRect/>
          </a:stretch>
        </p:blipFill>
        <p:spPr>
          <a:xfrm flipH="1">
            <a:off x="-388228" y="-371638"/>
            <a:ext cx="4061420" cy="1589968"/>
          </a:xfrm>
          <a:prstGeom prst="rect">
            <a:avLst/>
          </a:prstGeom>
        </p:spPr>
      </p:pic>
      <p:sp>
        <p:nvSpPr>
          <p:cNvPr id="2" name="TextBox 1"/>
          <p:cNvSpPr txBox="1"/>
          <p:nvPr/>
        </p:nvSpPr>
        <p:spPr>
          <a:xfrm>
            <a:off x="1307042" y="543795"/>
            <a:ext cx="1763706" cy="646331"/>
          </a:xfrm>
          <a:prstGeom prst="rect">
            <a:avLst/>
          </a:prstGeom>
          <a:noFill/>
        </p:spPr>
        <p:txBody>
          <a:bodyPr wrap="square" rtlCol="0">
            <a:spAutoFit/>
          </a:bodyPr>
          <a:lstStyle/>
          <a:p>
            <a:r>
              <a:rPr lang="en-US" sz="3600" b="1" dirty="0" err="1">
                <a:solidFill>
                  <a:schemeClr val="bg1"/>
                </a:solidFill>
                <a:latin typeface="UTM Avo" panose="02040603050506020204" pitchFamily="18" charset="0"/>
              </a:rPr>
              <a:t>Ví</a:t>
            </a:r>
            <a:r>
              <a:rPr lang="en-US" sz="3600" b="1" dirty="0">
                <a:solidFill>
                  <a:schemeClr val="bg1"/>
                </a:solidFill>
                <a:latin typeface="UTM Avo" panose="02040603050506020204" pitchFamily="18" charset="0"/>
              </a:rPr>
              <a:t> </a:t>
            </a:r>
            <a:r>
              <a:rPr lang="en-US" sz="3600" b="1" dirty="0" err="1">
                <a:solidFill>
                  <a:schemeClr val="bg1"/>
                </a:solidFill>
                <a:latin typeface="UTM Avo" panose="02040603050506020204" pitchFamily="18" charset="0"/>
              </a:rPr>
              <a:t>dụ</a:t>
            </a:r>
            <a:r>
              <a:rPr lang="en-US" sz="3600" b="1" dirty="0">
                <a:solidFill>
                  <a:schemeClr val="bg1"/>
                </a:solidFill>
                <a:latin typeface="UTM Avo" panose="02040603050506020204" pitchFamily="18" charset="0"/>
              </a:rPr>
              <a:t>:</a:t>
            </a:r>
          </a:p>
        </p:txBody>
      </p:sp>
      <p:sp>
        <p:nvSpPr>
          <p:cNvPr id="3" name="TextBox 2"/>
          <p:cNvSpPr txBox="1"/>
          <p:nvPr/>
        </p:nvSpPr>
        <p:spPr>
          <a:xfrm>
            <a:off x="649204" y="1218330"/>
            <a:ext cx="10992336" cy="5170646"/>
          </a:xfrm>
          <a:prstGeom prst="rect">
            <a:avLst/>
          </a:prstGeom>
          <a:noFill/>
        </p:spPr>
        <p:txBody>
          <a:bodyPr wrap="square" rtlCol="0">
            <a:spAutoFit/>
          </a:bodyPr>
          <a:lstStyle/>
          <a:p>
            <a:pPr algn="just">
              <a:spcBef>
                <a:spcPts val="600"/>
              </a:spcBef>
              <a:spcAft>
                <a:spcPts val="600"/>
              </a:spcAft>
            </a:pPr>
            <a:r>
              <a:rPr lang="vi-VN" sz="2800" dirty="0">
                <a:solidFill>
                  <a:srgbClr val="000000"/>
                </a:solidFill>
                <a:latin typeface="OpenSans"/>
              </a:rPr>
              <a:t>- Em thích câu chuyện: </a:t>
            </a:r>
            <a:r>
              <a:rPr lang="vi-VN" sz="2800" dirty="0">
                <a:solidFill>
                  <a:srgbClr val="002060"/>
                </a:solidFill>
                <a:latin typeface="OpenSans"/>
              </a:rPr>
              <a:t>Bó đũa</a:t>
            </a:r>
          </a:p>
          <a:p>
            <a:pPr algn="just">
              <a:spcBef>
                <a:spcPts val="600"/>
              </a:spcBef>
              <a:spcAft>
                <a:spcPts val="600"/>
              </a:spcAft>
            </a:pPr>
            <a:r>
              <a:rPr lang="vi-VN" sz="2800" dirty="0">
                <a:solidFill>
                  <a:srgbClr val="000000"/>
                </a:solidFill>
                <a:latin typeface="OpenSans"/>
              </a:rPr>
              <a:t>- Câu chuyện đó em được nghe mẹ kể.</a:t>
            </a:r>
          </a:p>
          <a:p>
            <a:pPr algn="just">
              <a:spcBef>
                <a:spcPts val="600"/>
              </a:spcBef>
              <a:spcAft>
                <a:spcPts val="600"/>
              </a:spcAft>
            </a:pPr>
            <a:r>
              <a:rPr lang="vi-VN" sz="2800" dirty="0">
                <a:solidFill>
                  <a:srgbClr val="000000"/>
                </a:solidFill>
                <a:latin typeface="OpenSans"/>
              </a:rPr>
              <a:t>- Em thích câu chuyện vì: </a:t>
            </a:r>
          </a:p>
          <a:p>
            <a:pPr algn="just">
              <a:spcBef>
                <a:spcPts val="600"/>
              </a:spcBef>
              <a:spcAft>
                <a:spcPts val="600"/>
              </a:spcAft>
            </a:pPr>
            <a:r>
              <a:rPr lang="vi-VN" sz="2800" dirty="0">
                <a:solidFill>
                  <a:srgbClr val="000000"/>
                </a:solidFill>
                <a:latin typeface="OpenSans"/>
              </a:rPr>
              <a:t>+ Nội dung: Qua câu chuyện, người cha muốn khuyên các con rằng: “Chia lẻ ra thì yếu, hợp lại thì mạnh. Thế nên anh em trong nhà phải biết yêu thương, đùm bọc và đoàn kết với nhau.”</a:t>
            </a:r>
          </a:p>
          <a:p>
            <a:pPr algn="just">
              <a:spcBef>
                <a:spcPts val="600"/>
              </a:spcBef>
              <a:spcAft>
                <a:spcPts val="600"/>
              </a:spcAft>
            </a:pPr>
            <a:r>
              <a:rPr lang="vi-VN" sz="2800" dirty="0">
                <a:solidFill>
                  <a:srgbClr val="000000"/>
                </a:solidFill>
                <a:latin typeface="OpenSans"/>
              </a:rPr>
              <a:t>+ Nhân vật: Người cha trong câu chuyện là một nhân vật có vai trò rất quan trọng.</a:t>
            </a:r>
          </a:p>
          <a:p>
            <a:pPr algn="just">
              <a:spcBef>
                <a:spcPts val="600"/>
              </a:spcBef>
              <a:spcAft>
                <a:spcPts val="600"/>
              </a:spcAft>
            </a:pPr>
            <a:r>
              <a:rPr lang="vi-VN" sz="2800" dirty="0">
                <a:solidFill>
                  <a:srgbClr val="000000"/>
                </a:solidFill>
                <a:latin typeface="OpenSans"/>
              </a:rPr>
              <a:t>+ Chi tiết: “Người cha bèn cởi bó đũa ra, rồi thong thả bẻ gãy từng chiếc một cách dễ dàng.”</a:t>
            </a:r>
            <a:endParaRPr lang="vi-VN" sz="2800" b="0" i="0" dirty="0">
              <a:solidFill>
                <a:srgbClr val="000000"/>
              </a:solidFill>
              <a:effectLst/>
              <a:latin typeface="OpenSans"/>
            </a:endParaRPr>
          </a:p>
        </p:txBody>
      </p:sp>
      <p:pic>
        <p:nvPicPr>
          <p:cNvPr id="6" name="Picture 5"/>
          <p:cNvPicPr>
            <a:picLocks noChangeAspect="1"/>
          </p:cNvPicPr>
          <p:nvPr/>
        </p:nvPicPr>
        <p:blipFill rotWithShape="1">
          <a:blip r:embed="rId5"/>
          <a:srcRect b="63158"/>
          <a:stretch/>
        </p:blipFill>
        <p:spPr>
          <a:xfrm flipH="1">
            <a:off x="10322555" y="-1"/>
            <a:ext cx="1752791" cy="454661"/>
          </a:xfrm>
          <a:prstGeom prst="rect">
            <a:avLst/>
          </a:prstGeom>
        </p:spPr>
      </p:pic>
      <p:pic>
        <p:nvPicPr>
          <p:cNvPr id="8" name="Picture 7"/>
          <p:cNvPicPr>
            <a:picLocks noChangeAspect="1"/>
          </p:cNvPicPr>
          <p:nvPr/>
        </p:nvPicPr>
        <p:blipFill>
          <a:blip r:embed="rId6"/>
          <a:stretch>
            <a:fillRect/>
          </a:stretch>
        </p:blipFill>
        <p:spPr>
          <a:xfrm>
            <a:off x="-162341" y="7532239"/>
            <a:ext cx="11709113" cy="2860109"/>
          </a:xfrm>
          <a:prstGeom prst="rect">
            <a:avLst/>
          </a:prstGeom>
        </p:spPr>
      </p:pic>
    </p:spTree>
    <p:extLst>
      <p:ext uri="{BB962C8B-B14F-4D97-AF65-F5344CB8AC3E}">
        <p14:creationId xmlns:p14="http://schemas.microsoft.com/office/powerpoint/2010/main" val="180969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426</Words>
  <Application>Microsoft Office PowerPoint</Application>
  <PresentationFormat>Custom</PresentationFormat>
  <Paragraphs>62</Paragraphs>
  <Slides>18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UTM Showcard</vt:lpstr>
      <vt:lpstr>UTM Habano</vt:lpstr>
      <vt:lpstr>UTM Avo</vt:lpstr>
      <vt:lpstr>OpenSans</vt:lpstr>
      <vt:lpstr>Open Sans</vt:lpstr>
      <vt:lpstr>UTM Colossalis</vt:lpstr>
      <vt:lpstr>Times New Roman</vt:lpstr>
      <vt:lpstr>#9Slide05 Fourth Medium</vt:lpstr>
      <vt:lpstr>#9Slide05 Aphrodite Pro</vt:lpstr>
      <vt:lpstr>Chango</vt:lpstr>
      <vt:lpstr>Amazone</vt:lpstr>
      <vt:lpstr>标小智龙珠体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38</cp:revision>
  <dcterms:created xsi:type="dcterms:W3CDTF">2023-07-09T15:05:31Z</dcterms:created>
  <dcterms:modified xsi:type="dcterms:W3CDTF">2024-08-28T08:25:39Z</dcterms:modified>
  <cp:version>MNT37</cp:version>
</cp:coreProperties>
</file>