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65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AD81C-F30B-43E7-BE7A-5EC9C9977D59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Relationship Id="rId4" Type="http://schemas.microsoft.com/office/2007/relationships/hdphoto" Target="../media/hdphoto1.wdp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7.xml" /><Relationship Id="rId5" Type="http://schemas.microsoft.com/office/2007/relationships/hdphoto" Target="../media/hdphoto1.wdp" /><Relationship Id="rId4" Type="http://schemas.openxmlformats.org/officeDocument/2006/relationships/image" Target="../media/image4.pn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Relationship Id="rId4" Type="http://schemas.microsoft.com/office/2007/relationships/hdphoto" Target="../media/hdphoto1.wdp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590550"/>
            <a:ext cx="4953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>
                <a:solidFill>
                  <a:srgbClr val="FF0000"/>
                </a:solidFill>
              </a:rPr>
              <a:t>CHỦ ĐỀ 1: </a:t>
            </a:r>
          </a:p>
          <a:p>
            <a:pPr algn="ctr"/>
            <a:r>
              <a:rPr lang="en-US" sz="4000">
                <a:solidFill>
                  <a:srgbClr val="FF0000"/>
                </a:solidFill>
              </a:rPr>
              <a:t>ĐỘI HÌNH ĐỘI NGŨ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09800" y="2375416"/>
            <a:ext cx="5181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BÀI 1: TƯ THẾ ĐỨNG NGHIÊM, ĐỨNG NGHỈ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2495550"/>
            <a:ext cx="6108853" cy="3505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cap="none" spc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Chúc Các Em Học Tốt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58284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I. Mục tiêu bài học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741" y="1177555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1. Về phẩm chất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809750"/>
            <a:ext cx="7850659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b="1"/>
              <a:t> </a:t>
            </a:r>
            <a:r>
              <a:rPr lang="en-US" b="1"/>
              <a:t>* </a:t>
            </a:r>
            <a:r>
              <a:rPr lang="vi-VN"/>
              <a:t>Bài học góp phần bồi dưỡng cho học sinh các phẩm chất cụ thể:</a:t>
            </a:r>
          </a:p>
          <a:p>
            <a:pPr lvl="1">
              <a:lnSpc>
                <a:spcPct val="150000"/>
              </a:lnSpc>
            </a:pPr>
            <a:r>
              <a:rPr lang="vi-VN"/>
              <a:t>- Tích cực trong tập luyện và hoạt động tập thể.</a:t>
            </a:r>
          </a:p>
          <a:p>
            <a:pPr lvl="1">
              <a:lnSpc>
                <a:spcPct val="150000"/>
              </a:lnSpc>
            </a:pPr>
            <a:r>
              <a:rPr lang="vi-VN"/>
              <a:t>- Tích cực tham gia các trò chơi vận động  và có trách nhiệm trong khi chơi trò chơi.</a:t>
            </a:r>
          </a:p>
          <a:p>
            <a:pPr>
              <a:lnSpc>
                <a:spcPct val="150000"/>
              </a:lnSpc>
            </a:pPr>
            <a:endParaRPr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67846"/>
            <a:ext cx="2971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</a:rPr>
              <a:t>2. Về năng lực</a:t>
            </a:r>
            <a:r>
              <a:rPr lang="vi-VN" sz="2800">
                <a:solidFill>
                  <a:srgbClr val="FF0000"/>
                </a:solidFill>
              </a:rPr>
              <a:t>: </a:t>
            </a: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678911"/>
            <a:ext cx="3962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</a:rPr>
              <a:t>2.1. Năng lực chung:</a:t>
            </a:r>
            <a:endParaRPr lang="vi-VN" sz="2000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1153674"/>
            <a:ext cx="7315200" cy="1572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- Tự chủ và tự học: Tự xem trước cách thực hiện tư thế đứng nghiêm, đứng nghỉ trong sách giáo khoa. </a:t>
            </a:r>
          </a:p>
          <a:p>
            <a:r>
              <a:rPr lang="vi-VN"/>
              <a:t>- Giao tiếp và hợp tác: Biết phân công, hợp tác trong nhóm để thực hiện các động tác và trò chơi.</a:t>
            </a:r>
          </a:p>
          <a:p>
            <a:pPr>
              <a:lnSpc>
                <a:spcPct val="150000"/>
              </a:lnSpc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2367299"/>
            <a:ext cx="3124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</a:rPr>
              <a:t>2.2. Năng lực đặc thù:</a:t>
            </a:r>
            <a:endParaRPr lang="vi-VN" sz="2000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85800" y="2869855"/>
            <a:ext cx="762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- NL chăm sóc SK:  Biết thực hiện vệ sinh sân tập, thực hiện vệ sinh cá nhân để đảm bảo an toàn trong tập luyện.</a:t>
            </a:r>
          </a:p>
          <a:p>
            <a:r>
              <a:rPr lang="vi-VN"/>
              <a:t>- NL vận động cơ bản: Biết khẩu lệnh và cách thực tư thế đứng nghiêm, đứng nghỉ</a:t>
            </a:r>
          </a:p>
          <a:p>
            <a:r>
              <a:rPr lang="vi-VN"/>
              <a:t>- Biết quan sát tranh, tự khám phá bài và quan sát động tác làm mẫu của giáo viên để tập luyện. Thực hiện được tư thế đứng nghiêm, đứng nghỉ.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58517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II. Các hoạt động dạy học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9897" y="1396889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* Khởi động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2784" y="843292"/>
            <a:ext cx="3571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1. Hoạt động mở đầu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85749"/>
            <a:ext cx="6400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2. Hoạt động hình thành kiến thức mới</a:t>
            </a: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855135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* Tư thế đứng nghiêm</a:t>
            </a:r>
          </a:p>
        </p:txBody>
      </p:sp>
      <p:pic>
        <p:nvPicPr>
          <p:cNvPr id="1026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97" y="1355415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81285"/>
            <a:ext cx="5943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2. Hoạt động hình thành kiến thức mới</a:t>
            </a:r>
          </a:p>
          <a:p>
            <a:endParaRPr lang="en-US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895350"/>
            <a:ext cx="2971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* Tư thế đứng nghỉ</a:t>
            </a:r>
          </a:p>
          <a:p>
            <a:endParaRPr lang="en-US"/>
          </a:p>
        </p:txBody>
      </p:sp>
      <p:pic>
        <p:nvPicPr>
          <p:cNvPr id="2051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731108" y="1504950"/>
            <a:ext cx="2728783" cy="291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6195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3. Hoạt động luyện tập</a:t>
            </a:r>
          </a:p>
        </p:txBody>
      </p:sp>
      <p:pic>
        <p:nvPicPr>
          <p:cNvPr id="4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047750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5181600" y="1053546"/>
            <a:ext cx="2362200" cy="2784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195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4. Hoạt động vận dụng</a:t>
            </a:r>
          </a:p>
        </p:txBody>
      </p:sp>
      <p:pic>
        <p:nvPicPr>
          <p:cNvPr id="4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1287" r="39367" b="300"/>
          <a:stretch>
            <a:fillRect/>
          </a:stretch>
        </p:blipFill>
        <p:spPr bwMode="auto">
          <a:xfrm>
            <a:off x="555023" y="2190750"/>
            <a:ext cx="2139779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2805" y="88517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* </a:t>
            </a:r>
            <a:r>
              <a:rPr lang="en-US" sz="2400"/>
              <a:t>Quan sát hình dưới đây và cho cô biết khẩu lệnh nào tương ứng với hình?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81400" y="2146816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- Khẩu lệnh: Nghiêm</a:t>
            </a:r>
            <a:endParaRPr lang="en-US" sz="240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1400" y="3206231"/>
            <a:ext cx="4343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</a:rPr>
              <a:t>- Khẩu lệnh: Nghỉ</a:t>
            </a:r>
            <a:endParaRPr lang="en-US" sz="2400">
              <a:solidFill>
                <a:srgbClr val="002060"/>
              </a:solidFill>
            </a:endParaRPr>
          </a:p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335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III. Kết Thúc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5415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* Thả lỏng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328</Words>
  <Application>Microsoft Office PowerPoint</Application>
  <PresentationFormat>Trình chiếu Trên màn hình (16:9)</PresentationFormat>
  <Paragraphs>31</Paragraphs>
  <Slides>10</Slides>
  <Notes>0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10</vt:i4>
      </vt:variant>
    </vt:vector>
  </HeadingPairs>
  <TitlesOfParts>
    <vt:vector size="11" baseType="lpstr"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Laptop88</dc:creator>
  <cp:lastModifiedBy>nguyenvanthanh17276@gmail.com</cp:lastModifiedBy>
  <cp:revision>24</cp:revision>
  <dcterms:created xsi:type="dcterms:W3CDTF">2021-08-19T13:42:00Z</dcterms:created>
  <dcterms:modified xsi:type="dcterms:W3CDTF">2023-09-20T14:41:36Z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0E23EFF961114AB8950891766372D0EA</vt:lpwstr>
  </property>
  <property fmtid="{D5CDD505-2E9C-101B-9397-08002B2CF9AE}" pid="3" name="KSOProductBuildVer">
    <vt:lpwstr>1033-11.2.0.10258</vt:lpwstr>
  </property>
</Properties>
</file>