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1" r:id="rId4"/>
    <p:sldMasterId id="2147483701" r:id="rId5"/>
  </p:sldMasterIdLst>
  <p:notesMasterIdLst>
    <p:notesMasterId r:id="rId18"/>
  </p:notesMasterIdLst>
  <p:sldIdLst>
    <p:sldId id="572" r:id="rId6"/>
    <p:sldId id="290" r:id="rId7"/>
    <p:sldId id="553" r:id="rId8"/>
    <p:sldId id="573" r:id="rId9"/>
    <p:sldId id="558" r:id="rId10"/>
    <p:sldId id="617" r:id="rId11"/>
    <p:sldId id="285" r:id="rId12"/>
    <p:sldId id="258" r:id="rId13"/>
    <p:sldId id="271" r:id="rId14"/>
    <p:sldId id="347" r:id="rId15"/>
    <p:sldId id="284" r:id="rId16"/>
    <p:sldId id="6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77BC4-5BE5-48B7-AA1E-1D6909F59299}"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1C2D-1FF1-45A7-B323-7C1344206583}" type="slidenum">
              <a:rPr lang="en-US" smtClean="0"/>
              <a:t>‹#›</a:t>
            </a:fld>
            <a:endParaRPr lang="en-US"/>
          </a:p>
        </p:txBody>
      </p:sp>
    </p:spTree>
    <p:extLst>
      <p:ext uri="{BB962C8B-B14F-4D97-AF65-F5344CB8AC3E}">
        <p14:creationId xmlns:p14="http://schemas.microsoft.com/office/powerpoint/2010/main" val="22221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54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8028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3891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133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39772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650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3758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5387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0889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94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246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5354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9/18/2024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5565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23405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9887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8350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4618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37619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2024/9/18</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9515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4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289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74752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6920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3495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72055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1868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2024/9/18</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96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4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8353872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588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7938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1495044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83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849603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347411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97152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561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305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50663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0634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2024/9/18</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462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5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3.pn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45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60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E062006-6822-936E-19B7-7212E57BD6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56543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969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B13998D8-CDA4-E8B4-7BF9-A5A4E0F7074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7620269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8.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9.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28.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3.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11.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10" name="图片 9" descr="草地5"/>
          <p:cNvPicPr>
            <a:picLocks noChangeAspect="1"/>
          </p:cNvPicPr>
          <p:nvPr/>
        </p:nvPicPr>
        <p:blipFill>
          <a:blip r:embed="rId3"/>
          <a:stretch>
            <a:fillRect/>
          </a:stretch>
        </p:blipFill>
        <p:spPr>
          <a:xfrm>
            <a:off x="12701" y="0"/>
            <a:ext cx="12191153" cy="6697133"/>
          </a:xfrm>
          <a:prstGeom prst="rect">
            <a:avLst/>
          </a:prstGeom>
        </p:spPr>
      </p:pic>
      <p:pic>
        <p:nvPicPr>
          <p:cNvPr id="9" name="图片 8" descr="草地7"/>
          <p:cNvPicPr>
            <a:picLocks noChangeAspect="1"/>
          </p:cNvPicPr>
          <p:nvPr/>
        </p:nvPicPr>
        <p:blipFill>
          <a:blip r:embed="rId4"/>
          <a:stretch>
            <a:fillRect/>
          </a:stretch>
        </p:blipFill>
        <p:spPr>
          <a:xfrm>
            <a:off x="0" y="0"/>
            <a:ext cx="12178453" cy="6690360"/>
          </a:xfrm>
          <a:prstGeom prst="rect">
            <a:avLst/>
          </a:prstGeom>
        </p:spPr>
      </p:pic>
      <p:pic>
        <p:nvPicPr>
          <p:cNvPr id="7" name="图片 6" descr="草地6"/>
          <p:cNvPicPr>
            <a:picLocks noChangeAspect="1"/>
          </p:cNvPicPr>
          <p:nvPr userDrawn="1"/>
        </p:nvPicPr>
        <p:blipFill>
          <a:blip r:embed="rId5"/>
          <a:srcRect t="22386" b="9672"/>
          <a:stretch>
            <a:fillRect/>
          </a:stretch>
        </p:blipFill>
        <p:spPr>
          <a:xfrm>
            <a:off x="-12699" y="-25400"/>
            <a:ext cx="12204700" cy="4440767"/>
          </a:xfrm>
          <a:prstGeom prst="rect">
            <a:avLst/>
          </a:prstGeom>
        </p:spPr>
      </p:pic>
      <p:pic>
        <p:nvPicPr>
          <p:cNvPr id="12" name="图片 11" descr="草地4"/>
          <p:cNvPicPr>
            <a:picLocks noChangeAspect="1"/>
          </p:cNvPicPr>
          <p:nvPr/>
        </p:nvPicPr>
        <p:blipFill>
          <a:blip r:embed="rId6"/>
          <a:srcRect b="16456"/>
          <a:stretch>
            <a:fillRect/>
          </a:stretch>
        </p:blipFill>
        <p:spPr>
          <a:xfrm>
            <a:off x="-31976" y="1255183"/>
            <a:ext cx="12178453" cy="5588847"/>
          </a:xfrm>
          <a:prstGeom prst="rect">
            <a:avLst/>
          </a:prstGeom>
        </p:spPr>
      </p:pic>
      <p:pic>
        <p:nvPicPr>
          <p:cNvPr id="5" name="图片 4" descr="C:/Users/Administrator/AppData/Local/Temp/picturecompress_20211013160152/output_1.pngoutput_1"/>
          <p:cNvPicPr>
            <a:picLocks noChangeAspect="1"/>
          </p:cNvPicPr>
          <p:nvPr/>
        </p:nvPicPr>
        <p:blipFill>
          <a:blip r:embed="rId7"/>
          <a:srcRect b="8229"/>
          <a:stretch>
            <a:fillRect/>
          </a:stretch>
        </p:blipFill>
        <p:spPr>
          <a:xfrm>
            <a:off x="-771899" y="464234"/>
            <a:ext cx="6966959" cy="6393766"/>
          </a:xfrm>
          <a:prstGeom prst="rect">
            <a:avLst/>
          </a:prstGeom>
        </p:spPr>
      </p:pic>
      <p:pic>
        <p:nvPicPr>
          <p:cNvPr id="4" name="图片 3" descr="C:/Users/Administrator/AppData/Local/Temp/picturecompress_20211013160122/output_1.pngoutput_1"/>
          <p:cNvPicPr>
            <a:picLocks noChangeAspect="1"/>
          </p:cNvPicPr>
          <p:nvPr/>
        </p:nvPicPr>
        <p:blipFill>
          <a:blip r:embed="rId8"/>
          <a:srcRect t="48496"/>
          <a:stretch>
            <a:fillRect/>
          </a:stretch>
        </p:blipFill>
        <p:spPr>
          <a:xfrm>
            <a:off x="-45523" y="3394710"/>
            <a:ext cx="12192000" cy="3449320"/>
          </a:xfrm>
          <a:prstGeom prst="rect">
            <a:avLst/>
          </a:prstGeom>
        </p:spPr>
      </p:pic>
      <p:pic>
        <p:nvPicPr>
          <p:cNvPr id="3" name="Picture 2">
            <a:extLst>
              <a:ext uri="{FF2B5EF4-FFF2-40B4-BE49-F238E27FC236}">
                <a16:creationId xmlns:a16="http://schemas.microsoft.com/office/drawing/2014/main" id="{9BB17C23-434B-1603-FB8D-A4F53898CF62}"/>
              </a:ext>
            </a:extLst>
          </p:cNvPr>
          <p:cNvPicPr>
            <a:picLocks noChangeAspect="1"/>
          </p:cNvPicPr>
          <p:nvPr/>
        </p:nvPicPr>
        <p:blipFill>
          <a:blip r:embed="rId9"/>
          <a:stretch>
            <a:fillRect/>
          </a:stretch>
        </p:blipFill>
        <p:spPr>
          <a:xfrm>
            <a:off x="5149378" y="1494453"/>
            <a:ext cx="5017443" cy="48406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4824764-6A05-4E49-AC32-66AFF4775D13}"/>
              </a:ext>
            </a:extLst>
          </p:cNvPr>
          <p:cNvSpPr txBox="1"/>
          <p:nvPr/>
        </p:nvSpPr>
        <p:spPr>
          <a:xfrm>
            <a:off x="2103123" y="2090057"/>
            <a:ext cx="8212452" cy="1938992"/>
          </a:xfrm>
          <a:prstGeom prst="rect">
            <a:avLst/>
          </a:prstGeom>
          <a:noFill/>
        </p:spPr>
        <p:txBody>
          <a:bodyPr wrap="square" rtlCol="0">
            <a:spAutoFit/>
          </a:bodyPr>
          <a:lstStyle/>
          <a:p>
            <a:pPr lvl="0" algn="just" defTabSz="914377"/>
            <a:r>
              <a:rPr lang="vi-VN" sz="4000" dirty="0">
                <a:solidFill>
                  <a:prstClr val="black"/>
                </a:solidFill>
                <a:latin typeface="Calibri" panose="020F0502020204030204"/>
              </a:rPr>
              <a:t>Chia sẻ với người thân dàn ý bài viết của em và trao đổi về cách sáng tạo cho câu chuyện.</a:t>
            </a:r>
            <a:endParaRPr kumimoji="0" lang="en-US" sz="40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
        <p:nvSpPr>
          <p:cNvPr id="4" name="TextBox 3">
            <a:extLst>
              <a:ext uri="{FF2B5EF4-FFF2-40B4-BE49-F238E27FC236}">
                <a16:creationId xmlns:a16="http://schemas.microsoft.com/office/drawing/2014/main" id="{0C4B8C02-0D34-379E-E442-1CDD0AA1E9D0}"/>
              </a:ext>
            </a:extLst>
          </p:cNvPr>
          <p:cNvSpPr txBox="1"/>
          <p:nvPr/>
        </p:nvSpPr>
        <p:spPr>
          <a:xfrm>
            <a:off x="4381500" y="545757"/>
            <a:ext cx="2895600" cy="1023037"/>
          </a:xfrm>
          <a:prstGeom prst="rect">
            <a:avLst/>
          </a:prstGeom>
          <a:noFill/>
        </p:spPr>
        <p:txBody>
          <a:bodyPr wrap="square" rtlCol="0" anchor="ctr">
            <a:spAutoFit/>
          </a:bodyPr>
          <a:lstStyle/>
          <a:p>
            <a:pPr>
              <a:lnSpc>
                <a:spcPct val="120000"/>
              </a:lnSpc>
            </a:pPr>
            <a:r>
              <a:rPr lang="en-US" sz="5400" b="1" dirty="0">
                <a:solidFill>
                  <a:srgbClr val="FF0000"/>
                </a:solidFill>
                <a:latin typeface="Calibri" panose="020F0502020204030204" pitchFamily="34" charset="0"/>
                <a:cs typeface="Calibri" panose="020F0502020204030204" pitchFamily="34" charset="0"/>
              </a:rPr>
              <a:t>VỀ NHÀ:</a:t>
            </a:r>
          </a:p>
        </p:txBody>
      </p:sp>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6106"/>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15CA24B6-E211-8DC4-9FCD-060C9D1E5CFD}"/>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ôn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811F8E4F-EF79-A47A-0367-A4020D99E061}"/>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14" name="TextBox 13">
            <a:extLst>
              <a:ext uri="{FF2B5EF4-FFF2-40B4-BE49-F238E27FC236}">
                <a16:creationId xmlns:a16="http://schemas.microsoft.com/office/drawing/2014/main" id="{E06ED628-CA23-D03E-05A3-3DB959012795}"/>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viết</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cho</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tiết</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456FED36-CD45-603C-6001-5FAA1B273762}"/>
              </a:ext>
            </a:extLst>
          </p:cNvPr>
          <p:cNvPicPr>
            <a:picLocks noChangeAspect="1"/>
          </p:cNvPicPr>
          <p:nvPr/>
        </p:nvPicPr>
        <p:blipFill>
          <a:blip r:embed="rId4"/>
          <a:stretch>
            <a:fillRect/>
          </a:stretch>
        </p:blipFill>
        <p:spPr>
          <a:xfrm rot="737208" flipH="1">
            <a:off x="964760" y="2955818"/>
            <a:ext cx="919996" cy="919996"/>
          </a:xfrm>
          <a:prstGeom prst="rect">
            <a:avLst/>
          </a:prstGeom>
        </p:spPr>
      </p:pic>
      <p:pic>
        <p:nvPicPr>
          <p:cNvPr id="3" name="Picture 2">
            <a:extLst>
              <a:ext uri="{FF2B5EF4-FFF2-40B4-BE49-F238E27FC236}">
                <a16:creationId xmlns:a16="http://schemas.microsoft.com/office/drawing/2014/main" id="{DA2EC49A-501F-4C3A-A803-E18EE783213A}"/>
              </a:ext>
            </a:extLst>
          </p:cNvPr>
          <p:cNvPicPr>
            <a:picLocks noChangeAspect="1"/>
          </p:cNvPicPr>
          <p:nvPr/>
        </p:nvPicPr>
        <p:blipFill>
          <a:blip r:embed="rId5"/>
          <a:stretch>
            <a:fillRect/>
          </a:stretch>
        </p:blipFill>
        <p:spPr>
          <a:xfrm>
            <a:off x="3031734" y="843490"/>
            <a:ext cx="6090432" cy="1018120"/>
          </a:xfrm>
          <a:prstGeom prst="rect">
            <a:avLst/>
          </a:prstGeom>
        </p:spPr>
      </p:pic>
    </p:spTree>
    <p:extLst>
      <p:ext uri="{BB962C8B-B14F-4D97-AF65-F5344CB8AC3E}">
        <p14:creationId xmlns:p14="http://schemas.microsoft.com/office/powerpoint/2010/main" val="223815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158261" y="2863522"/>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212160" y="4682489"/>
            <a:ext cx="3074796" cy="1812714"/>
          </a:xfrm>
          <a:prstGeom prst="rect">
            <a:avLst/>
          </a:prstGeom>
        </p:spPr>
      </p:pic>
      <p:pic>
        <p:nvPicPr>
          <p:cNvPr id="2" name="图片 1" descr="千库网_春天春季踏青出游放风筝_元素编号13044806"/>
          <p:cNvPicPr>
            <a:picLocks noChangeAspect="1"/>
          </p:cNvPicPr>
          <p:nvPr/>
        </p:nvPicPr>
        <p:blipFill>
          <a:blip r:embed="rId9"/>
          <a:srcRect b="5274"/>
          <a:stretch>
            <a:fillRect/>
          </a:stretch>
        </p:blipFill>
        <p:spPr>
          <a:xfrm>
            <a:off x="-846" y="2720341"/>
            <a:ext cx="4296833" cy="4141047"/>
          </a:xfrm>
          <a:prstGeom prst="rect">
            <a:avLst/>
          </a:prstGeom>
        </p:spPr>
      </p:pic>
      <p:sp>
        <p:nvSpPr>
          <p:cNvPr id="16" name="圆角矩形 15"/>
          <p:cNvSpPr/>
          <p:nvPr/>
        </p:nvSpPr>
        <p:spPr>
          <a:xfrm>
            <a:off x="2116714" y="1230321"/>
            <a:ext cx="8628283" cy="2833256"/>
          </a:xfrm>
          <a:prstGeom prst="roundRect">
            <a:avLst/>
          </a:prstGeom>
          <a:gradFill>
            <a:gsLst>
              <a:gs pos="0">
                <a:srgbClr val="599CD1"/>
              </a:gs>
              <a:gs pos="100000">
                <a:schemeClr val="bg1">
                  <a:alpha val="0"/>
                </a:schemeClr>
              </a:gs>
            </a:gsLst>
            <a:lin ang="5400000" scaled="0"/>
          </a:gradFill>
          <a:ln>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10"/>
          <a:srcRect l="40883" t="6408" r="8360" b="65362"/>
          <a:stretch>
            <a:fillRect/>
          </a:stretch>
        </p:blipFill>
        <p:spPr>
          <a:xfrm>
            <a:off x="8661603" y="-1005040"/>
            <a:ext cx="5957993" cy="1820333"/>
          </a:xfrm>
          <a:prstGeom prst="rect">
            <a:avLst/>
          </a:prstGeom>
        </p:spPr>
      </p:pic>
      <p:pic>
        <p:nvPicPr>
          <p:cNvPr id="14" name="图片 13" descr="千库网_蓝色卡通飞机交通工具_元素编号12804870"/>
          <p:cNvPicPr>
            <a:picLocks noChangeAspect="1"/>
          </p:cNvPicPr>
          <p:nvPr/>
        </p:nvPicPr>
        <p:blipFill>
          <a:blip r:embed="rId11"/>
          <a:srcRect t="17139" b="16339"/>
          <a:stretch>
            <a:fillRect/>
          </a:stretch>
        </p:blipFill>
        <p:spPr>
          <a:xfrm>
            <a:off x="589079" y="561764"/>
            <a:ext cx="2941320" cy="1956647"/>
          </a:xfrm>
          <a:prstGeom prst="rect">
            <a:avLst/>
          </a:prstGeom>
        </p:spPr>
      </p:pic>
      <p:pic>
        <p:nvPicPr>
          <p:cNvPr id="4" name="Picture 3">
            <a:extLst>
              <a:ext uri="{FF2B5EF4-FFF2-40B4-BE49-F238E27FC236}">
                <a16:creationId xmlns:a16="http://schemas.microsoft.com/office/drawing/2014/main" id="{632748C7-856B-ED48-1EE1-E6EFBD1510E9}"/>
              </a:ext>
            </a:extLst>
          </p:cNvPr>
          <p:cNvPicPr>
            <a:picLocks noChangeAspect="1"/>
          </p:cNvPicPr>
          <p:nvPr/>
        </p:nvPicPr>
        <p:blipFill>
          <a:blip r:embed="rId12"/>
          <a:stretch>
            <a:fillRect/>
          </a:stretch>
        </p:blipFill>
        <p:spPr>
          <a:xfrm>
            <a:off x="1982731" y="1462902"/>
            <a:ext cx="8626588" cy="3170195"/>
          </a:xfrm>
          <a:prstGeom prst="rect">
            <a:avLst/>
          </a:prstGeom>
        </p:spPr>
      </p:pic>
    </p:spTree>
    <p:extLst>
      <p:ext uri="{BB962C8B-B14F-4D97-AF65-F5344CB8AC3E}">
        <p14:creationId xmlns:p14="http://schemas.microsoft.com/office/powerpoint/2010/main" val="205064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390525" y="385352"/>
            <a:ext cx="12068175" cy="6567898"/>
          </a:xfrm>
          <a:prstGeom prst="rect">
            <a:avLst/>
          </a:prstGeom>
        </p:spPr>
      </p:pic>
      <p:sp>
        <p:nvSpPr>
          <p:cNvPr id="18" name="Hộp Văn bản 17">
            <a:extLst>
              <a:ext uri="{FF2B5EF4-FFF2-40B4-BE49-F238E27FC236}">
                <a16:creationId xmlns:a16="http://schemas.microsoft.com/office/drawing/2014/main" id="{0360A60B-3937-DD6E-FA34-160737A2C066}"/>
              </a:ext>
            </a:extLst>
          </p:cNvPr>
          <p:cNvSpPr txBox="1"/>
          <p:nvPr/>
        </p:nvSpPr>
        <p:spPr>
          <a:xfrm>
            <a:off x="1801517" y="242349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Thêm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thoại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nhắc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tạo</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Hộp Văn bản 17">
            <a:extLst>
              <a:ext uri="{FF2B5EF4-FFF2-40B4-BE49-F238E27FC236}">
                <a16:creationId xmlns:a16="http://schemas.microsoft.com/office/drawing/2014/main" id="{52DBC85E-C706-F9A7-34A7-DDAAC50C453C}"/>
              </a:ext>
            </a:extLst>
          </p:cNvPr>
          <p:cNvSpPr txBox="1"/>
          <p:nvPr/>
        </p:nvSpPr>
        <p:spPr>
          <a:xfrm>
            <a:off x="1801517" y="358554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kết</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thúc</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Hộp Văn bản 17">
            <a:extLst>
              <a:ext uri="{FF2B5EF4-FFF2-40B4-BE49-F238E27FC236}">
                <a16:creationId xmlns:a16="http://schemas.microsoft.com/office/drawing/2014/main" id="{68430126-AB31-5116-398E-B15C34A31FD5}"/>
              </a:ext>
            </a:extLst>
          </p:cNvPr>
          <p:cNvSpPr txBox="1"/>
          <p:nvPr/>
        </p:nvSpPr>
        <p:spPr>
          <a:xfrm>
            <a:off x="1830092" y="4814274"/>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prstClr val="white"/>
                </a:solidFill>
                <a:latin typeface="Calibri" panose="020F0502020204030204"/>
              </a:rPr>
              <a:t>Đóng</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vai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nhân</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vật</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để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kể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lại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câu</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378247" y="3025656"/>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431352" y="4650993"/>
            <a:ext cx="3681010" cy="2170101"/>
          </a:xfrm>
          <a:prstGeom prst="rect">
            <a:avLst/>
          </a:prstGeom>
        </p:spPr>
      </p:pic>
      <p:sp>
        <p:nvSpPr>
          <p:cNvPr id="16" name="圆角矩形 15"/>
          <p:cNvSpPr/>
          <p:nvPr/>
        </p:nvSpPr>
        <p:spPr>
          <a:xfrm>
            <a:off x="2517009" y="781050"/>
            <a:ext cx="7416800" cy="3524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9"/>
          <a:srcRect l="40883" t="6408" r="8360" b="65362"/>
          <a:stretch>
            <a:fillRect/>
          </a:stretch>
        </p:blipFill>
        <p:spPr>
          <a:xfrm>
            <a:off x="6992652" y="-305249"/>
            <a:ext cx="5957993" cy="1820333"/>
          </a:xfrm>
          <a:prstGeom prst="rect">
            <a:avLst/>
          </a:prstGeom>
        </p:spPr>
      </p:pic>
      <p:pic>
        <p:nvPicPr>
          <p:cNvPr id="14" name="图片 13" descr="千库网_蓝色卡通飞机交通工具_元素编号12804870"/>
          <p:cNvPicPr>
            <a:picLocks noChangeAspect="1"/>
          </p:cNvPicPr>
          <p:nvPr/>
        </p:nvPicPr>
        <p:blipFill>
          <a:blip r:embed="rId10"/>
          <a:srcRect t="17139" b="16339"/>
          <a:stretch>
            <a:fillRect/>
          </a:stretch>
        </p:blipFill>
        <p:spPr>
          <a:xfrm>
            <a:off x="9169531" y="0"/>
            <a:ext cx="2941320" cy="1956647"/>
          </a:xfrm>
          <a:prstGeom prst="rect">
            <a:avLst/>
          </a:prstGeom>
        </p:spPr>
      </p:pic>
      <p:pic>
        <p:nvPicPr>
          <p:cNvPr id="2" name="图片 1" descr="千库网_春天春季踏青出游放风筝_元素编号13044806"/>
          <p:cNvPicPr>
            <a:picLocks noChangeAspect="1"/>
          </p:cNvPicPr>
          <p:nvPr/>
        </p:nvPicPr>
        <p:blipFill>
          <a:blip r:embed="rId11"/>
          <a:srcRect b="5274"/>
          <a:stretch>
            <a:fillRect/>
          </a:stretch>
        </p:blipFill>
        <p:spPr>
          <a:xfrm>
            <a:off x="-64606" y="2744046"/>
            <a:ext cx="4296833" cy="4141047"/>
          </a:xfrm>
          <a:prstGeom prst="rect">
            <a:avLst/>
          </a:prstGeom>
        </p:spPr>
      </p:pic>
      <p:grpSp>
        <p:nvGrpSpPr>
          <p:cNvPr id="20" name="Group 19">
            <a:extLst>
              <a:ext uri="{FF2B5EF4-FFF2-40B4-BE49-F238E27FC236}">
                <a16:creationId xmlns:a16="http://schemas.microsoft.com/office/drawing/2014/main" id="{A887352F-E4FB-C85F-A493-75E8C42CFA82}"/>
              </a:ext>
            </a:extLst>
          </p:cNvPr>
          <p:cNvGrpSpPr/>
          <p:nvPr/>
        </p:nvGrpSpPr>
        <p:grpSpPr>
          <a:xfrm>
            <a:off x="217218" y="265236"/>
            <a:ext cx="2183082" cy="1506414"/>
            <a:chOff x="217218" y="265236"/>
            <a:chExt cx="2183082" cy="1506414"/>
          </a:xfrm>
        </p:grpSpPr>
        <p:sp>
          <p:nvSpPr>
            <p:cNvPr id="5" name="Freeform 4">
              <a:extLst>
                <a:ext uri="{FF2B5EF4-FFF2-40B4-BE49-F238E27FC236}">
                  <a16:creationId xmlns:a16="http://schemas.microsoft.com/office/drawing/2014/main" id="{C7BA19E7-B043-5D44-D9E0-169C8924351D}"/>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8" name="Picture 17" descr="A pink and yellow text&#10;&#10;Description automatically generated">
              <a:extLst>
                <a:ext uri="{FF2B5EF4-FFF2-40B4-BE49-F238E27FC236}">
                  <a16:creationId xmlns:a16="http://schemas.microsoft.com/office/drawing/2014/main" id="{87E5E762-29B7-3B5B-7F08-C46D669199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19" name="Rectangle 18">
              <a:extLst>
                <a:ext uri="{FF2B5EF4-FFF2-40B4-BE49-F238E27FC236}">
                  <a16:creationId xmlns:a16="http://schemas.microsoft.com/office/drawing/2014/main" id="{A0F04804-E0C4-B663-01DC-D750DB9EC3CF}"/>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6" name="Picture 5">
            <a:extLst>
              <a:ext uri="{FF2B5EF4-FFF2-40B4-BE49-F238E27FC236}">
                <a16:creationId xmlns:a16="http://schemas.microsoft.com/office/drawing/2014/main" id="{B46BA7DE-2373-4794-3AE4-6807C29E35E0}"/>
              </a:ext>
            </a:extLst>
          </p:cNvPr>
          <p:cNvPicPr>
            <a:picLocks noChangeAspect="1"/>
          </p:cNvPicPr>
          <p:nvPr/>
        </p:nvPicPr>
        <p:blipFill>
          <a:blip r:embed="rId15"/>
          <a:stretch>
            <a:fillRect/>
          </a:stretch>
        </p:blipFill>
        <p:spPr>
          <a:xfrm>
            <a:off x="2793949" y="1816154"/>
            <a:ext cx="7023201" cy="1682642"/>
          </a:xfrm>
          <a:prstGeom prst="rect">
            <a:avLst/>
          </a:prstGeom>
        </p:spPr>
      </p:pic>
      <p:pic>
        <p:nvPicPr>
          <p:cNvPr id="10" name="Picture 9">
            <a:extLst>
              <a:ext uri="{FF2B5EF4-FFF2-40B4-BE49-F238E27FC236}">
                <a16:creationId xmlns:a16="http://schemas.microsoft.com/office/drawing/2014/main" id="{26E0F348-1978-0A7C-4DE2-15F32165BF7D}"/>
              </a:ext>
            </a:extLst>
          </p:cNvPr>
          <p:cNvPicPr>
            <a:picLocks noChangeAspect="1"/>
          </p:cNvPicPr>
          <p:nvPr/>
        </p:nvPicPr>
        <p:blipFill>
          <a:blip r:embed="rId16"/>
          <a:stretch>
            <a:fillRect/>
          </a:stretch>
        </p:blipFill>
        <p:spPr>
          <a:xfrm>
            <a:off x="4593676" y="831850"/>
            <a:ext cx="3048549" cy="8838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9" name="图片 8" descr="草地7"/>
          <p:cNvPicPr>
            <a:picLocks noChangeAspect="1"/>
          </p:cNvPicPr>
          <p:nvPr/>
        </p:nvPicPr>
        <p:blipFill>
          <a:blip r:embed="rId4"/>
          <a:stretch>
            <a:fillRect/>
          </a:stretch>
        </p:blipFill>
        <p:spPr>
          <a:xfrm>
            <a:off x="934542" y="15684"/>
            <a:ext cx="12178453" cy="6690360"/>
          </a:xfrm>
          <a:prstGeom prst="rect">
            <a:avLst/>
          </a:prstGeom>
        </p:spPr>
      </p:pic>
      <p:pic>
        <p:nvPicPr>
          <p:cNvPr id="10" name="图片 9" descr="草地5"/>
          <p:cNvPicPr>
            <a:picLocks noChangeAspect="1"/>
          </p:cNvPicPr>
          <p:nvPr/>
        </p:nvPicPr>
        <p:blipFill>
          <a:blip r:embed="rId5"/>
          <a:stretch>
            <a:fillRect/>
          </a:stretch>
        </p:blipFill>
        <p:spPr>
          <a:xfrm>
            <a:off x="-226450" y="2209801"/>
            <a:ext cx="12191153" cy="6697133"/>
          </a:xfrm>
          <a:prstGeom prst="rect">
            <a:avLst/>
          </a:prstGeom>
        </p:spPr>
      </p:pic>
      <p:pic>
        <p:nvPicPr>
          <p:cNvPr id="12" name="图片 11" descr="草地4"/>
          <p:cNvPicPr>
            <a:picLocks noChangeAspect="1"/>
          </p:cNvPicPr>
          <p:nvPr/>
        </p:nvPicPr>
        <p:blipFill>
          <a:blip r:embed="rId6"/>
          <a:srcRect b="16456"/>
          <a:stretch>
            <a:fillRect/>
          </a:stretch>
        </p:blipFill>
        <p:spPr>
          <a:xfrm>
            <a:off x="12700" y="1269154"/>
            <a:ext cx="12178453" cy="5588847"/>
          </a:xfrm>
          <a:prstGeom prst="rect">
            <a:avLst/>
          </a:prstGeom>
        </p:spPr>
      </p:pic>
      <p:pic>
        <p:nvPicPr>
          <p:cNvPr id="4" name="图片 3" descr="草地1"/>
          <p:cNvPicPr>
            <a:picLocks noChangeAspect="1"/>
          </p:cNvPicPr>
          <p:nvPr/>
        </p:nvPicPr>
        <p:blipFill>
          <a:blip r:embed="rId7"/>
          <a:srcRect l="4132" t="58698"/>
          <a:stretch>
            <a:fillRect/>
          </a:stretch>
        </p:blipFill>
        <p:spPr>
          <a:xfrm>
            <a:off x="1161377" y="4063577"/>
            <a:ext cx="11264247" cy="2665722"/>
          </a:xfrm>
          <a:prstGeom prst="rect">
            <a:avLst/>
          </a:prstGeom>
        </p:spPr>
      </p:pic>
      <p:pic>
        <p:nvPicPr>
          <p:cNvPr id="3" name="图片 2" descr="千库网_全家人旅游出行游玩假期旅行植物太阳_元素编号12537351"/>
          <p:cNvPicPr>
            <a:picLocks noChangeAspect="1"/>
          </p:cNvPicPr>
          <p:nvPr>
            <p:custDataLst>
              <p:tags r:id="rId1"/>
            </p:custDataLst>
          </p:nvPr>
        </p:nvPicPr>
        <p:blipFill>
          <a:blip r:embed="rId8"/>
          <a:stretch>
            <a:fillRect/>
          </a:stretch>
        </p:blipFill>
        <p:spPr>
          <a:xfrm>
            <a:off x="7485886" y="2581275"/>
            <a:ext cx="4534002" cy="4534002"/>
          </a:xfrm>
          <a:prstGeom prst="rect">
            <a:avLst/>
          </a:prstGeom>
        </p:spPr>
      </p:pic>
      <p:sp>
        <p:nvSpPr>
          <p:cNvPr id="2" name="Rectangle: Rounded Corners 4">
            <a:extLst>
              <a:ext uri="{FF2B5EF4-FFF2-40B4-BE49-F238E27FC236}">
                <a16:creationId xmlns:a16="http://schemas.microsoft.com/office/drawing/2014/main" id="{71434DD0-A04B-466B-9983-2354B9129DA4}"/>
              </a:ext>
            </a:extLst>
          </p:cNvPr>
          <p:cNvSpPr/>
          <p:nvPr/>
        </p:nvSpPr>
        <p:spPr>
          <a:xfrm>
            <a:off x="592982" y="1600200"/>
            <a:ext cx="7569943" cy="3838575"/>
          </a:xfrm>
          <a:prstGeom prst="roundRect">
            <a:avLst>
              <a:gd name="adj" fmla="val 27553"/>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1 trong 2 đề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1: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câu chuyện Thanh âm của gió hoặc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2: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một câu chuyện có nhân vật chính là con vật hoặc đồ vật.</a:t>
            </a:r>
            <a:endParaRPr kumimoji="0" lang="en-US" sz="320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536351" y="114851"/>
            <a:ext cx="2988400" cy="875750"/>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520111A-712F-A7D4-7AE0-4178C435A5C3}"/>
              </a:ext>
            </a:extLst>
          </p:cNvPr>
          <p:cNvSpPr/>
          <p:nvPr/>
        </p:nvSpPr>
        <p:spPr>
          <a:xfrm>
            <a:off x="533400" y="3248025"/>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Chuẩn</a:t>
            </a:r>
            <a:r>
              <a:rPr lang="en-US" sz="2800" b="1" dirty="0"/>
              <a:t> </a:t>
            </a:r>
            <a:r>
              <a:rPr lang="en-US" sz="2800" b="1" dirty="0" err="1"/>
              <a:t>bị</a:t>
            </a:r>
            <a:endParaRPr lang="en-US" sz="2800" b="1" dirty="0"/>
          </a:p>
        </p:txBody>
      </p:sp>
      <p:grpSp>
        <p:nvGrpSpPr>
          <p:cNvPr id="13" name="Group 12">
            <a:extLst>
              <a:ext uri="{FF2B5EF4-FFF2-40B4-BE49-F238E27FC236}">
                <a16:creationId xmlns:a16="http://schemas.microsoft.com/office/drawing/2014/main" id="{5F42D272-7B42-A989-804F-D1B0F4A3DCA0}"/>
              </a:ext>
            </a:extLst>
          </p:cNvPr>
          <p:cNvGrpSpPr/>
          <p:nvPr/>
        </p:nvGrpSpPr>
        <p:grpSpPr>
          <a:xfrm>
            <a:off x="2238375" y="2305050"/>
            <a:ext cx="1152526" cy="2733675"/>
            <a:chOff x="2228850" y="2505075"/>
            <a:chExt cx="1152526" cy="2266950"/>
          </a:xfrm>
        </p:grpSpPr>
        <p:cxnSp>
          <p:nvCxnSpPr>
            <p:cNvPr id="7" name="Straight Connector 6">
              <a:extLst>
                <a:ext uri="{FF2B5EF4-FFF2-40B4-BE49-F238E27FC236}">
                  <a16:creationId xmlns:a16="http://schemas.microsoft.com/office/drawing/2014/main" id="{365CBB05-F7B7-F307-DABC-FB54FD3591B8}"/>
                </a:ext>
              </a:extLst>
            </p:cNvPr>
            <p:cNvCxnSpPr>
              <a:cxnSpLocks/>
              <a:stCxn id="3" idx="3"/>
            </p:cNvCxnSpPr>
            <p:nvPr/>
          </p:nvCxnSpPr>
          <p:spPr>
            <a:xfrm>
              <a:off x="2228850" y="35433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D2AF6698-DE96-28F6-DE10-8A7DD613D7B2}"/>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B57919-B282-6778-D5B4-14A9DC0C2E0B}"/>
              </a:ext>
            </a:extLst>
          </p:cNvPr>
          <p:cNvSpPr/>
          <p:nvPr/>
        </p:nvSpPr>
        <p:spPr>
          <a:xfrm>
            <a:off x="3352801" y="1914525"/>
            <a:ext cx="4267200" cy="9239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a:p>
            <a:pPr algn="ctr"/>
            <a:r>
              <a:rPr lang="en-US" sz="2800" b="1" dirty="0">
                <a:solidFill>
                  <a:srgbClr val="002060"/>
                </a:solidFill>
              </a:rPr>
              <a:t>(</a:t>
            </a:r>
            <a:r>
              <a:rPr lang="en-US" sz="2800" b="1" dirty="0" err="1">
                <a:solidFill>
                  <a:srgbClr val="002060"/>
                </a:solidFill>
              </a:rPr>
              <a:t>theo</a:t>
            </a:r>
            <a:r>
              <a:rPr lang="en-US" sz="2800" b="1" dirty="0">
                <a:solidFill>
                  <a:srgbClr val="002060"/>
                </a:solidFill>
              </a:rPr>
              <a:t> </a:t>
            </a:r>
            <a:r>
              <a:rPr lang="en-US" sz="2800" b="1" dirty="0" err="1">
                <a:solidFill>
                  <a:srgbClr val="002060"/>
                </a:solidFill>
              </a:rPr>
              <a:t>yêu</a:t>
            </a:r>
            <a:r>
              <a:rPr lang="en-US" sz="2800" b="1" dirty="0">
                <a:solidFill>
                  <a:srgbClr val="002060"/>
                </a:solidFill>
              </a:rPr>
              <a:t> </a:t>
            </a:r>
            <a:r>
              <a:rPr lang="en-US" sz="2800" b="1" dirty="0" err="1">
                <a:solidFill>
                  <a:srgbClr val="002060"/>
                </a:solidFill>
              </a:rPr>
              <a:t>cầu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đề</a:t>
            </a:r>
            <a:r>
              <a:rPr lang="en-US" sz="2800" b="1" dirty="0">
                <a:solidFill>
                  <a:srgbClr val="002060"/>
                </a:solidFill>
              </a:rPr>
              <a:t> </a:t>
            </a:r>
            <a:r>
              <a:rPr lang="en-US" sz="2800" b="1" dirty="0" err="1">
                <a:solidFill>
                  <a:srgbClr val="002060"/>
                </a:solidFill>
              </a:rPr>
              <a:t>bài</a:t>
            </a:r>
            <a:r>
              <a:rPr lang="en-US" sz="2800" b="1" dirty="0">
                <a:solidFill>
                  <a:srgbClr val="002060"/>
                </a:solidFill>
              </a:rPr>
              <a:t>)</a:t>
            </a:r>
          </a:p>
        </p:txBody>
      </p:sp>
      <p:sp>
        <p:nvSpPr>
          <p:cNvPr id="16" name="Rectangle 15">
            <a:extLst>
              <a:ext uri="{FF2B5EF4-FFF2-40B4-BE49-F238E27FC236}">
                <a16:creationId xmlns:a16="http://schemas.microsoft.com/office/drawing/2014/main" id="{726B9780-83B0-9EB6-C091-6918F934E399}"/>
              </a:ext>
            </a:extLst>
          </p:cNvPr>
          <p:cNvSpPr/>
          <p:nvPr/>
        </p:nvSpPr>
        <p:spPr>
          <a:xfrm>
            <a:off x="3200401" y="3190875"/>
            <a:ext cx="3200400" cy="7048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Nhớ</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18" name="Rectangle 17">
            <a:extLst>
              <a:ext uri="{FF2B5EF4-FFF2-40B4-BE49-F238E27FC236}">
                <a16:creationId xmlns:a16="http://schemas.microsoft.com/office/drawing/2014/main" id="{B3DC637C-4FAD-3B28-196D-228245E423BA}"/>
              </a:ext>
            </a:extLst>
          </p:cNvPr>
          <p:cNvSpPr/>
          <p:nvPr/>
        </p:nvSpPr>
        <p:spPr>
          <a:xfrm>
            <a:off x="3400425" y="4419600"/>
            <a:ext cx="3781425" cy="9239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endParaRPr lang="en-US" sz="2800" b="1" dirty="0">
              <a:solidFill>
                <a:srgbClr val="002060"/>
              </a:solidFill>
            </a:endParaRPr>
          </a:p>
        </p:txBody>
      </p:sp>
      <p:grpSp>
        <p:nvGrpSpPr>
          <p:cNvPr id="19" name="Group 18">
            <a:extLst>
              <a:ext uri="{FF2B5EF4-FFF2-40B4-BE49-F238E27FC236}">
                <a16:creationId xmlns:a16="http://schemas.microsoft.com/office/drawing/2014/main" id="{5CC60375-B14D-8006-EBD6-8D88340A96C4}"/>
              </a:ext>
            </a:extLst>
          </p:cNvPr>
          <p:cNvGrpSpPr/>
          <p:nvPr/>
        </p:nvGrpSpPr>
        <p:grpSpPr>
          <a:xfrm>
            <a:off x="6400801" y="1733551"/>
            <a:ext cx="2209800" cy="1866900"/>
            <a:chOff x="2171701" y="1952161"/>
            <a:chExt cx="2209800" cy="1548161"/>
          </a:xfrm>
        </p:grpSpPr>
        <p:cxnSp>
          <p:nvCxnSpPr>
            <p:cNvPr id="20" name="Straight Connector 19">
              <a:extLst>
                <a:ext uri="{FF2B5EF4-FFF2-40B4-BE49-F238E27FC236}">
                  <a16:creationId xmlns:a16="http://schemas.microsoft.com/office/drawing/2014/main" id="{815B1D29-B855-FB17-FEBD-7D12516813FC}"/>
                </a:ext>
              </a:extLst>
            </p:cNvPr>
            <p:cNvCxnSpPr>
              <a:cxnSpLocks/>
              <a:stCxn id="16" idx="3"/>
            </p:cNvCxnSpPr>
            <p:nvPr/>
          </p:nvCxnSpPr>
          <p:spPr>
            <a:xfrm flipV="1">
              <a:off x="2171701" y="2655152"/>
              <a:ext cx="2124074" cy="7977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Left Bracket 20">
              <a:extLst>
                <a:ext uri="{FF2B5EF4-FFF2-40B4-BE49-F238E27FC236}">
                  <a16:creationId xmlns:a16="http://schemas.microsoft.com/office/drawing/2014/main" id="{8038D227-870D-EF35-8401-D87C43F52FD9}"/>
                </a:ext>
              </a:extLst>
            </p:cNvPr>
            <p:cNvSpPr/>
            <p:nvPr/>
          </p:nvSpPr>
          <p:spPr>
            <a:xfrm>
              <a:off x="3752851" y="1952161"/>
              <a:ext cx="628650" cy="1548161"/>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AEDC88A6-7ACD-4069-D933-11E0E610BF30}"/>
              </a:ext>
            </a:extLst>
          </p:cNvPr>
          <p:cNvSpPr/>
          <p:nvPr/>
        </p:nvSpPr>
        <p:spPr>
          <a:xfrm>
            <a:off x="8648701" y="14287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Bối</a:t>
            </a:r>
            <a:r>
              <a:rPr lang="en-US" sz="2800" b="1" dirty="0">
                <a:solidFill>
                  <a:srgbClr val="002060"/>
                </a:solidFill>
              </a:rPr>
              <a:t> </a:t>
            </a:r>
            <a:r>
              <a:rPr lang="en-US" sz="2800" b="1" dirty="0" err="1">
                <a:solidFill>
                  <a:srgbClr val="002060"/>
                </a:solidFill>
              </a:rPr>
              <a:t>cảnh</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C4D83C0C-F93F-34DE-0605-7ECA5586E6F4}"/>
              </a:ext>
            </a:extLst>
          </p:cNvPr>
          <p:cNvSpPr/>
          <p:nvPr/>
        </p:nvSpPr>
        <p:spPr>
          <a:xfrm>
            <a:off x="8553451" y="22669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70782C6B-951C-2CE3-DB57-C0BE36F98836}"/>
              </a:ext>
            </a:extLst>
          </p:cNvPr>
          <p:cNvSpPr/>
          <p:nvPr/>
        </p:nvSpPr>
        <p:spPr>
          <a:xfrm>
            <a:off x="8639176" y="316230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Diễn</a:t>
            </a:r>
            <a:r>
              <a:rPr lang="en-US" sz="2800" b="1" dirty="0">
                <a:solidFill>
                  <a:srgbClr val="002060"/>
                </a:solidFill>
              </a:rPr>
              <a:t> </a:t>
            </a:r>
            <a:r>
              <a:rPr lang="en-US" sz="2800" b="1" dirty="0" err="1">
                <a:solidFill>
                  <a:srgbClr val="002060"/>
                </a:solidFill>
              </a:rPr>
              <a:t>biến</a:t>
            </a:r>
            <a:endParaRPr lang="en-US" sz="2800" b="1" dirty="0">
              <a:solidFill>
                <a:srgbClr val="002060"/>
              </a:solidFill>
            </a:endParaRPr>
          </a:p>
        </p:txBody>
      </p:sp>
      <p:grpSp>
        <p:nvGrpSpPr>
          <p:cNvPr id="28" name="Group 27">
            <a:extLst>
              <a:ext uri="{FF2B5EF4-FFF2-40B4-BE49-F238E27FC236}">
                <a16:creationId xmlns:a16="http://schemas.microsoft.com/office/drawing/2014/main" id="{0B99C325-A364-2DC9-A021-B2CA48AF4138}"/>
              </a:ext>
            </a:extLst>
          </p:cNvPr>
          <p:cNvGrpSpPr/>
          <p:nvPr/>
        </p:nvGrpSpPr>
        <p:grpSpPr>
          <a:xfrm>
            <a:off x="7172325" y="4419599"/>
            <a:ext cx="1200150" cy="1362075"/>
            <a:chOff x="2228850" y="2505075"/>
            <a:chExt cx="1200150" cy="2266950"/>
          </a:xfrm>
        </p:grpSpPr>
        <p:cxnSp>
          <p:nvCxnSpPr>
            <p:cNvPr id="29" name="Straight Connector 28">
              <a:extLst>
                <a:ext uri="{FF2B5EF4-FFF2-40B4-BE49-F238E27FC236}">
                  <a16:creationId xmlns:a16="http://schemas.microsoft.com/office/drawing/2014/main" id="{2F87AEF3-1919-7434-3905-89DA7AB01E24}"/>
                </a:ext>
              </a:extLst>
            </p:cNvPr>
            <p:cNvCxnSpPr>
              <a:cxnSpLocks/>
              <a:endCxn id="32" idx="1"/>
            </p:cNvCxnSpPr>
            <p:nvPr/>
          </p:nvCxnSpPr>
          <p:spPr>
            <a:xfrm>
              <a:off x="2228850" y="3543299"/>
              <a:ext cx="1200150" cy="635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BF5AEF7B-A4ED-1E16-E00F-42AD419C9B5F}"/>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11EF7B31-35B0-018F-AB7E-E80C0438B447}"/>
              </a:ext>
            </a:extLst>
          </p:cNvPr>
          <p:cNvSpPr/>
          <p:nvPr/>
        </p:nvSpPr>
        <p:spPr>
          <a:xfrm>
            <a:off x="8324850" y="407670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r>
              <a:rPr lang="en-US" sz="2800" b="1" dirty="0">
                <a:solidFill>
                  <a:srgbClr val="002060"/>
                </a:solidFill>
              </a:rPr>
              <a:t> </a:t>
            </a:r>
            <a:r>
              <a:rPr lang="en-US" sz="2800" b="1" dirty="0" err="1">
                <a:solidFill>
                  <a:srgbClr val="002060"/>
                </a:solidFill>
              </a:rPr>
              <a:t>thêm</a:t>
            </a:r>
            <a:r>
              <a:rPr lang="en-US" sz="2800" b="1" dirty="0">
                <a:solidFill>
                  <a:srgbClr val="002060"/>
                </a:solidFill>
              </a:rPr>
              <a:t> chi </a:t>
            </a:r>
            <a:r>
              <a:rPr lang="en-US" sz="2800" b="1" dirty="0" err="1">
                <a:solidFill>
                  <a:srgbClr val="002060"/>
                </a:solidFill>
              </a:rPr>
              <a:t>tiết</a:t>
            </a:r>
            <a:endParaRPr lang="en-US" sz="2800" b="1" dirty="0">
              <a:solidFill>
                <a:srgbClr val="002060"/>
              </a:solidFill>
            </a:endParaRPr>
          </a:p>
        </p:txBody>
      </p:sp>
      <p:sp>
        <p:nvSpPr>
          <p:cNvPr id="32" name="Rectangle: Rounded Corners 31">
            <a:extLst>
              <a:ext uri="{FF2B5EF4-FFF2-40B4-BE49-F238E27FC236}">
                <a16:creationId xmlns:a16="http://schemas.microsoft.com/office/drawing/2014/main" id="{F2C47962-7A06-8631-42C0-3863207BE6E6}"/>
              </a:ext>
            </a:extLst>
          </p:cNvPr>
          <p:cNvSpPr/>
          <p:nvPr/>
        </p:nvSpPr>
        <p:spPr>
          <a:xfrm>
            <a:off x="8372475" y="47815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Thay</a:t>
            </a:r>
            <a:r>
              <a:rPr lang="en-US" sz="2800" b="1" dirty="0">
                <a:solidFill>
                  <a:srgbClr val="002060"/>
                </a:solidFill>
              </a:rPr>
              <a:t> </a:t>
            </a:r>
            <a:r>
              <a:rPr lang="en-US" sz="2800" b="1" dirty="0" err="1">
                <a:solidFill>
                  <a:srgbClr val="002060"/>
                </a:solidFill>
              </a:rPr>
              <a:t>đổi</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thúc</a:t>
            </a:r>
            <a:endParaRPr lang="en-US" sz="2800" b="1" dirty="0">
              <a:solidFill>
                <a:srgbClr val="002060"/>
              </a:solidFill>
            </a:endParaRPr>
          </a:p>
        </p:txBody>
      </p:sp>
      <p:sp>
        <p:nvSpPr>
          <p:cNvPr id="34" name="Rectangle: Rounded Corners 33">
            <a:extLst>
              <a:ext uri="{FF2B5EF4-FFF2-40B4-BE49-F238E27FC236}">
                <a16:creationId xmlns:a16="http://schemas.microsoft.com/office/drawing/2014/main" id="{E45BABBA-82B5-C839-9F24-097FBB6B7A1F}"/>
              </a:ext>
            </a:extLst>
          </p:cNvPr>
          <p:cNvSpPr/>
          <p:nvPr/>
        </p:nvSpPr>
        <p:spPr>
          <a:xfrm>
            <a:off x="8391525" y="55054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Đóng</a:t>
            </a:r>
            <a:r>
              <a:rPr lang="en-US" sz="2800" b="1" dirty="0">
                <a:solidFill>
                  <a:srgbClr val="002060"/>
                </a:solidFill>
              </a:rPr>
              <a:t> </a:t>
            </a:r>
            <a:r>
              <a:rPr lang="en-US" sz="2800" b="1" dirty="0" err="1">
                <a:solidFill>
                  <a:srgbClr val="002060"/>
                </a:solidFill>
              </a:rPr>
              <a:t>vai</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6" grpId="0" animBg="1"/>
      <p:bldP spid="18" grpId="0" animBg="1"/>
      <p:bldP spid="25" grpId="0" animBg="1"/>
      <p:bldP spid="26" grpId="0" animBg="1"/>
      <p:bldP spid="27"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631601" y="76751"/>
            <a:ext cx="2988400" cy="837649"/>
          </a:xfrm>
          <a:prstGeom prst="roundRect">
            <a:avLst>
              <a:gd name="adj" fmla="val 50000"/>
            </a:avLst>
          </a:prstGeom>
          <a:solidFill>
            <a:schemeClr val="accent5">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Lập</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4BB9DF-2FDE-3D4D-0DCD-DB9A1618557D}"/>
              </a:ext>
            </a:extLst>
          </p:cNvPr>
          <p:cNvSpPr txBox="1"/>
          <p:nvPr/>
        </p:nvSpPr>
        <p:spPr>
          <a:xfrm>
            <a:off x="600075" y="542925"/>
            <a:ext cx="1314450" cy="523220"/>
          </a:xfrm>
          <a:prstGeom prst="rect">
            <a:avLst/>
          </a:prstGeom>
          <a:noFill/>
        </p:spPr>
        <p:txBody>
          <a:bodyPr wrap="square" rtlCol="0">
            <a:spAutoFit/>
          </a:bodyPr>
          <a:lstStyle/>
          <a:p>
            <a:r>
              <a:rPr lang="en-US" sz="2800" dirty="0">
                <a:solidFill>
                  <a:srgbClr val="FF0000"/>
                </a:solidFill>
              </a:rPr>
              <a:t>G:</a:t>
            </a:r>
          </a:p>
        </p:txBody>
      </p:sp>
      <p:sp>
        <p:nvSpPr>
          <p:cNvPr id="5" name="Rectangle 4">
            <a:extLst>
              <a:ext uri="{FF2B5EF4-FFF2-40B4-BE49-F238E27FC236}">
                <a16:creationId xmlns:a16="http://schemas.microsoft.com/office/drawing/2014/main" id="{1F396D45-3F53-BC92-C9CC-4242A412F071}"/>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8" name="Straight Connector 7">
            <a:extLst>
              <a:ext uri="{FF2B5EF4-FFF2-40B4-BE49-F238E27FC236}">
                <a16:creationId xmlns:a16="http://schemas.microsoft.com/office/drawing/2014/main" id="{45DA6AC8-989F-ADFB-470E-487832920312}"/>
              </a:ext>
            </a:extLst>
          </p:cNvPr>
          <p:cNvCxnSpPr>
            <a:cxnSpLocks/>
            <a:stCxn id="5"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59F709-7F4F-E81C-DD34-FE4E45206181}"/>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tên</a:t>
            </a:r>
            <a:r>
              <a:rPr lang="en-US" sz="2400" dirty="0"/>
              <a:t> </a:t>
            </a:r>
            <a:r>
              <a:rPr lang="en-US" sz="2400" dirty="0" err="1"/>
              <a:t>câu</a:t>
            </a:r>
            <a:r>
              <a:rPr lang="en-US" sz="2400" dirty="0"/>
              <a:t> </a:t>
            </a:r>
            <a:r>
              <a:rPr lang="en-US" sz="2400" dirty="0" err="1"/>
              <a:t>chuyện</a:t>
            </a:r>
            <a:r>
              <a:rPr lang="en-US" sz="2400" dirty="0"/>
              <a:t>, </a:t>
            </a:r>
            <a:r>
              <a:rPr lang="en-US" sz="2400" dirty="0" err="1"/>
              <a:t>tên</a:t>
            </a:r>
            <a:r>
              <a:rPr lang="en-US" sz="2400" dirty="0"/>
              <a:t> </a:t>
            </a:r>
            <a:r>
              <a:rPr lang="en-US" sz="2400" dirty="0" err="1"/>
              <a:t>tác</a:t>
            </a:r>
            <a:r>
              <a:rPr lang="en-US" sz="2400" dirty="0"/>
              <a:t> </a:t>
            </a:r>
            <a:r>
              <a:rPr lang="en-US" sz="2400" dirty="0" err="1"/>
              <a:t>giả</a:t>
            </a:r>
            <a:r>
              <a:rPr lang="en-US" sz="2400" dirty="0"/>
              <a:t>,... (</a:t>
            </a:r>
            <a:r>
              <a:rPr lang="en-US" sz="2400" dirty="0" err="1"/>
              <a:t>Nếu</a:t>
            </a:r>
            <a:r>
              <a:rPr lang="en-US" sz="2400" dirty="0"/>
              <a:t> </a:t>
            </a:r>
            <a:r>
              <a:rPr lang="en-US" sz="2400" dirty="0" err="1"/>
              <a:t>đóng</a:t>
            </a:r>
            <a:r>
              <a:rPr lang="en-US" sz="2400" dirty="0"/>
              <a:t> </a:t>
            </a:r>
            <a:r>
              <a:rPr lang="en-US" sz="2400" dirty="0" err="1"/>
              <a:t>vai</a:t>
            </a:r>
            <a:r>
              <a:rPr lang="en-US" sz="2400" dirty="0"/>
              <a:t> </a:t>
            </a:r>
            <a:r>
              <a:rPr lang="en-US" sz="2400" dirty="0" err="1"/>
              <a:t>nhân</a:t>
            </a:r>
            <a:r>
              <a:rPr lang="en-US" sz="2400" dirty="0"/>
              <a:t> </a:t>
            </a:r>
            <a:r>
              <a:rPr lang="en-US" sz="2400" dirty="0" err="1"/>
              <a:t>vật</a:t>
            </a:r>
            <a:r>
              <a:rPr lang="en-US" sz="2400" dirty="0"/>
              <a:t> </a:t>
            </a:r>
            <a:r>
              <a:rPr lang="en-US" sz="2400" dirty="0" err="1"/>
              <a:t>để</a:t>
            </a:r>
            <a:r>
              <a:rPr lang="en-US" sz="2400" dirty="0"/>
              <a:t> </a:t>
            </a:r>
            <a:r>
              <a:rPr lang="en-US" sz="2400" dirty="0" err="1"/>
              <a:t>kể</a:t>
            </a:r>
            <a:r>
              <a:rPr lang="en-US" sz="2400" dirty="0"/>
              <a:t> </a:t>
            </a:r>
            <a:r>
              <a:rPr lang="en-US" sz="2400" dirty="0" err="1"/>
              <a:t>lại</a:t>
            </a:r>
            <a:r>
              <a:rPr lang="en-US" sz="2400" dirty="0"/>
              <a:t> </a:t>
            </a:r>
            <a:r>
              <a:rPr lang="en-US" sz="2400" dirty="0" err="1"/>
              <a:t>câu</a:t>
            </a:r>
            <a:r>
              <a:rPr lang="en-US" sz="2400" dirty="0"/>
              <a:t> </a:t>
            </a:r>
            <a:r>
              <a:rPr lang="en-US" sz="2400" dirty="0" err="1"/>
              <a:t>chuyện</a:t>
            </a:r>
            <a:r>
              <a:rPr lang="en-US" sz="2400" dirty="0"/>
              <a:t>, </a:t>
            </a:r>
            <a:r>
              <a:rPr lang="en-US" sz="2400" dirty="0" err="1"/>
              <a:t>em</a:t>
            </a:r>
            <a:r>
              <a:rPr lang="en-US" sz="2400" dirty="0"/>
              <a:t> </a:t>
            </a:r>
            <a:r>
              <a:rPr lang="en-US" sz="2400" dirty="0" err="1"/>
              <a:t>cần</a:t>
            </a:r>
            <a:r>
              <a:rPr lang="en-US" sz="2400" dirty="0"/>
              <a:t> </a:t>
            </a:r>
            <a:r>
              <a:rPr lang="en-US" sz="2400" dirty="0" err="1"/>
              <a:t>giới</a:t>
            </a:r>
            <a:r>
              <a:rPr lang="en-US" sz="2400" dirty="0"/>
              <a:t> </a:t>
            </a:r>
            <a:r>
              <a:rPr lang="en-US" sz="2400" dirty="0" err="1"/>
              <a:t>thiệu</a:t>
            </a:r>
            <a:r>
              <a:rPr lang="en-US" sz="2400" dirty="0"/>
              <a:t> </a:t>
            </a:r>
            <a:r>
              <a:rPr lang="en-US" sz="2400" dirty="0" err="1"/>
              <a:t>mình</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a:t>
            </a:r>
            <a:r>
              <a:rPr lang="en-US" sz="2400" dirty="0" err="1"/>
              <a:t>nào</a:t>
            </a:r>
            <a:r>
              <a:rPr lang="en-US" sz="2400" dirty="0"/>
              <a:t>.)</a:t>
            </a:r>
          </a:p>
        </p:txBody>
      </p:sp>
      <p:sp>
        <p:nvSpPr>
          <p:cNvPr id="11" name="Rectangle 10">
            <a:extLst>
              <a:ext uri="{FF2B5EF4-FFF2-40B4-BE49-F238E27FC236}">
                <a16:creationId xmlns:a16="http://schemas.microsoft.com/office/drawing/2014/main" id="{DB3EF9CA-1713-D1F4-4D97-403715227CA6}"/>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4" name="Straight Connector 13">
            <a:extLst>
              <a:ext uri="{FF2B5EF4-FFF2-40B4-BE49-F238E27FC236}">
                <a16:creationId xmlns:a16="http://schemas.microsoft.com/office/drawing/2014/main" id="{FD4450FD-7991-327C-8566-DBF839532848}"/>
              </a:ext>
            </a:extLst>
          </p:cNvPr>
          <p:cNvCxnSpPr>
            <a:cxnSpLocks/>
            <a:stCxn id="11"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E07B9E-0F85-157A-7D95-28278EC94664}"/>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Kể lại câu chuyện theo trình tự hợp lí, trong đó có chi tiết được kể sáng tạo theo 1 trong 3 cách:</a:t>
            </a:r>
          </a:p>
          <a:p>
            <a:pPr algn="just"/>
            <a:r>
              <a:rPr lang="vi-VN" sz="2000" dirty="0"/>
              <a:t>– Sáng tạo thêm chi tiết (có thể lựa chọn sáng tạo một hoặc nhiều chi tiết).</a:t>
            </a:r>
          </a:p>
          <a:p>
            <a:pPr algn="just"/>
            <a:r>
              <a:rPr lang="vi-VN" sz="2000" dirty="0"/>
              <a:t>– Thay đổi cách kết thúc theo tưởng tượng của em.</a:t>
            </a:r>
          </a:p>
          <a:p>
            <a:pPr algn="just"/>
            <a:r>
              <a:rPr lang="vi-VN" sz="2000" dirty="0"/>
              <a:t>– Đóng vai nhân vật để kể lại câu chuyện (chú ý cách xưng hô, cách thể hiện lời nói, suy nghĩ, cảm xúc phù hợp với nhân vật).</a:t>
            </a:r>
          </a:p>
        </p:txBody>
      </p:sp>
      <p:sp>
        <p:nvSpPr>
          <p:cNvPr id="22" name="Rectangle 21">
            <a:extLst>
              <a:ext uri="{FF2B5EF4-FFF2-40B4-BE49-F238E27FC236}">
                <a16:creationId xmlns:a16="http://schemas.microsoft.com/office/drawing/2014/main" id="{65FF5F82-0066-87A0-85E0-C8BF57630AF9}"/>
              </a:ext>
            </a:extLst>
          </p:cNvPr>
          <p:cNvSpPr/>
          <p:nvPr/>
        </p:nvSpPr>
        <p:spPr>
          <a:xfrm>
            <a:off x="409575" y="5429250"/>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23" name="Straight Connector 22">
            <a:extLst>
              <a:ext uri="{FF2B5EF4-FFF2-40B4-BE49-F238E27FC236}">
                <a16:creationId xmlns:a16="http://schemas.microsoft.com/office/drawing/2014/main" id="{1E7BAB06-D5C3-7D07-1211-B566D41AA962}"/>
              </a:ext>
            </a:extLst>
          </p:cNvPr>
          <p:cNvCxnSpPr>
            <a:cxnSpLocks/>
            <a:stCxn id="22" idx="3"/>
          </p:cNvCxnSpPr>
          <p:nvPr/>
        </p:nvCxnSpPr>
        <p:spPr>
          <a:xfrm>
            <a:off x="2105025" y="57245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970C909-B257-B908-4112-476940378CFA}"/>
              </a:ext>
            </a:extLst>
          </p:cNvPr>
          <p:cNvSpPr/>
          <p:nvPr/>
        </p:nvSpPr>
        <p:spPr>
          <a:xfrm>
            <a:off x="2743200" y="5286374"/>
            <a:ext cx="8210550"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về câu chuyện hoặc nêu kết thúc của câu chuyện dưới góc nhìn của nhân vật (nếu đóng vai kể chuyện).</a:t>
            </a:r>
          </a:p>
        </p:txBody>
      </p:sp>
    </p:spTree>
    <p:extLst>
      <p:ext uri="{BB962C8B-B14F-4D97-AF65-F5344CB8AC3E}">
        <p14:creationId xmlns:p14="http://schemas.microsoft.com/office/powerpoint/2010/main" val="34679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P spid="17"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4">
            <a:extLst>
              <a:ext uri="{FF2B5EF4-FFF2-40B4-BE49-F238E27FC236}">
                <a16:creationId xmlns:a16="http://schemas.microsoft.com/office/drawing/2014/main" id="{D50D4998-C406-75BA-D331-E2BCB1DDDAB8}"/>
              </a:ext>
            </a:extLst>
          </p:cNvPr>
          <p:cNvSpPr/>
          <p:nvPr/>
        </p:nvSpPr>
        <p:spPr>
          <a:xfrm>
            <a:off x="4631601" y="76751"/>
            <a:ext cx="2988400" cy="837649"/>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dụ</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E2D0580-296D-A198-27C0-DE2FCEB7E78F}"/>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5" name="Straight Connector 4">
            <a:extLst>
              <a:ext uri="{FF2B5EF4-FFF2-40B4-BE49-F238E27FC236}">
                <a16:creationId xmlns:a16="http://schemas.microsoft.com/office/drawing/2014/main" id="{6CAF6DA4-489D-E715-162A-CF86259748C7}"/>
              </a:ext>
            </a:extLst>
          </p:cNvPr>
          <p:cNvCxnSpPr>
            <a:cxnSpLocks/>
            <a:stCxn id="4"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3A6CA45-0281-B39C-40E5-99DD9AF061A3}"/>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t>Giới thiệu câu chuyện Cánh đồng hoa, tác giả Lê Anh Vinh – Bùi Thị Diển. Giới thiệu em là nhân vật Ja Ka trong câu chuyện.</a:t>
            </a:r>
            <a:endParaRPr lang="en-US" sz="2400" dirty="0"/>
          </a:p>
        </p:txBody>
      </p:sp>
      <p:sp>
        <p:nvSpPr>
          <p:cNvPr id="12" name="Rectangle 11">
            <a:extLst>
              <a:ext uri="{FF2B5EF4-FFF2-40B4-BE49-F238E27FC236}">
                <a16:creationId xmlns:a16="http://schemas.microsoft.com/office/drawing/2014/main" id="{8799852E-69E3-EF15-994C-FB675A0E0B3D}"/>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3" name="Straight Connector 12">
            <a:extLst>
              <a:ext uri="{FF2B5EF4-FFF2-40B4-BE49-F238E27FC236}">
                <a16:creationId xmlns:a16="http://schemas.microsoft.com/office/drawing/2014/main" id="{9900DC1E-AD8A-0A02-6B96-FF46FC6A2E8D}"/>
              </a:ext>
            </a:extLst>
          </p:cNvPr>
          <p:cNvCxnSpPr>
            <a:cxnSpLocks/>
            <a:stCxn id="12"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4B968D-3168-3B7F-C065-9009C1033083}"/>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cs typeface="Calibri" panose="020F0502020204030204" pitchFamily="34" charset="0"/>
              </a:rPr>
              <a:t>Kể lại câu chuyện theo trình tự thời gian, bổ sung chi tiết miêu tả sự xấu xí, nguy hại của bãi rác: dù không trông thấy, bãi rác đã bốc mùi khó chịu. Mọi khi, chim bướm thường bay tới đây rất nhiều cùng chúng em. Vậy nhưng vì mùi của bãi rác, nay chim bướm cũng không còn tới nhiều nữa.</a:t>
            </a:r>
          </a:p>
        </p:txBody>
      </p:sp>
      <p:sp>
        <p:nvSpPr>
          <p:cNvPr id="16" name="Rectangle 15">
            <a:extLst>
              <a:ext uri="{FF2B5EF4-FFF2-40B4-BE49-F238E27FC236}">
                <a16:creationId xmlns:a16="http://schemas.microsoft.com/office/drawing/2014/main" id="{292E5A2A-DF05-12F6-05B4-D88E5DEA14AC}"/>
              </a:ext>
            </a:extLst>
          </p:cNvPr>
          <p:cNvSpPr/>
          <p:nvPr/>
        </p:nvSpPr>
        <p:spPr>
          <a:xfrm>
            <a:off x="419100" y="5381625"/>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17" name="Straight Connector 16">
            <a:extLst>
              <a:ext uri="{FF2B5EF4-FFF2-40B4-BE49-F238E27FC236}">
                <a16:creationId xmlns:a16="http://schemas.microsoft.com/office/drawing/2014/main" id="{4EA1E3EF-6316-002F-5BA3-00C38BC1D171}"/>
              </a:ext>
            </a:extLst>
          </p:cNvPr>
          <p:cNvCxnSpPr>
            <a:cxnSpLocks/>
            <a:stCxn id="16" idx="3"/>
          </p:cNvCxnSpPr>
          <p:nvPr/>
        </p:nvCxnSpPr>
        <p:spPr>
          <a:xfrm>
            <a:off x="2114550" y="5676900"/>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C48F38-558E-E7D4-ED64-BE7547E1B54A}"/>
              </a:ext>
            </a:extLst>
          </p:cNvPr>
          <p:cNvSpPr/>
          <p:nvPr/>
        </p:nvSpPr>
        <p:spPr>
          <a:xfrm>
            <a:off x="2752724" y="5238749"/>
            <a:ext cx="8467725"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dưới góc nhìn nhân vật: Cánh đồng hoa thực sự được trả lại vẻ đẹp vốn có, nay còn đẹp hơn, lộng lẫy hơn bao giờ hết.</a:t>
            </a: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2"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4">
            <a:extLst>
              <a:ext uri="{FF2B5EF4-FFF2-40B4-BE49-F238E27FC236}">
                <a16:creationId xmlns:a16="http://schemas.microsoft.com/office/drawing/2014/main" id="{20C7B482-8C76-5499-3D5D-0984E35AD44D}"/>
              </a:ext>
            </a:extLst>
          </p:cNvPr>
          <p:cNvSpPr/>
          <p:nvPr/>
        </p:nvSpPr>
        <p:spPr>
          <a:xfrm>
            <a:off x="3724275" y="95250"/>
            <a:ext cx="4972050" cy="552451"/>
          </a:xfrm>
          <a:prstGeom prst="roundRect">
            <a:avLst>
              <a:gd name="adj" fmla="val 50000"/>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3.</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Góp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ý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chỉnh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01B796-1C24-FE7C-6F4C-0B387CA7B651}"/>
              </a:ext>
            </a:extLst>
          </p:cNvPr>
          <p:cNvSpPr txBox="1"/>
          <p:nvPr/>
        </p:nvSpPr>
        <p:spPr>
          <a:xfrm>
            <a:off x="800099" y="1333500"/>
            <a:ext cx="5667375" cy="2862322"/>
          </a:xfrm>
          <a:prstGeom prst="rect">
            <a:avLst/>
          </a:prstGeom>
          <a:noFill/>
        </p:spPr>
        <p:txBody>
          <a:bodyPr wrap="square" rtlCol="0">
            <a:spAutoFit/>
          </a:bodyPr>
          <a:lstStyle/>
          <a:p>
            <a:pPr algn="ctr"/>
            <a:r>
              <a:rPr lang="vi-VN" sz="3600" b="1" dirty="0">
                <a:solidFill>
                  <a:srgbClr val="FF0000"/>
                </a:solidFill>
              </a:rPr>
              <a:t>Đổi vở với bạn trong nhóm hoặc bàn, đọc thầm phần tìm ý của bạn, góp ý nhận xét theo hướng dẫn trong sách.</a:t>
            </a:r>
            <a:endParaRPr lang="en-US" sz="3600" b="1" dirty="0">
              <a:solidFill>
                <a:srgbClr val="FF0000"/>
              </a:solidFill>
            </a:endParaRPr>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571532-7118-44A4-5E2E-B270EDC11951}"/>
              </a:ext>
            </a:extLst>
          </p:cNvPr>
          <p:cNvPicPr>
            <a:picLocks noChangeAspect="1"/>
          </p:cNvPicPr>
          <p:nvPr/>
        </p:nvPicPr>
        <p:blipFill>
          <a:blip r:embed="rId4"/>
          <a:stretch>
            <a:fillRect/>
          </a:stretch>
        </p:blipFill>
        <p:spPr>
          <a:xfrm>
            <a:off x="3286641" y="917369"/>
            <a:ext cx="5675868" cy="1822862"/>
          </a:xfrm>
          <a:prstGeom prst="rect">
            <a:avLst/>
          </a:prstGeom>
        </p:spPr>
      </p:pic>
    </p:spTree>
    <p:extLst>
      <p:ext uri="{BB962C8B-B14F-4D97-AF65-F5344CB8AC3E}">
        <p14:creationId xmlns:p14="http://schemas.microsoft.com/office/powerpoint/2010/main" val="36642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6,&quot;width&quot;:3616}"/>
</p:tagLst>
</file>

<file path=ppt/theme/theme1.xml><?xml version="1.0" encoding="utf-8"?>
<a:theme xmlns:a="http://schemas.openxmlformats.org/drawingml/2006/main" name="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525</Words>
  <Application>Microsoft Office PowerPoint</Application>
  <PresentationFormat>Widescreen</PresentationFormat>
  <Paragraphs>47</Paragraphs>
  <Slides>12</Slides>
  <Notes>4</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12</vt:i4>
      </vt:variant>
    </vt:vector>
  </HeadingPairs>
  <TitlesOfParts>
    <vt:vector size="20" baseType="lpstr">
      <vt:lpstr>Arial</vt:lpstr>
      <vt:lpstr>Calibri</vt:lpstr>
      <vt:lpstr>华康少女文字W5</vt:lpstr>
      <vt:lpstr>Office 主题</vt:lpstr>
      <vt:lpstr>1_Office Theme</vt:lpstr>
      <vt:lpstr>1_Office 主题</vt:lpstr>
      <vt:lpstr>2_Office 主题</vt:lpstr>
      <vt:lpstr>1_PPT定制1801380800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cp:lastModifiedBy>
  <cp:revision>16</cp:revision>
  <dcterms:created xsi:type="dcterms:W3CDTF">2024-06-13T09:10:57Z</dcterms:created>
  <dcterms:modified xsi:type="dcterms:W3CDTF">2024-09-18T05:04:57Z</dcterms:modified>
</cp:coreProperties>
</file>