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ags/tag1.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 id="2147483751" r:id="rId5"/>
  </p:sldMasterIdLst>
  <p:notesMasterIdLst>
    <p:notesMasterId r:id="rId32"/>
  </p:notesMasterIdLst>
  <p:sldIdLst>
    <p:sldId id="257" r:id="rId6"/>
    <p:sldId id="293" r:id="rId7"/>
    <p:sldId id="283" r:id="rId8"/>
    <p:sldId id="335" r:id="rId9"/>
    <p:sldId id="339" r:id="rId10"/>
    <p:sldId id="287" r:id="rId11"/>
    <p:sldId id="260" r:id="rId12"/>
    <p:sldId id="294" r:id="rId13"/>
    <p:sldId id="336" r:id="rId14"/>
    <p:sldId id="337" r:id="rId15"/>
    <p:sldId id="340" r:id="rId16"/>
    <p:sldId id="268" r:id="rId17"/>
    <p:sldId id="315" r:id="rId18"/>
    <p:sldId id="295" r:id="rId19"/>
    <p:sldId id="297" r:id="rId20"/>
    <p:sldId id="316" r:id="rId21"/>
    <p:sldId id="341" r:id="rId22"/>
    <p:sldId id="338" r:id="rId23"/>
    <p:sldId id="306" r:id="rId24"/>
    <p:sldId id="267" r:id="rId25"/>
    <p:sldId id="342" r:id="rId26"/>
    <p:sldId id="317" r:id="rId27"/>
    <p:sldId id="343" r:id="rId28"/>
    <p:sldId id="325" r:id="rId29"/>
    <p:sldId id="310" r:id="rId30"/>
    <p:sldId id="280" r:id="rId31"/>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9D8FF"/>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79" d="100"/>
          <a:sy n="79" d="100"/>
        </p:scale>
        <p:origin x="772" y="60"/>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9/18/2024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25</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a:t>单击此处编辑母版标题样式</a:t>
            </a:r>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2024/9/18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2024/9/18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2024/9/18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9/18/2024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18/09/2024</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0.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slide" Target="slide15.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41D37D-11E0-03AA-3950-FBBCF6374DA9}"/>
              </a:ext>
            </a:extLst>
          </p:cNvPr>
          <p:cNvSpPr/>
          <p:nvPr/>
        </p:nvSpPr>
        <p:spPr>
          <a:xfrm>
            <a:off x="1241095" y="281285"/>
            <a:ext cx="6791283" cy="923330"/>
          </a:xfrm>
          <a:prstGeom prst="rect">
            <a:avLst/>
          </a:prstGeom>
          <a:noFill/>
        </p:spPr>
        <p:txBody>
          <a:bodyPr wrap="none" lIns="91440" tIns="45720" rIns="91440" bIns="45720">
            <a:spAutoFit/>
          </a:bodyPr>
          <a:lstStyle/>
          <a:p>
            <a:pPr algn="ctr"/>
            <a:r>
              <a:rPr lang="en-US" sz="5400" dirty="0">
                <a:ln w="0"/>
                <a:solidFill>
                  <a:srgbClr val="FF3399"/>
                </a:solidFill>
                <a:effectLst>
                  <a:outerShdw blurRad="38100" dist="19050" dir="2700000" algn="tl" rotWithShape="0">
                    <a:schemeClr val="dk1">
                      <a:alpha val="40000"/>
                    </a:schemeClr>
                  </a:outerShdw>
                </a:effectLst>
              </a:rPr>
              <a:t>TRƯỜNG TH SÀI ĐỒNG</a:t>
            </a:r>
          </a:p>
        </p:txBody>
      </p:sp>
      <p:sp>
        <p:nvSpPr>
          <p:cNvPr id="3" name="Rectangle 2">
            <a:extLst>
              <a:ext uri="{FF2B5EF4-FFF2-40B4-BE49-F238E27FC236}">
                <a16:creationId xmlns:a16="http://schemas.microsoft.com/office/drawing/2014/main" id="{0EA5719E-2568-012E-C87D-74222BF0CA03}"/>
              </a:ext>
            </a:extLst>
          </p:cNvPr>
          <p:cNvSpPr/>
          <p:nvPr/>
        </p:nvSpPr>
        <p:spPr>
          <a:xfrm>
            <a:off x="1652264" y="1204615"/>
            <a:ext cx="5564344"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9Slide05 Atlantika" pitchFamily="2" charset="0"/>
              </a:rPr>
              <a:t>Nguyễn</a:t>
            </a:r>
            <a:r>
              <a:rPr lang="en-US" sz="7200" b="1" dirty="0">
                <a:ln w="22225">
                  <a:solidFill>
                    <a:schemeClr val="accent2"/>
                  </a:solidFill>
                  <a:prstDash val="solid"/>
                </a:ln>
                <a:solidFill>
                  <a:schemeClr val="accent2">
                    <a:lumMod val="40000"/>
                    <a:lumOff val="60000"/>
                  </a:schemeClr>
                </a:solidFill>
                <a:latin typeface="#9Slide05 Atlantika" pitchFamily="2" charset="0"/>
              </a:rPr>
              <a:t> Vũ </a:t>
            </a:r>
            <a:r>
              <a:rPr lang="en-US" sz="7200" b="1" dirty="0" err="1">
                <a:ln w="22225">
                  <a:solidFill>
                    <a:schemeClr val="accent2"/>
                  </a:solidFill>
                  <a:prstDash val="solid"/>
                </a:ln>
                <a:solidFill>
                  <a:schemeClr val="accent2">
                    <a:lumMod val="40000"/>
                    <a:lumOff val="60000"/>
                  </a:schemeClr>
                </a:solidFill>
                <a:latin typeface="#9Slide05 Atlantika" pitchFamily="2" charset="0"/>
              </a:rPr>
              <a:t>Hải</a:t>
            </a:r>
            <a:r>
              <a:rPr lang="en-US" sz="7200" b="1" dirty="0">
                <a:ln w="22225">
                  <a:solidFill>
                    <a:schemeClr val="accent2"/>
                  </a:solidFill>
                  <a:prstDash val="solid"/>
                </a:ln>
                <a:solidFill>
                  <a:schemeClr val="accent2">
                    <a:lumMod val="40000"/>
                    <a:lumOff val="60000"/>
                  </a:schemeClr>
                </a:solidFill>
                <a:latin typeface="#9Slide05 Atlantika" pitchFamily="2" charset="0"/>
              </a:rPr>
              <a:t> Linh</a:t>
            </a:r>
            <a:endParaRPr lang="en-US" sz="7200" b="1" cap="none" spc="0" dirty="0">
              <a:ln w="22225">
                <a:solidFill>
                  <a:schemeClr val="accent2"/>
                </a:solidFill>
                <a:prstDash val="solid"/>
              </a:ln>
              <a:solidFill>
                <a:schemeClr val="accent2">
                  <a:lumMod val="40000"/>
                  <a:lumOff val="60000"/>
                </a:schemeClr>
              </a:solidFill>
              <a:effectLst/>
              <a:latin typeface="#9Slide05 Atlantika" pitchFamily="2" charset="0"/>
            </a:endParaRPr>
          </a:p>
        </p:txBody>
      </p:sp>
    </p:spTree>
    <p:extLst>
      <p:ext uri="{BB962C8B-B14F-4D97-AF65-F5344CB8AC3E}">
        <p14:creationId xmlns:p14="http://schemas.microsoft.com/office/powerpoint/2010/main" val="2112252568"/>
      </p:ext>
    </p:extLst>
  </p:cSld>
  <p:clrMapOvr>
    <a:masterClrMapping/>
  </p:clrMapOvr>
  <p:transition spd="med">
    <p:push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240322" y="995417"/>
            <a:ext cx="2428892" cy="3237381"/>
          </a:xfrm>
          <a:prstGeom prst="rect">
            <a:avLst/>
          </a:prstGeom>
        </p:spPr>
      </p:pic>
      <p:sp>
        <p:nvSpPr>
          <p:cNvPr id="2" name="Cloud Callout 1"/>
          <p:cNvSpPr/>
          <p:nvPr/>
        </p:nvSpPr>
        <p:spPr>
          <a:xfrm>
            <a:off x="225911" y="1301674"/>
            <a:ext cx="5637007" cy="2355926"/>
          </a:xfrm>
          <a:prstGeom prst="cloudCallout">
            <a:avLst>
              <a:gd name="adj1" fmla="val 60630"/>
              <a:gd name="adj2" fmla="val -258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Để tạo bài trình chiếu, thì em cần có máy tính hay cần có phần mềm trình chiếu?</a:t>
            </a:r>
          </a:p>
          <a:p>
            <a:endParaRPr lang="en-US"/>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sp>
        <p:nvSpPr>
          <p:cNvPr id="11" name="Text Box 18"/>
          <p:cNvSpPr txBox="1">
            <a:spLocks noChangeArrowheads="1"/>
          </p:cNvSpPr>
          <p:nvPr/>
        </p:nvSpPr>
        <p:spPr bwMode="auto">
          <a:xfrm>
            <a:off x="1101688" y="1328567"/>
            <a:ext cx="4065223"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i="1">
                <a:solidFill>
                  <a:schemeClr val="accent1">
                    <a:lumMod val="75000"/>
                  </a:schemeClr>
                </a:solidFill>
                <a:latin typeface="Times New Roman" panose="02020603050405020304" pitchFamily="18" charset="0"/>
                <a:cs typeface="Times New Roman" panose="02020603050405020304" pitchFamily="18" charset="0"/>
              </a:rPr>
              <a:t>Phần mềm và phần cứng có mối quan hệ phụ thuộc lẫn nhau. Phần mềm thực hiện được chức năng của mình nhờ phần cứng. Phần cứng hoạt động được nhờ hướng dẫn của phần mềm</a:t>
            </a: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7494782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err="1">
                <a:solidFill>
                  <a:srgbClr val="0070C0"/>
                </a:solidFill>
                <a:latin typeface="Times New Roman" pitchFamily="18" charset="0"/>
                <a:cs typeface="Times New Roman" pitchFamily="18" charset="0"/>
              </a:rPr>
              <a:t>Em</a:t>
            </a:r>
            <a:r>
              <a:rPr lang="en-US" sz="2000" b="1" i="1">
                <a:solidFill>
                  <a:srgbClr val="0070C0"/>
                </a:solidFill>
                <a:latin typeface="Times New Roman" pitchFamily="18" charset="0"/>
                <a:cs typeface="Times New Roman" pitchFamily="18" charset="0"/>
              </a:rPr>
              <a:t> hãy lấy ví dụ để thấy được phần mềm và phần cứng có mối quân hệ phụ thuộc lẫn nhau?</a:t>
            </a:r>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607807" y="1915615"/>
            <a:ext cx="7777779" cy="400097"/>
          </a:xfrm>
          <a:prstGeom prst="rect">
            <a:avLst/>
          </a:prstGeom>
        </p:spPr>
        <p:txBody>
          <a:bodyPr wrap="square" lIns="91425" tIns="45714" rIns="91425" bIns="45714">
            <a:spAutoFit/>
          </a:bodyPr>
          <a:lstStyle/>
          <a:p>
            <a:endParaRPr lang="vi-VN" sz="2000" dirty="0">
              <a:latin typeface="Times New Roman" pitchFamily="18" charset="0"/>
              <a:cs typeface="Times New Roman" pitchFamily="18" charset="0"/>
            </a:endParaRPr>
          </a:p>
        </p:txBody>
      </p:sp>
      <p:sp>
        <p:nvSpPr>
          <p:cNvPr id="2" name="TextBox 1"/>
          <p:cNvSpPr txBox="1"/>
          <p:nvPr/>
        </p:nvSpPr>
        <p:spPr>
          <a:xfrm>
            <a:off x="699247" y="1818042"/>
            <a:ext cx="7896113" cy="1384995"/>
          </a:xfrm>
          <a:prstGeom prst="rect">
            <a:avLst/>
          </a:prstGeom>
          <a:noFill/>
        </p:spPr>
        <p:txBody>
          <a:bodyPr wrap="square" rtlCol="0">
            <a:spAutoFit/>
          </a:bodyPr>
          <a:lstStyle/>
          <a:p>
            <a:r>
              <a:rPr lang="en-US" sz="2800"/>
              <a:t>Phần mềm máy tính hướng dẫn phần cứng hoạt động, còn phần cứng thực hiện các công việc theo hướng dẫn đó</a:t>
            </a: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018814" y="2090036"/>
            <a:ext cx="5125185" cy="1203882"/>
            <a:chOff x="5141551" y="2177215"/>
            <a:chExt cx="4744350" cy="83943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376009" y="2130940"/>
                <a:ext cx="309958" cy="5952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5"/>
              <a:ext cx="3947655" cy="839433"/>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Thao tác không đúng cách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2" y="2305348"/>
              <a:ext cx="501873" cy="233304"/>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72122" y="182881"/>
            <a:ext cx="3991087" cy="4668818"/>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686848" y="1515493"/>
            <a:ext cx="2941373" cy="2820227"/>
          </a:xfrm>
          <a:prstGeom prst="rect">
            <a:avLst/>
          </a:prstGeom>
          <a:noFill/>
          <a:ln w="9525">
            <a:noFill/>
          </a:ln>
        </p:spPr>
        <p:txBody>
          <a:bodyPr wrap="square" lIns="49753" tIns="24876" rIns="49753" bIns="24876">
            <a:spAutoFit/>
          </a:bodyPr>
          <a:lstStyle/>
          <a:p>
            <a:pPr algn="just"/>
            <a:r>
              <a:rPr lang="en-US" sz="2000" b="1">
                <a:solidFill>
                  <a:srgbClr val="C00000"/>
                </a:solidFill>
                <a:latin typeface="Times New Roman" pitchFamily="18" charset="0"/>
                <a:cs typeface="Times New Roman" pitchFamily="18" charset="0"/>
              </a:rPr>
              <a:t>Điều gì xảy ra nếu em tắt máy tính bằng cách nhấn và giữ nút nguồn trên thân máy?</a:t>
            </a:r>
          </a:p>
          <a:p>
            <a:pPr algn="just"/>
            <a:endParaRPr lang="en-US" sz="2000" b="1">
              <a:solidFill>
                <a:srgbClr val="C00000"/>
              </a:solidFill>
              <a:latin typeface="Times New Roman" pitchFamily="18" charset="0"/>
              <a:cs typeface="Times New Roman" pitchFamily="18" charset="0"/>
            </a:endParaRPr>
          </a:p>
          <a:p>
            <a:pPr algn="just"/>
            <a:r>
              <a:rPr lang="en-US" sz="2000" b="1">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39">
                                            <p:txEl>
                                              <p:pRg st="2" end="2"/>
                                            </p:txEl>
                                          </p:spTgt>
                                        </p:tgtEl>
                                        <p:attrNameLst>
                                          <p:attrName>style.visibility</p:attrName>
                                        </p:attrNameLst>
                                      </p:cBhvr>
                                      <p:to>
                                        <p:strVal val="visible"/>
                                      </p:to>
                                    </p:set>
                                    <p:anim calcmode="discrete" valueType="clr">
                                      <p:cBhvr override="childStyle">
                                        <p:cTn id="40" dur="80"/>
                                        <p:tgtEl>
                                          <p:spTgt spid="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9">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3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32942" y="130701"/>
            <a:ext cx="1988855" cy="554876"/>
            <a:chOff x="4306208" y="245987"/>
            <a:chExt cx="2651806" cy="739834"/>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06208" y="245987"/>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a:solidFill>
                  <a:prstClr val="white"/>
                </a:solidFill>
                <a:latin typeface="Times New Roman" pitchFamily="18" charset="0"/>
                <a:cs typeface="Times New Roman" pitchFamily="18" charset="0"/>
              </a:rPr>
              <a:t>Thời</a:t>
            </a:r>
            <a:r>
              <a:rPr lang="en-GB" sz="2100" b="1" dirty="0">
                <a:solidFill>
                  <a:prstClr val="white"/>
                </a:solidFill>
                <a:latin typeface="Times New Roman" pitchFamily="18" charset="0"/>
                <a:cs typeface="Times New Roman" pitchFamily="18" charset="0"/>
              </a:rPr>
              <a:t> </a:t>
            </a:r>
            <a:r>
              <a:rPr lang="en-GB" sz="2100" b="1" dirty="0" err="1">
                <a:solidFill>
                  <a:prstClr val="white"/>
                </a:solidFill>
                <a:latin typeface="Times New Roman" pitchFamily="18" charset="0"/>
                <a:cs typeface="Times New Roman" pitchFamily="18" charset="0"/>
              </a:rPr>
              <a:t>gian</a:t>
            </a:r>
            <a:r>
              <a:rPr lang="en-GB" sz="2100" b="1" dirty="0">
                <a:solidFill>
                  <a:prstClr val="white"/>
                </a:solidFill>
                <a:latin typeface="Times New Roman" pitchFamily="18" charset="0"/>
                <a:cs typeface="Times New Roman" pitchFamily="18" charset="0"/>
              </a:rPr>
              <a:t> </a:t>
            </a:r>
            <a:r>
              <a:rPr lang="en-GB" sz="2100" b="1" dirty="0" err="1">
                <a:solidFill>
                  <a:prstClr val="white"/>
                </a:solidFill>
                <a:latin typeface="Times New Roman" pitchFamily="18" charset="0"/>
                <a:cs typeface="Times New Roman" pitchFamily="18" charset="0"/>
              </a:rPr>
              <a:t>thảo</a:t>
            </a:r>
            <a:r>
              <a:rPr lang="en-GB" sz="2100" b="1" dirty="0">
                <a:solidFill>
                  <a:prstClr val="white"/>
                </a:solidFill>
                <a:latin typeface="Times New Roman" pitchFamily="18" charset="0"/>
                <a:cs typeface="Times New Roman" pitchFamily="18" charset="0"/>
              </a:rPr>
              <a:t> </a:t>
            </a:r>
            <a:r>
              <a:rPr lang="en-GB" sz="2100" b="1" dirty="0" err="1">
                <a:solidFill>
                  <a:prstClr val="white"/>
                </a:solidFill>
                <a:latin typeface="Times New Roman" pitchFamily="18" charset="0"/>
                <a:cs typeface="Times New Roman" pitchFamily="18" charset="0"/>
              </a:rPr>
              <a:t>luận</a:t>
            </a:r>
            <a:r>
              <a:rPr lang="en-GB" sz="2100" b="1">
                <a:solidFill>
                  <a:prstClr val="white"/>
                </a:solidFill>
                <a:latin typeface="Times New Roman" pitchFamily="18" charset="0"/>
                <a:cs typeface="Times New Roman" pitchFamily="18" charset="0"/>
              </a:rPr>
              <a:t>: 3 </a:t>
            </a:r>
            <a:r>
              <a:rPr lang="en-GB" sz="2100" b="1" dirty="0" err="1">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a:picLocks noChangeAspect="1"/>
          </p:cNvPicPr>
          <p:nvPr/>
        </p:nvPicPr>
        <p:blipFill>
          <a:blip r:embed="rId7"/>
          <a:stretch>
            <a:fillRect/>
          </a:stretch>
        </p:blipFill>
        <p:spPr>
          <a:xfrm>
            <a:off x="2429488" y="1437838"/>
            <a:ext cx="6763476" cy="3170132"/>
          </a:xfrm>
          <a:prstGeom prst="rect">
            <a:avLst/>
          </a:prstGeom>
        </p:spPr>
      </p:pic>
      <p:sp>
        <p:nvSpPr>
          <p:cNvPr id="19" name="Rectangle 18"/>
          <p:cNvSpPr/>
          <p:nvPr/>
        </p:nvSpPr>
        <p:spPr>
          <a:xfrm>
            <a:off x="2424552" y="201067"/>
            <a:ext cx="6719447"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Điều gì xảy ra nếu em tắt máy tính bằng cách nhấn và giữ nút nguồn trên thân máy?</a:t>
            </a:r>
          </a:p>
        </p:txBody>
      </p:sp>
      <p:sp>
        <p:nvSpPr>
          <p:cNvPr id="22" name="Rectangle 21"/>
          <p:cNvSpPr/>
          <p:nvPr/>
        </p:nvSpPr>
        <p:spPr>
          <a:xfrm>
            <a:off x="2432467" y="194051"/>
            <a:ext cx="6711532"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400" b="1"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9"/>
                                        </p:tgtEl>
                                        <p:attrNameLst>
                                          <p:attrName>ppt_w</p:attrName>
                                        </p:attrNameLst>
                                      </p:cBhvr>
                                      <p:tavLst>
                                        <p:tav tm="0">
                                          <p:val>
                                            <p:strVal val="ppt_w"/>
                                          </p:val>
                                        </p:tav>
                                        <p:tav tm="100000">
                                          <p:val>
                                            <p:fltVal val="0"/>
                                          </p:val>
                                        </p:tav>
                                      </p:tavLst>
                                    </p:anim>
                                    <p:anim calcmode="lin" valueType="num">
                                      <p:cBhvr>
                                        <p:cTn id="12" dur="500"/>
                                        <p:tgtEl>
                                          <p:spTgt spid="19"/>
                                        </p:tgtEl>
                                        <p:attrNameLst>
                                          <p:attrName>ppt_h</p:attrName>
                                        </p:attrNameLst>
                                      </p:cBhvr>
                                      <p:tavLst>
                                        <p:tav tm="0">
                                          <p:val>
                                            <p:strVal val="ppt_h"/>
                                          </p:val>
                                        </p:tav>
                                        <p:tav tm="100000">
                                          <p:val>
                                            <p:fltVal val="0"/>
                                          </p:val>
                                        </p:tav>
                                      </p:tavLst>
                                    </p:anim>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xit" presetSubtype="1" fill="hold" grpId="0" nodeType="withEffect">
                                  <p:stCondLst>
                                    <p:cond delay="0"/>
                                  </p:stCondLst>
                                  <p:childTnLst>
                                    <p:animEffect transition="out" filter="wipe(up)">
                                      <p:cBhvr>
                                        <p:cTn id="32" dur="120000"/>
                                        <p:tgtEl>
                                          <p:spTgt spid="8"/>
                                        </p:tgtEl>
                                      </p:cBhvr>
                                    </p:animEffect>
                                    <p:set>
                                      <p:cBhvr>
                                        <p:cTn id="33" dur="1" fill="hold">
                                          <p:stCondLst>
                                            <p:cond delay="119999"/>
                                          </p:stCondLst>
                                        </p:cTn>
                                        <p:tgtEl>
                                          <p:spTgt spid="8"/>
                                        </p:tgtEl>
                                        <p:attrNameLst>
                                          <p:attrName>style.visibility</p:attrName>
                                        </p:attrNameLst>
                                      </p:cBhvr>
                                      <p:to>
                                        <p:strVal val="hidden"/>
                                      </p:to>
                                    </p:se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120000"/>
                                        <p:tgtEl>
                                          <p:spTgt spid="9"/>
                                        </p:tgtEl>
                                      </p:cBhvr>
                                    </p:animEffect>
                                  </p:childTnLst>
                                </p:cTn>
                              </p:par>
                            </p:childTnLst>
                          </p:cTn>
                        </p:par>
                        <p:par>
                          <p:cTn id="37" fill="hold">
                            <p:stCondLst>
                              <p:cond delay="120000"/>
                            </p:stCondLst>
                            <p:childTnLst>
                              <p:par>
                                <p:cTn id="38" presetID="22" presetClass="exit" presetSubtype="1" fill="hold" grpId="1" nodeType="afterEffect">
                                  <p:stCondLst>
                                    <p:cond delay="0"/>
                                  </p:stCondLst>
                                  <p:childTnLst>
                                    <p:animEffect transition="out" filter="wipe(up)">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par>
                          <p:cTn id="46" fill="hold">
                            <p:stCondLst>
                              <p:cond delay="120500"/>
                            </p:stCondLst>
                            <p:childTnLst>
                              <p:par>
                                <p:cTn id="47" presetID="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29624" fill="hold"/>
                                        <p:tgtEl>
                                          <p:spTgt spid="2"/>
                                        </p:tgtEl>
                                      </p:cBhvr>
                                    </p:cmd>
                                  </p:childTnLst>
                                </p:cTn>
                              </p:par>
                            </p:childTnLst>
                          </p:cTn>
                        </p:par>
                      </p:childTnLst>
                    </p:cTn>
                  </p:par>
                </p:childTnLst>
              </p:cTn>
              <p:nextCondLst>
                <p:cond evt="onClick" delay="0">
                  <p:tgtEl>
                    <p:spTgt spid="2"/>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P spid="19" grpId="0"/>
      <p:bldP spid="19" grpId="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pic>
        <p:nvPicPr>
          <p:cNvPr id="5" name="Picture 4"/>
          <p:cNvPicPr>
            <a:picLocks noChangeAspect="1"/>
          </p:cNvPicPr>
          <p:nvPr/>
        </p:nvPicPr>
        <p:blipFill>
          <a:blip r:embed="rId4"/>
          <a:stretch>
            <a:fillRect/>
          </a:stretch>
        </p:blipFill>
        <p:spPr>
          <a:xfrm>
            <a:off x="893618" y="1133367"/>
            <a:ext cx="4384964" cy="2763223"/>
          </a:xfrm>
          <a:prstGeom prst="rect">
            <a:avLst/>
          </a:prstGeom>
        </p:spPr>
      </p:pic>
      <p:sp>
        <p:nvSpPr>
          <p:cNvPr id="2" name="TextBox 1"/>
          <p:cNvSpPr txBox="1"/>
          <p:nvPr/>
        </p:nvSpPr>
        <p:spPr>
          <a:xfrm>
            <a:off x="893618" y="3945987"/>
            <a:ext cx="4384964" cy="307777"/>
          </a:xfrm>
          <a:prstGeom prst="rect">
            <a:avLst/>
          </a:prstGeom>
          <a:noFill/>
        </p:spPr>
        <p:txBody>
          <a:bodyPr wrap="square" rtlCol="0">
            <a:spAutoFit/>
          </a:bodyPr>
          <a:lstStyle/>
          <a:p>
            <a:r>
              <a:rPr lang="en-US"/>
              <a:t>Máy tính thông báo khởi động lại một cách bất thường</a:t>
            </a:r>
          </a:p>
        </p:txBody>
      </p:sp>
    </p:spTree>
    <p:extLst>
      <p:ext uri="{BB962C8B-B14F-4D97-AF65-F5344CB8AC3E}">
        <p14:creationId xmlns:p14="http://schemas.microsoft.com/office/powerpoint/2010/main" val="129209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6"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80">
                                          <p:stCondLst>
                                            <p:cond delay="0"/>
                                          </p:stCondLst>
                                        </p:cTn>
                                        <p:tgtEl>
                                          <p:spTgt spid="12"/>
                                        </p:tgtEl>
                                      </p:cBhvr>
                                    </p:animEffect>
                                    <p:anim calcmode="lin" valueType="num">
                                      <p:cBhvr>
                                        <p:cTn id="1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 dur="26">
                                          <p:stCondLst>
                                            <p:cond delay="650"/>
                                          </p:stCondLst>
                                        </p:cTn>
                                        <p:tgtEl>
                                          <p:spTgt spid="12"/>
                                        </p:tgtEl>
                                      </p:cBhvr>
                                      <p:to x="100000" y="60000"/>
                                    </p:animScale>
                                    <p:animScale>
                                      <p:cBhvr>
                                        <p:cTn id="17" dur="166" decel="50000">
                                          <p:stCondLst>
                                            <p:cond delay="676"/>
                                          </p:stCondLst>
                                        </p:cTn>
                                        <p:tgtEl>
                                          <p:spTgt spid="12"/>
                                        </p:tgtEl>
                                      </p:cBhvr>
                                      <p:to x="100000" y="100000"/>
                                    </p:animScale>
                                    <p:animScale>
                                      <p:cBhvr>
                                        <p:cTn id="18" dur="26">
                                          <p:stCondLst>
                                            <p:cond delay="1312"/>
                                          </p:stCondLst>
                                        </p:cTn>
                                        <p:tgtEl>
                                          <p:spTgt spid="12"/>
                                        </p:tgtEl>
                                      </p:cBhvr>
                                      <p:to x="100000" y="80000"/>
                                    </p:animScale>
                                    <p:animScale>
                                      <p:cBhvr>
                                        <p:cTn id="19" dur="166" decel="50000">
                                          <p:stCondLst>
                                            <p:cond delay="1338"/>
                                          </p:stCondLst>
                                        </p:cTn>
                                        <p:tgtEl>
                                          <p:spTgt spid="12"/>
                                        </p:tgtEl>
                                      </p:cBhvr>
                                      <p:to x="100000" y="100000"/>
                                    </p:animScale>
                                    <p:animScale>
                                      <p:cBhvr>
                                        <p:cTn id="20" dur="26">
                                          <p:stCondLst>
                                            <p:cond delay="1642"/>
                                          </p:stCondLst>
                                        </p:cTn>
                                        <p:tgtEl>
                                          <p:spTgt spid="12"/>
                                        </p:tgtEl>
                                      </p:cBhvr>
                                      <p:to x="100000" y="90000"/>
                                    </p:animScale>
                                    <p:animScale>
                                      <p:cBhvr>
                                        <p:cTn id="21" dur="166" decel="50000">
                                          <p:stCondLst>
                                            <p:cond delay="1668"/>
                                          </p:stCondLst>
                                        </p:cTn>
                                        <p:tgtEl>
                                          <p:spTgt spid="12"/>
                                        </p:tgtEl>
                                      </p:cBhvr>
                                      <p:to x="100000" y="100000"/>
                                    </p:animScale>
                                    <p:animScale>
                                      <p:cBhvr>
                                        <p:cTn id="22" dur="26">
                                          <p:stCondLst>
                                            <p:cond delay="1808"/>
                                          </p:stCondLst>
                                        </p:cTn>
                                        <p:tgtEl>
                                          <p:spTgt spid="12"/>
                                        </p:tgtEl>
                                      </p:cBhvr>
                                      <p:to x="100000" y="95000"/>
                                    </p:animScale>
                                    <p:animScale>
                                      <p:cBhvr>
                                        <p:cTn id="2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429783" y="2285033"/>
            <a:ext cx="8165577" cy="1077206"/>
          </a:xfrm>
          <a:prstGeom prst="rect">
            <a:avLst/>
          </a:prstGeom>
        </p:spPr>
        <p:txBody>
          <a:bodyPr wrap="square" lIns="91425" tIns="45714" rIns="91425" bIns="45714">
            <a:spAutoFit/>
          </a:bodyPr>
          <a:lstStyle/>
          <a:p>
            <a:r>
              <a:rPr lang="en-US" sz="3200">
                <a:latin typeface="Times New Roman" pitchFamily="18" charset="0"/>
                <a:cs typeface="Times New Roman" pitchFamily="18" charset="0"/>
              </a:rPr>
              <a:t>Em cần thao tác đúng cách khi sử dụng máy tính để tránh gây ra lỗi phần mềm và phần cứng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4" cstate="print"/>
          <a:stretch>
            <a:fillRect/>
          </a:stretch>
        </p:blipFill>
        <p:spPr>
          <a:xfrm>
            <a:off x="225911" y="1624406"/>
            <a:ext cx="7498079" cy="3519094"/>
          </a:xfrm>
          <a:prstGeom prst="rect">
            <a:avLst/>
          </a:prstGeom>
        </p:spPr>
      </p:pic>
      <p:pic>
        <p:nvPicPr>
          <p:cNvPr id="47" name="图片 5" descr="未标题-2.png"/>
          <p:cNvPicPr>
            <a:picLocks noChangeAspect="1"/>
          </p:cNvPicPr>
          <p:nvPr/>
        </p:nvPicPr>
        <p:blipFill>
          <a:blip r:embed="rId5" cstate="print"/>
          <a:stretch>
            <a:fillRect/>
          </a:stretch>
        </p:blipFill>
        <p:spPr>
          <a:xfrm>
            <a:off x="7412804" y="269277"/>
            <a:ext cx="1593253" cy="2656804"/>
          </a:xfrm>
          <a:prstGeom prst="rect">
            <a:avLst/>
          </a:prstGeom>
        </p:spPr>
      </p:pic>
      <p:sp>
        <p:nvSpPr>
          <p:cNvPr id="54" name="Arrow: Right 2">
            <a:hlinkClick r:id="rId6"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1551790" y="2968011"/>
            <a:ext cx="4846320" cy="1569660"/>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Phần mềm soạn thảo, phần mềm Paint, trình duyệt web,…Nếu không có phần cứng hỗ trơ thì phần mềm không thể hoạt động được</a:t>
            </a:r>
          </a:p>
        </p:txBody>
      </p:sp>
      <p:sp>
        <p:nvSpPr>
          <p:cNvPr id="24" name="Round Diagonal Corner Rectangle 23"/>
          <p:cNvSpPr/>
          <p:nvPr/>
        </p:nvSpPr>
        <p:spPr>
          <a:xfrm>
            <a:off x="-12662" y="833175"/>
            <a:ext cx="7664039"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Em hãy kể tên một phần mềm. Nếu không có phần cứng thì phần mềm đó có thực hiện được chức năng của mình không?</a:t>
            </a: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2" cstate="print"/>
          <a:stretch>
            <a:fillRect/>
          </a:stretch>
        </p:blipFill>
        <p:spPr>
          <a:xfrm>
            <a:off x="225911" y="1936376"/>
            <a:ext cx="7498079" cy="3207123"/>
          </a:xfrm>
          <a:prstGeom prst="rect">
            <a:avLst/>
          </a:prstGeom>
        </p:spPr>
      </p:pic>
      <p:pic>
        <p:nvPicPr>
          <p:cNvPr id="47" name="图片 5" descr="未标题-2.png"/>
          <p:cNvPicPr>
            <a:picLocks noChangeAspect="1"/>
          </p:cNvPicPr>
          <p:nvPr/>
        </p:nvPicPr>
        <p:blipFill>
          <a:blip r:embed="rId3" cstate="print"/>
          <a:stretch>
            <a:fillRect/>
          </a:stretch>
        </p:blipFill>
        <p:spPr>
          <a:xfrm>
            <a:off x="7412804" y="269277"/>
            <a:ext cx="1593253" cy="2656804"/>
          </a:xfrm>
          <a:prstGeom prst="rect">
            <a:avLst/>
          </a:prstGeom>
        </p:spPr>
      </p:pic>
      <p:sp>
        <p:nvSpPr>
          <p:cNvPr id="54" name="Arrow: Right 2">
            <a:hlinkClick r:id="rId4"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3" name="Round Diagonal Corner Rectangle 22"/>
          <p:cNvSpPr/>
          <p:nvPr/>
        </p:nvSpPr>
        <p:spPr>
          <a:xfrm>
            <a:off x="-1" y="695244"/>
            <a:ext cx="7336715"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Em hãy nêu một số ví dụ về thao tác không đúng cách dẫn đến lỗi phần mềm và phần cứng?</a:t>
            </a:r>
          </a:p>
        </p:txBody>
      </p:sp>
      <p:sp>
        <p:nvSpPr>
          <p:cNvPr id="2" name="Rectangle 1"/>
          <p:cNvSpPr/>
          <p:nvPr/>
        </p:nvSpPr>
        <p:spPr>
          <a:xfrm>
            <a:off x="1468419" y="3368130"/>
            <a:ext cx="4846320"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Tắt máy không đúng cách, mở quá nhiều ứng dụng, vào các trang web có virus</a:t>
            </a:r>
          </a:p>
        </p:txBody>
      </p:sp>
    </p:spTree>
    <p:extLst>
      <p:ext uri="{BB962C8B-B14F-4D97-AF65-F5344CB8AC3E}">
        <p14:creationId xmlns:p14="http://schemas.microsoft.com/office/powerpoint/2010/main" val="113446402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10244" descr="23"/>
          <p:cNvPicPr>
            <a:picLocks noChangeAspect="1"/>
          </p:cNvPicPr>
          <p:nvPr/>
        </p:nvPicPr>
        <p:blipFill>
          <a:blip r:embed="rId2"/>
          <a:stretch>
            <a:fillRect/>
          </a:stretch>
        </p:blipFill>
        <p:spPr>
          <a:xfrm>
            <a:off x="2084070" y="-2585"/>
            <a:ext cx="5199961" cy="5146085"/>
          </a:xfrm>
          <a:prstGeom prst="rect">
            <a:avLst/>
          </a:prstGeom>
          <a:noFill/>
          <a:ln w="9525">
            <a:noFill/>
          </a:ln>
        </p:spPr>
      </p:pic>
      <p:sp>
        <p:nvSpPr>
          <p:cNvPr id="40" name="文本框 10248"/>
          <p:cNvSpPr txBox="1"/>
          <p:nvPr/>
        </p:nvSpPr>
        <p:spPr>
          <a:xfrm>
            <a:off x="3349962" y="981326"/>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87726085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50843" y="-550843"/>
            <a:ext cx="8627626" cy="5694343"/>
          </a:xfrm>
          <a:prstGeom prst="rect">
            <a:avLst/>
          </a:prstGeom>
        </p:spPr>
      </p:pic>
      <p:pic>
        <p:nvPicPr>
          <p:cNvPr id="12" name="图片 5" descr="未标题-2.png"/>
          <p:cNvPicPr>
            <a:picLocks noChangeAspect="1"/>
          </p:cNvPicPr>
          <p:nvPr/>
        </p:nvPicPr>
        <p:blipFill>
          <a:blip r:embed="rId5" cstate="print"/>
          <a:stretch>
            <a:fillRect/>
          </a:stretch>
        </p:blipFill>
        <p:spPr>
          <a:xfrm>
            <a:off x="6862337" y="1016383"/>
            <a:ext cx="2428892" cy="3237381"/>
          </a:xfrm>
          <a:prstGeom prst="rect">
            <a:avLst/>
          </a:prstGeom>
        </p:spPr>
      </p:pic>
      <p:sp>
        <p:nvSpPr>
          <p:cNvPr id="5" name="Rectangle 4"/>
          <p:cNvSpPr/>
          <p:nvPr/>
        </p:nvSpPr>
        <p:spPr>
          <a:xfrm>
            <a:off x="771181" y="1207380"/>
            <a:ext cx="5801742" cy="3253711"/>
          </a:xfrm>
          <a:prstGeom prst="rect">
            <a:avLst/>
          </a:prstGeom>
        </p:spPr>
        <p:txBody>
          <a:bodyPr wrap="square">
            <a:spAutoFit/>
          </a:bodyPr>
          <a:lstStyle/>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Máy tính của bạn Nam bị hỏng bàn phím. Người thợ sửa máy tính cho biết: “ Do gõ mạnh tay nên một số phím bị liệt, cần thay. Một số phím bị sai chức năng do phần mềm điều khiển bàn phím bị virus, cần chạy phần mềm diệt virus” Em hãy cho biết máy tính của Nam bị hỏng phần mềm và phần cứng nào. Vì sao?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64569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0"/>
            <a:ext cx="9144000" cy="5143500"/>
          </a:xfrm>
          <a:prstGeom prst="rect">
            <a:avLst/>
          </a:prstGeom>
          <a:noFill/>
          <a:ln w="9525">
            <a:noFill/>
          </a:ln>
        </p:spPr>
      </p:pic>
      <p:sp>
        <p:nvSpPr>
          <p:cNvPr id="2" name="矩形 1"/>
          <p:cNvSpPr/>
          <p:nvPr/>
        </p:nvSpPr>
        <p:spPr>
          <a:xfrm>
            <a:off x="2177711" y="1257421"/>
            <a:ext cx="4631879" cy="2282967"/>
          </a:xfrm>
          <a:prstGeom prst="rect">
            <a:avLst/>
          </a:prstGeom>
        </p:spPr>
        <p:txBody>
          <a:bodyPr wrap="square" lIns="49755" tIns="24877" rIns="49755" bIns="24877">
            <a:spAutoFit/>
          </a:bodyPr>
          <a:lstStyle/>
          <a:p>
            <a:r>
              <a:rPr lang="en-US" sz="2000" b="1" i="1">
                <a:latin typeface="Times New Roman" panose="02020603050405020304" pitchFamily="18" charset="0"/>
                <a:cs typeface="Times New Roman" panose="02020603050405020304" pitchFamily="18" charset="0"/>
              </a:rPr>
              <a:t>Phần mềm hướng dẫn phần cứng hoạt động. Phần cứng giúp phần mềm thực hiện được chức năng của mình.</a:t>
            </a:r>
            <a:endParaRPr lang="en-US" sz="2000">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Khi sử dụng máy tính, thao tác không đúng cách sẽ gây ra lỗi phần mềm và hư hại phần cứng</a:t>
            </a:r>
            <a:r>
              <a:rPr lang="en-US" sz="2000">
                <a:latin typeface="Times New Roman" panose="02020603050405020304" pitchFamily="18" charset="0"/>
                <a:cs typeface="Times New Roman" panose="02020603050405020304" pitchFamily="18" charset="0"/>
              </a:rPr>
              <a:t>.</a:t>
            </a:r>
          </a:p>
          <a:p>
            <a:pPr marL="285723" indent="-285723">
              <a:lnSpc>
                <a:spcPct val="150000"/>
              </a:lnSpc>
              <a:buFont typeface="Arial" panose="020B0604020202020204" pitchFamily="34" charset="0"/>
              <a:buChar char="•"/>
            </a:pPr>
            <a:endParaRPr lang="en-US" sz="19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0" y="559478"/>
            <a:ext cx="6473536" cy="3908614"/>
          </a:xfrm>
          <a:prstGeom prst="rect">
            <a:avLst/>
          </a:prstGeom>
        </p:spPr>
      </p:pic>
      <p:sp>
        <p:nvSpPr>
          <p:cNvPr id="11" name="Text Box 18"/>
          <p:cNvSpPr txBox="1">
            <a:spLocks noChangeArrowheads="1"/>
          </p:cNvSpPr>
          <p:nvPr/>
        </p:nvSpPr>
        <p:spPr bwMode="auto">
          <a:xfrm>
            <a:off x="1091045" y="2315704"/>
            <a:ext cx="4239491" cy="89254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a:solidFill>
                  <a:srgbClr val="0070C0"/>
                </a:solidFill>
                <a:latin typeface="Times New Roman" panose="02020603050405020304" pitchFamily="18" charset="0"/>
                <a:cs typeface="Times New Roman" panose="02020603050405020304" pitchFamily="18" charset="0"/>
              </a:rPr>
              <a:t>Em hãy kể tên một số thiết bị ngoài vi mà em đã được học ở bài trước?</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9382" y="559478"/>
            <a:ext cx="8156864" cy="3908614"/>
          </a:xfrm>
          <a:prstGeom prst="rect">
            <a:avLst/>
          </a:prstGeom>
        </p:spPr>
      </p:pic>
      <p:sp>
        <p:nvSpPr>
          <p:cNvPr id="11" name="Text Box 18"/>
          <p:cNvSpPr txBox="1">
            <a:spLocks noChangeArrowheads="1"/>
          </p:cNvSpPr>
          <p:nvPr/>
        </p:nvSpPr>
        <p:spPr bwMode="auto">
          <a:xfrm>
            <a:off x="1157214" y="2370772"/>
            <a:ext cx="5309753" cy="507819"/>
          </a:xfrm>
          <a:prstGeom prst="rect">
            <a:avLst/>
          </a:prstGeom>
          <a:noFill/>
          <a:ln w="9525">
            <a:noFill/>
            <a:miter lim="800000"/>
            <a:headEnd/>
            <a:tailEnd/>
          </a:ln>
        </p:spPr>
        <p:txBody>
          <a:bodyPr wrap="square" lIns="91427" tIns="45714" rIns="91427" bIns="45714">
            <a:spAutoFit/>
          </a:bodyPr>
          <a:lstStyle/>
          <a:p>
            <a:r>
              <a:rPr lang="en-US" sz="2700">
                <a:solidFill>
                  <a:srgbClr val="7030A0"/>
                </a:solidFill>
                <a:latin typeface="Times New Roman" panose="02020603050405020304" pitchFamily="18" charset="0"/>
                <a:cs typeface="Times New Roman" panose="02020603050405020304" pitchFamily="18" charset="0"/>
              </a:rPr>
              <a:t>Nêu chức năng của từng thiết bị ấy?</a:t>
            </a:r>
          </a:p>
        </p:txBody>
      </p:sp>
      <p:pic>
        <p:nvPicPr>
          <p:cNvPr id="12" name="图片 5" descr="未标题-2.png"/>
          <p:cNvPicPr>
            <a:picLocks noChangeAspect="1"/>
          </p:cNvPicPr>
          <p:nvPr/>
        </p:nvPicPr>
        <p:blipFill>
          <a:blip r:embed="rId3" cstate="print"/>
          <a:stretch>
            <a:fillRect/>
          </a:stretch>
        </p:blipFill>
        <p:spPr>
          <a:xfrm>
            <a:off x="6466967" y="1005992"/>
            <a:ext cx="2428892" cy="3237381"/>
          </a:xfrm>
          <a:prstGeom prst="rect">
            <a:avLst/>
          </a:prstGeom>
        </p:spPr>
      </p:pic>
    </p:spTree>
    <p:extLst>
      <p:ext uri="{BB962C8B-B14F-4D97-AF65-F5344CB8AC3E}">
        <p14:creationId xmlns:p14="http://schemas.microsoft.com/office/powerpoint/2010/main" val="117791680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dirty="0">
                <a:solidFill>
                  <a:schemeClr val="accent6">
                    <a:lumMod val="50000"/>
                  </a:schemeClr>
                </a:solidFill>
                <a:latin typeface="Comic Sans MS" pitchFamily="66" charset="0"/>
              </a:rPr>
            </a:br>
            <a:r>
              <a:rPr lang="en-US" sz="2000" b="1" dirty="0">
                <a:solidFill>
                  <a:srgbClr val="C00000"/>
                </a:solidFill>
                <a:latin typeface="Comic Sans MS" pitchFamily="66" charset="0"/>
                <a:cs typeface="Times New Roman" panose="02020603050405020304" pitchFamily="18" charset="0"/>
              </a:rPr>
              <a:t>CHỦ ĐỀ A: MÁY TÍNH VÀ EM</a:t>
            </a:r>
            <a:br>
              <a:rPr lang="en-US" sz="2000" b="1" dirty="0">
                <a:solidFill>
                  <a:srgbClr val="C00000"/>
                </a:solidFill>
                <a:latin typeface="Comic Sans MS" pitchFamily="66" charset="0"/>
                <a:cs typeface="Times New Roman" panose="02020603050405020304" pitchFamily="18" charset="0"/>
              </a:rPr>
            </a:br>
            <a:r>
              <a:rPr lang="en-US" sz="2000" b="1" dirty="0">
                <a:solidFill>
                  <a:srgbClr val="C00000"/>
                </a:solidFill>
                <a:latin typeface="Comic Sans MS" pitchFamily="66" charset="0"/>
                <a:cs typeface="Times New Roman" panose="02020603050405020304" pitchFamily="18" charset="0"/>
              </a:rPr>
              <a:t>CHỦ ĐỀ A1: PHẦN CỨNG VÀ PHẦN MỀM</a:t>
            </a:r>
            <a:br>
              <a:rPr lang="en-US" sz="1600" b="1" dirty="0">
                <a:solidFill>
                  <a:srgbClr val="C00000"/>
                </a:solidFill>
                <a:latin typeface="Comic Sans MS" pitchFamily="66" charset="0"/>
              </a:rPr>
            </a:br>
            <a:r>
              <a:rPr lang="en-US" sz="2000" b="1"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2: </a:t>
            </a:r>
            <a:r>
              <a:rPr lang="en-US" sz="2000" b="1"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Phần</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mềm máy tính</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a:blip r:embed="rId3"/>
          <a:stretch>
            <a:fillRect/>
          </a:stretch>
        </p:blipFill>
        <p:spPr>
          <a:xfrm>
            <a:off x="303195" y="1350819"/>
            <a:ext cx="3034146" cy="2514600"/>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45973" y="1220610"/>
            <a:ext cx="4897543"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192441" y="2008095"/>
              <a:ext cx="4543477" cy="400110"/>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     Phần mềm </a:t>
              </a:r>
              <a:r>
                <a:rPr lang="en-US" altLang="zh-CN" sz="2000" b="1" i="1" err="1">
                  <a:solidFill>
                    <a:schemeClr val="bg1"/>
                  </a:solidFill>
                  <a:latin typeface="Times New Roman" pitchFamily="18" charset="0"/>
                  <a:ea typeface="微软雅黑" panose="020B0503020204020204" pitchFamily="34" charset="-122"/>
                  <a:cs typeface="Times New Roman" pitchFamily="18" charset="0"/>
                </a:rPr>
                <a:t>và</a:t>
              </a:r>
              <a:r>
                <a:rPr lang="en-US" altLang="zh-CN" sz="2000" b="1" i="1">
                  <a:solidFill>
                    <a:schemeClr val="bg1"/>
                  </a:solidFill>
                  <a:latin typeface="Times New Roman" pitchFamily="18" charset="0"/>
                  <a:ea typeface="微软雅黑" panose="020B0503020204020204" pitchFamily="34" charset="-122"/>
                  <a:cs typeface="Times New Roman" pitchFamily="18" charset="0"/>
                </a:rPr>
                <a:t>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294609"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Thao tác không đúng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226050" y="2010779"/>
            <a:ext cx="4733901" cy="499195"/>
            <a:chOff x="4085721" y="1971269"/>
            <a:chExt cx="473390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585770" y="1978029"/>
              <a:ext cx="4233852" cy="400110"/>
            </a:xfrm>
            <a:prstGeom prst="rect">
              <a:avLst/>
            </a:prstGeom>
            <a:noFill/>
          </p:spPr>
          <p:txBody>
            <a:bodyPr wrap="none" rtlCol="0">
              <a:spAutoFit/>
            </a:bodyPr>
            <a:lstStyle/>
            <a:p>
              <a:pPr algn="ctr"/>
              <a:r>
                <a:rPr lang="en-US" altLang="zh-CN" sz="2000" b="1" i="1" err="1">
                  <a:solidFill>
                    <a:schemeClr val="bg1"/>
                  </a:solidFill>
                  <a:latin typeface="Times New Roman" pitchFamily="18" charset="0"/>
                  <a:ea typeface="微软雅黑" panose="020B0503020204020204" pitchFamily="34" charset="-122"/>
                  <a:cs typeface="Times New Roman" pitchFamily="18" charset="0"/>
                </a:rPr>
                <a:t>Phần</a:t>
              </a:r>
              <a:r>
                <a:rPr lang="en-US" altLang="zh-CN" sz="2000" b="1" i="1">
                  <a:solidFill>
                    <a:schemeClr val="bg1"/>
                  </a:solidFill>
                  <a:latin typeface="Times New Roman" pitchFamily="18" charset="0"/>
                  <a:ea typeface="微软雅黑" panose="020B0503020204020204" pitchFamily="34" charset="-122"/>
                  <a:cs typeface="Times New Roman" pitchFamily="18" charset="0"/>
                </a:rPr>
                <a:t> mềm và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文本框 3"/>
          <p:cNvSpPr txBox="1"/>
          <p:nvPr/>
        </p:nvSpPr>
        <p:spPr>
          <a:xfrm>
            <a:off x="2219134" y="492749"/>
            <a:ext cx="5002547" cy="461628"/>
          </a:xfrm>
          <a:prstGeom prst="rect">
            <a:avLst/>
          </a:prstGeom>
          <a:noFill/>
        </p:spPr>
        <p:txBody>
          <a:bodyPr wrap="square" lIns="91401" tIns="45702" rIns="91401" bIns="45702" rtlCol="0">
            <a:spAutoFit/>
          </a:bodyPr>
          <a:lstStyle/>
          <a:p>
            <a:pPr algn="ctr"/>
            <a:r>
              <a:rPr lang="en-US" altLang="zh-CN" sz="2400" b="1">
                <a:solidFill>
                  <a:schemeClr val="accent1">
                    <a:lumMod val="75000"/>
                  </a:schemeClr>
                </a:solidFill>
                <a:latin typeface="Segoe Print" pitchFamily="2" charset="0"/>
                <a:ea typeface="微软雅黑" panose="020B0503020204020204" pitchFamily="34" charset="-122"/>
              </a:rPr>
              <a:t>Một số phần mềm thông dụng</a:t>
            </a:r>
            <a:endParaRPr lang="zh-CN" altLang="en-US" sz="2400" b="1" dirty="0">
              <a:solidFill>
                <a:schemeClr val="accent1">
                  <a:lumMod val="75000"/>
                </a:schemeClr>
              </a:solidFill>
              <a:latin typeface="Segoe Print" pitchFamily="2" charset="0"/>
              <a:ea typeface="微软雅黑" panose="020B0503020204020204" pitchFamily="34" charset="-122"/>
            </a:endParaRPr>
          </a:p>
        </p:txBody>
      </p:sp>
      <p:pic>
        <p:nvPicPr>
          <p:cNvPr id="2" name="Picture 1"/>
          <p:cNvPicPr>
            <a:picLocks noChangeAspect="1"/>
          </p:cNvPicPr>
          <p:nvPr/>
        </p:nvPicPr>
        <p:blipFill>
          <a:blip r:embed="rId4"/>
          <a:stretch>
            <a:fillRect/>
          </a:stretch>
        </p:blipFill>
        <p:spPr>
          <a:xfrm>
            <a:off x="92021" y="1558636"/>
            <a:ext cx="8872136" cy="2441864"/>
          </a:xfrm>
          <a:prstGeom prst="rect">
            <a:avLst/>
          </a:prstGeom>
        </p:spPr>
      </p:pic>
      <p:sp>
        <p:nvSpPr>
          <p:cNvPr id="3" name="Oval 2"/>
          <p:cNvSpPr/>
          <p:nvPr/>
        </p:nvSpPr>
        <p:spPr>
          <a:xfrm>
            <a:off x="1049482" y="4156364"/>
            <a:ext cx="706582"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1</a:t>
            </a:r>
          </a:p>
        </p:txBody>
      </p:sp>
      <p:sp>
        <p:nvSpPr>
          <p:cNvPr id="15" name="Oval 14"/>
          <p:cNvSpPr/>
          <p:nvPr/>
        </p:nvSpPr>
        <p:spPr>
          <a:xfrm>
            <a:off x="2550836" y="4156364"/>
            <a:ext cx="706582"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2</a:t>
            </a:r>
          </a:p>
        </p:txBody>
      </p:sp>
      <p:sp>
        <p:nvSpPr>
          <p:cNvPr id="16" name="Oval 15"/>
          <p:cNvSpPr/>
          <p:nvPr/>
        </p:nvSpPr>
        <p:spPr>
          <a:xfrm>
            <a:off x="4080164" y="4156364"/>
            <a:ext cx="706582" cy="685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3</a:t>
            </a:r>
          </a:p>
        </p:txBody>
      </p:sp>
      <p:sp>
        <p:nvSpPr>
          <p:cNvPr id="17" name="Oval 16"/>
          <p:cNvSpPr/>
          <p:nvPr/>
        </p:nvSpPr>
        <p:spPr>
          <a:xfrm>
            <a:off x="5690755" y="4156364"/>
            <a:ext cx="706582"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4</a:t>
            </a:r>
          </a:p>
        </p:txBody>
      </p:sp>
      <p:sp>
        <p:nvSpPr>
          <p:cNvPr id="18" name="Oval 17"/>
          <p:cNvSpPr/>
          <p:nvPr/>
        </p:nvSpPr>
        <p:spPr>
          <a:xfrm>
            <a:off x="7551408" y="4157950"/>
            <a:ext cx="706582"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5</a:t>
            </a:r>
          </a:p>
        </p:txBody>
      </p:sp>
      <p:sp>
        <p:nvSpPr>
          <p:cNvPr id="4" name="TextBox 3"/>
          <p:cNvSpPr txBox="1"/>
          <p:nvPr/>
        </p:nvSpPr>
        <p:spPr>
          <a:xfrm>
            <a:off x="7553" y="4309531"/>
            <a:ext cx="1928189" cy="523220"/>
          </a:xfrm>
          <a:prstGeom prst="rect">
            <a:avLst/>
          </a:prstGeom>
          <a:noFill/>
        </p:spPr>
        <p:txBody>
          <a:bodyPr wrap="square" rtlCol="0">
            <a:spAutoFit/>
          </a:bodyPr>
          <a:lstStyle/>
          <a:p>
            <a:r>
              <a:rPr lang="en-US"/>
              <a:t>1. Phần mềm lập trình</a:t>
            </a:r>
          </a:p>
          <a:p>
            <a:endParaRPr lang="en-US"/>
          </a:p>
        </p:txBody>
      </p:sp>
      <p:sp>
        <p:nvSpPr>
          <p:cNvPr id="6" name="TextBox 5"/>
          <p:cNvSpPr txBox="1"/>
          <p:nvPr/>
        </p:nvSpPr>
        <p:spPr>
          <a:xfrm>
            <a:off x="1720584" y="4323345"/>
            <a:ext cx="2053937" cy="523220"/>
          </a:xfrm>
          <a:prstGeom prst="rect">
            <a:avLst/>
          </a:prstGeom>
          <a:noFill/>
        </p:spPr>
        <p:txBody>
          <a:bodyPr wrap="square" rtlCol="0">
            <a:spAutoFit/>
          </a:bodyPr>
          <a:lstStyle/>
          <a:p>
            <a:r>
              <a:rPr lang="en-US"/>
              <a:t>2. Phần mềm trình chiếu</a:t>
            </a:r>
          </a:p>
          <a:p>
            <a:endParaRPr lang="en-US"/>
          </a:p>
        </p:txBody>
      </p:sp>
      <p:sp>
        <p:nvSpPr>
          <p:cNvPr id="7" name="TextBox 6"/>
          <p:cNvSpPr txBox="1"/>
          <p:nvPr/>
        </p:nvSpPr>
        <p:spPr>
          <a:xfrm>
            <a:off x="3568506" y="4323345"/>
            <a:ext cx="2001573" cy="307777"/>
          </a:xfrm>
          <a:prstGeom prst="rect">
            <a:avLst/>
          </a:prstGeom>
          <a:noFill/>
        </p:spPr>
        <p:txBody>
          <a:bodyPr wrap="square" rtlCol="0">
            <a:spAutoFit/>
          </a:bodyPr>
          <a:lstStyle/>
          <a:p>
            <a:r>
              <a:rPr lang="en-US"/>
              <a:t>3. Phần mềm soạn thảo</a:t>
            </a:r>
          </a:p>
        </p:txBody>
      </p:sp>
      <p:sp>
        <p:nvSpPr>
          <p:cNvPr id="8" name="TextBox 7"/>
          <p:cNvSpPr txBox="1"/>
          <p:nvPr/>
        </p:nvSpPr>
        <p:spPr>
          <a:xfrm>
            <a:off x="5322767" y="4309531"/>
            <a:ext cx="2629166" cy="523220"/>
          </a:xfrm>
          <a:prstGeom prst="rect">
            <a:avLst/>
          </a:prstGeom>
          <a:noFill/>
        </p:spPr>
        <p:txBody>
          <a:bodyPr wrap="square" rtlCol="0">
            <a:spAutoFit/>
          </a:bodyPr>
          <a:lstStyle/>
          <a:p>
            <a:r>
              <a:rPr lang="en-US"/>
              <a:t>4. Trình duyệt web ( chrome)</a:t>
            </a:r>
          </a:p>
          <a:p>
            <a:endParaRPr lang="en-US"/>
          </a:p>
        </p:txBody>
      </p:sp>
      <p:sp>
        <p:nvSpPr>
          <p:cNvPr id="9" name="TextBox 8"/>
          <p:cNvSpPr txBox="1"/>
          <p:nvPr/>
        </p:nvSpPr>
        <p:spPr>
          <a:xfrm>
            <a:off x="7648477" y="4094087"/>
            <a:ext cx="1549857" cy="954107"/>
          </a:xfrm>
          <a:prstGeom prst="rect">
            <a:avLst/>
          </a:prstGeom>
          <a:noFill/>
        </p:spPr>
        <p:txBody>
          <a:bodyPr wrap="square" rtlCol="0">
            <a:spAutoFit/>
          </a:bodyPr>
          <a:lstStyle/>
          <a:p>
            <a:r>
              <a:rPr lang="en-US"/>
              <a:t>5. Phần mềm Unikey ( gõ chữ tiếng việt)</a:t>
            </a:r>
          </a:p>
          <a:p>
            <a:endParaRPr lang="en-US"/>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17"/>
                                        </p:tgtEl>
                                        <p:attrNameLst>
                                          <p:attrName>ppt_w</p:attrName>
                                        </p:attrNameLst>
                                      </p:cBhvr>
                                      <p:tavLst>
                                        <p:tav tm="0">
                                          <p:val>
                                            <p:strVal val="ppt_w"/>
                                          </p:val>
                                        </p:tav>
                                        <p:tav tm="100000">
                                          <p:val>
                                            <p:fltVal val="0"/>
                                          </p:val>
                                        </p:tav>
                                      </p:tavLst>
                                    </p:anim>
                                    <p:anim calcmode="lin" valueType="num">
                                      <p:cBhvr>
                                        <p:cTn id="70" dur="500"/>
                                        <p:tgtEl>
                                          <p:spTgt spid="17"/>
                                        </p:tgtEl>
                                        <p:attrNameLst>
                                          <p:attrName>ppt_h</p:attrName>
                                        </p:attrNameLst>
                                      </p:cBhvr>
                                      <p:tavLst>
                                        <p:tav tm="0">
                                          <p:val>
                                            <p:strVal val="ppt_h"/>
                                          </p:val>
                                        </p:tav>
                                        <p:tav tm="100000">
                                          <p:val>
                                            <p:fltVal val="0"/>
                                          </p:val>
                                        </p:tav>
                                      </p:tavLst>
                                    </p:anim>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ntr" presetSubtype="21"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3" grpId="1" animBg="1"/>
      <p:bldP spid="15" grpId="0" animBg="1"/>
      <p:bldP spid="15" grpId="1" animBg="1"/>
      <p:bldP spid="16" grpId="0" animBg="1"/>
      <p:bldP spid="16" grpId="1" animBg="1"/>
      <p:bldP spid="17" grpId="0" animBg="1"/>
      <p:bldP spid="17" grpId="1" animBg="1"/>
      <p:bldP spid="18" grpId="0" animBg="1"/>
      <p:bldP spid="18" grpId="1" animBg="1"/>
      <p:bldP spid="4"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5867</TotalTime>
  <Words>674</Words>
  <Application>Microsoft Office PowerPoint</Application>
  <PresentationFormat>On-screen Show (16:9)</PresentationFormat>
  <Paragraphs>63</Paragraphs>
  <Slides>26</Slides>
  <Notes>1</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#9Slide05 Atlantika</vt:lpstr>
      <vt:lpstr>Arial</vt:lpstr>
      <vt:lpstr>Calibri</vt:lpstr>
      <vt:lpstr>Calibri Light</vt:lpstr>
      <vt:lpstr>Comic Sans MS</vt:lpstr>
      <vt:lpstr>Segoe Print</vt:lpstr>
      <vt:lpstr>Times New Roman</vt:lpstr>
      <vt:lpstr>Office 主题​​</vt:lpstr>
      <vt:lpstr>1_Office 主题​​</vt:lpstr>
      <vt:lpstr>Custom Design</vt:lpstr>
      <vt:lpstr>1_默认设计模板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269</cp:revision>
  <dcterms:created xsi:type="dcterms:W3CDTF">2017-06-11T12:45:34Z</dcterms:created>
  <dcterms:modified xsi:type="dcterms:W3CDTF">2024-09-18T01:31:16Z</dcterms:modified>
</cp:coreProperties>
</file>