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260" r:id="rId3"/>
    <p:sldId id="289" r:id="rId4"/>
    <p:sldId id="290" r:id="rId5"/>
    <p:sldId id="291" r:id="rId6"/>
    <p:sldId id="293" r:id="rId7"/>
    <p:sldId id="277" r:id="rId8"/>
    <p:sldId id="283" r:id="rId9"/>
    <p:sldId id="276" r:id="rId10"/>
    <p:sldId id="284" r:id="rId11"/>
    <p:sldId id="285" r:id="rId12"/>
    <p:sldId id="286" r:id="rId13"/>
    <p:sldId id="294" r:id="rId14"/>
    <p:sldId id="295" r:id="rId15"/>
    <p:sldId id="296" r:id="rId16"/>
    <p:sldId id="297" r:id="rId17"/>
    <p:sldId id="304" r:id="rId18"/>
    <p:sldId id="298" r:id="rId19"/>
    <p:sldId id="299" r:id="rId20"/>
    <p:sldId id="300" r:id="rId21"/>
    <p:sldId id="301" r:id="rId22"/>
    <p:sldId id="302" r:id="rId23"/>
    <p:sldId id="287" r:id="rId24"/>
    <p:sldId id="305" r:id="rId25"/>
    <p:sldId id="306" r:id="rId26"/>
    <p:sldId id="259" r:id="rId27"/>
  </p:sldIdLst>
  <p:sldSz cx="12192000" cy="6858000"/>
  <p:notesSz cx="7104063" cy="10234613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903B"/>
    <a:srgbClr val="EAB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274" autoAdjust="0"/>
    <p:restoredTop sz="94660"/>
  </p:normalViewPr>
  <p:slideViewPr>
    <p:cSldViewPr snapToGrid="0">
      <p:cViewPr varScale="1">
        <p:scale>
          <a:sx n="56" d="100"/>
          <a:sy n="56" d="100"/>
        </p:scale>
        <p:origin x="-108" y="-3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2928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3787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2719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2719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2719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11" Type="http://schemas.openxmlformats.org/officeDocument/2006/relationships/image" Target="../media/image45.jpe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985" y="3867150"/>
            <a:ext cx="12205335" cy="304990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22767">
            <a:off x="944517" y="1561813"/>
            <a:ext cx="2059278" cy="226767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0041">
            <a:off x="9705984" y="1697511"/>
            <a:ext cx="1104013" cy="1435516"/>
          </a:xfrm>
          <a:prstGeom prst="rect">
            <a:avLst/>
          </a:prstGeom>
        </p:spPr>
      </p:pic>
      <p:pic>
        <p:nvPicPr>
          <p:cNvPr id="12" name="图片 11" descr="36f9a2a7dc2088575b3175c2c9b246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9940" y="3078891"/>
            <a:ext cx="6438265" cy="339580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49466" y="4629265"/>
            <a:ext cx="1319123" cy="1918335"/>
          </a:xfrm>
          <a:prstGeom prst="rect">
            <a:avLst/>
          </a:prstGeom>
        </p:spPr>
      </p:pic>
      <p:sp>
        <p:nvSpPr>
          <p:cNvPr id="35" name="矩形 259"/>
          <p:cNvSpPr>
            <a:spLocks noChangeArrowheads="1"/>
          </p:cNvSpPr>
          <p:nvPr/>
        </p:nvSpPr>
        <p:spPr bwMode="auto">
          <a:xfrm>
            <a:off x="0" y="580774"/>
            <a:ext cx="12192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6000" b="1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 panose="020F0502020204030204" charset="0"/>
              </a:rPr>
              <a:t>Sử dụng tủ lạnh</a:t>
            </a:r>
            <a:endParaRPr lang="en-US" altLang="zh-CN" sz="6000" b="1" dirty="0">
              <a:ln>
                <a:solidFill>
                  <a:schemeClr val="bg1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 panose="020F050202020403020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3B2DFA67-8542-4D6A-AFF4-5DC07717ACDD}"/>
              </a:ext>
            </a:extLst>
          </p:cNvPr>
          <p:cNvGrpSpPr/>
          <p:nvPr/>
        </p:nvGrpSpPr>
        <p:grpSpPr>
          <a:xfrm>
            <a:off x="2973049" y="1928545"/>
            <a:ext cx="6154616" cy="770255"/>
            <a:chOff x="3130066" y="3267815"/>
            <a:chExt cx="6154616" cy="770255"/>
          </a:xfrm>
        </p:grpSpPr>
        <p:sp>
          <p:nvSpPr>
            <p:cNvPr id="36" name="圆角矩形 35"/>
            <p:cNvSpPr/>
            <p:nvPr/>
          </p:nvSpPr>
          <p:spPr>
            <a:xfrm>
              <a:off x="3865244" y="3267815"/>
              <a:ext cx="4659920" cy="77025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259"/>
            <p:cNvSpPr>
              <a:spLocks noChangeArrowheads="1"/>
            </p:cNvSpPr>
            <p:nvPr/>
          </p:nvSpPr>
          <p:spPr bwMode="auto">
            <a:xfrm>
              <a:off x="3130066" y="3342286"/>
              <a:ext cx="6154616" cy="570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9pPr>
            </a:lstStyle>
            <a:p>
              <a:pPr algn="ctr">
                <a:lnSpc>
                  <a:spcPct val="150000"/>
                </a:lnSpc>
                <a:buNone/>
              </a:pPr>
              <a:r>
                <a:rPr lang="en-US" altLang="zh-CN" sz="2400" b="1">
                  <a:solidFill>
                    <a:srgbClr val="3316A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+mn-lt"/>
                </a:rPr>
                <a:t>Tiết 2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59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>
            <a:extLst>
              <a:ext uri="{FF2B5EF4-FFF2-40B4-BE49-F238E27FC236}">
                <a16:creationId xmlns:a16="http://schemas.microsoft.com/office/drawing/2014/main" xmlns="" id="{BB2E808A-7871-4585-9158-BC1308434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907" y="92363"/>
            <a:ext cx="2424690" cy="32663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">
            <a:extLst>
              <a:ext uri="{FF2B5EF4-FFF2-40B4-BE49-F238E27FC236}">
                <a16:creationId xmlns:a16="http://schemas.microsoft.com/office/drawing/2014/main" xmlns="" id="{BB193C2F-D0A0-4217-9823-3B380A55B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791" y="92363"/>
            <a:ext cx="2577709" cy="32571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4">
            <a:extLst>
              <a:ext uri="{FF2B5EF4-FFF2-40B4-BE49-F238E27FC236}">
                <a16:creationId xmlns:a16="http://schemas.microsoft.com/office/drawing/2014/main" xmlns="" id="{9445303C-DD76-4093-93C2-57579B103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86" y="3517611"/>
            <a:ext cx="2587625" cy="32480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5">
            <a:extLst>
              <a:ext uri="{FF2B5EF4-FFF2-40B4-BE49-F238E27FC236}">
                <a16:creationId xmlns:a16="http://schemas.microsoft.com/office/drawing/2014/main" xmlns="" id="{A6AAE3C6-D734-4D82-AFC3-924AA0A1F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818" y="92363"/>
            <a:ext cx="3470267" cy="33071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6">
            <a:extLst>
              <a:ext uri="{FF2B5EF4-FFF2-40B4-BE49-F238E27FC236}">
                <a16:creationId xmlns:a16="http://schemas.microsoft.com/office/drawing/2014/main" xmlns="" id="{0853F532-7F3B-46E8-B03D-9962E95B3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189" y="3517613"/>
            <a:ext cx="2857500" cy="32480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AutoShape 8" descr="Tư vấn chọn mua tủ lạnh theo nhu cầu của gia đình">
            <a:extLst>
              <a:ext uri="{FF2B5EF4-FFF2-40B4-BE49-F238E27FC236}">
                <a16:creationId xmlns:a16="http://schemas.microsoft.com/office/drawing/2014/main" xmlns="" id="{A84E9834-4BDB-4559-91BF-6B75D1A7420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40" name="Picture 9">
            <a:extLst>
              <a:ext uri="{FF2B5EF4-FFF2-40B4-BE49-F238E27FC236}">
                <a16:creationId xmlns:a16="http://schemas.microsoft.com/office/drawing/2014/main" xmlns="" id="{46F03422-6D35-4A6C-9D10-3BC3B6DED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049" y="3517613"/>
            <a:ext cx="2743199" cy="32480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826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utre 52">
            <a:extLst>
              <a:ext uri="{FF2B5EF4-FFF2-40B4-BE49-F238E27FC236}">
                <a16:creationId xmlns:a16="http://schemas.microsoft.com/office/drawing/2014/main" xmlns="" id="{2FD1BD82-D770-47C2-B531-830D88A8B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996" y="-4443"/>
            <a:ext cx="10293221" cy="686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597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utoShape 11">
            <a:extLst>
              <a:ext uri="{FF2B5EF4-FFF2-40B4-BE49-F238E27FC236}">
                <a16:creationId xmlns:a16="http://schemas.microsoft.com/office/drawing/2014/main" xmlns="" id="{D8AABCF4-98ED-4E07-9C61-EC461C7E2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6610" y="1295401"/>
            <a:ext cx="8686800" cy="3429000"/>
          </a:xfrm>
          <a:prstGeom prst="cloudCallout">
            <a:avLst>
              <a:gd name="adj1" fmla="val -47505"/>
              <a:gd name="adj2" fmla="val 98306"/>
            </a:avLst>
          </a:prstGeom>
          <a:solidFill>
            <a:srgbClr val="00B050"/>
          </a:solidFill>
          <a:ln w="9525">
            <a:solidFill>
              <a:schemeClr val="bg1"/>
            </a:solidFill>
            <a:round/>
            <a:headEnd/>
            <a:tailEnd/>
          </a:ln>
          <a:effectLst>
            <a:prstShdw prst="shdw13" dist="157090" dir="15357825">
              <a:srgbClr val="FF3300">
                <a:alpha val="50000"/>
              </a:srgbClr>
            </a:prstShdw>
          </a:effectLst>
        </p:spPr>
        <p:txBody>
          <a:bodyPr/>
          <a:lstStyle/>
          <a:p>
            <a:pPr algn="just"/>
            <a:r>
              <a:rPr lang="vi-VN" sz="4000" b="1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Nêu </a:t>
            </a:r>
            <a:r>
              <a:rPr lang="vi-VN" sz="4000" b="1" dirty="0">
                <a:solidFill>
                  <a:srgbClr val="FFFF00"/>
                </a:solidFill>
                <a:latin typeface="+mj-lt"/>
              </a:rPr>
              <a:t>cách </a:t>
            </a:r>
            <a:r>
              <a:rPr lang="vi-VN" sz="4000" b="1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sắp xếp, bảo quản thực phẩm trong tủ lạnh đúng cách, an toàn.</a:t>
            </a:r>
            <a:endParaRPr lang="en-US" sz="4000" b="1" cap="all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rgbClr val="BBE0E3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28" name="Picture 13" descr="10">
            <a:extLst>
              <a:ext uri="{FF2B5EF4-FFF2-40B4-BE49-F238E27FC236}">
                <a16:creationId xmlns:a16="http://schemas.microsoft.com/office/drawing/2014/main" xmlns="" id="{1BA77A00-008A-4CE2-A4BE-726321F4D6F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613" y="72081"/>
            <a:ext cx="1005051" cy="1371600"/>
          </a:xfrm>
          <a:prstGeom prst="rect">
            <a:avLst/>
          </a:prstGeom>
          <a:solidFill>
            <a:srgbClr val="002060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389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1">
            <a:extLst>
              <a:ext uri="{FF2B5EF4-FFF2-40B4-BE49-F238E27FC236}">
                <a16:creationId xmlns:a16="http://schemas.microsoft.com/office/drawing/2014/main" xmlns="" id="{734D35E3-6CCE-4B2A-A134-D3D61B2E76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9954" y="199863"/>
            <a:ext cx="8200736" cy="3096491"/>
          </a:xfrm>
          <a:prstGeom prst="cloudCallout">
            <a:avLst>
              <a:gd name="adj1" fmla="val -47505"/>
              <a:gd name="adj2" fmla="val 98306"/>
            </a:avLst>
          </a:prstGeom>
          <a:solidFill>
            <a:srgbClr val="0000FF"/>
          </a:solidFill>
          <a:ln w="9525">
            <a:solidFill>
              <a:schemeClr val="bg1"/>
            </a:solidFill>
            <a:round/>
            <a:headEnd/>
            <a:tailEnd/>
          </a:ln>
          <a:effectLst>
            <a:prstShdw prst="shdw13" dist="157090" dir="15357825">
              <a:srgbClr val="FF3300">
                <a:alpha val="50000"/>
              </a:srgbClr>
            </a:prstShdw>
          </a:effectLst>
        </p:spPr>
        <p:txBody>
          <a:bodyPr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dirty="0">
                <a:solidFill>
                  <a:srgbClr val="FFFF00"/>
                </a:solidFill>
              </a:rPr>
              <a:t>Cách </a:t>
            </a:r>
            <a:r>
              <a:rPr lang="vi-VN" sz="3600" b="1" dirty="0">
                <a:solidFill>
                  <a:srgbClr val="FFFF00"/>
                </a:solidFill>
                <a:cs typeface="Times New Roman" pitchFamily="18" charset="0"/>
              </a:rPr>
              <a:t>sắp xếp, bảo quản thực phẩm trong tủ lạnh đúng cách, an toàn là: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altLang="en-US" sz="3200" b="1" dirty="0">
              <a:solidFill>
                <a:srgbClr val="FFFF00"/>
              </a:solidFill>
              <a:latin typeface="Aaril"/>
              <a:cs typeface="Arial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F07E19F4-C710-4A5F-8ED2-32E317539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773" y="3050309"/>
            <a:ext cx="2654118" cy="28799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xmlns="" id="{26EB4D43-0610-4D48-A98C-720BB9C9D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264" y="3425083"/>
            <a:ext cx="3556000" cy="34329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742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66C10518-8F7F-4988-B5CF-1E5DB2620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050" y="3874405"/>
            <a:ext cx="7281985" cy="29387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  <a:prstDash val="lgDash"/>
          </a:ln>
          <a:effectLst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2737DBD-01AE-4E90-ABB1-DA5C14A1DC87}"/>
              </a:ext>
            </a:extLst>
          </p:cNvPr>
          <p:cNvSpPr/>
          <p:nvPr/>
        </p:nvSpPr>
        <p:spPr>
          <a:xfrm>
            <a:off x="415636" y="0"/>
            <a:ext cx="11490037" cy="38374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  <a:prstDash val="lgDash"/>
          </a:ln>
        </p:spPr>
        <p:txBody>
          <a:bodyPr wrap="square">
            <a:spAutoFit/>
          </a:bodyPr>
          <a:lstStyle/>
          <a:p>
            <a:pPr algn="just">
              <a:lnSpc>
                <a:spcPct val="117000"/>
              </a:lnSpc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vi-VN" sz="3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3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Sắp</a:t>
            </a:r>
            <a:r>
              <a:rPr lang="en-US" sz="3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xếp</a:t>
            </a:r>
            <a:r>
              <a:rPr lang="en-US" sz="3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lượng</a:t>
            </a:r>
            <a:r>
              <a:rPr lang="en-US" sz="3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thực</a:t>
            </a:r>
            <a:r>
              <a:rPr lang="en-US" sz="3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phẩm</a:t>
            </a:r>
            <a:r>
              <a:rPr lang="en-US" sz="3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đồ</a:t>
            </a:r>
            <a:r>
              <a:rPr lang="en-US" sz="3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ăn</a:t>
            </a:r>
            <a:r>
              <a:rPr lang="en-US" sz="3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vừa</a:t>
            </a:r>
            <a:r>
              <a:rPr lang="en-US" sz="3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phải</a:t>
            </a:r>
            <a:r>
              <a:rPr lang="en-US" sz="3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3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tủ</a:t>
            </a:r>
            <a:r>
              <a:rPr lang="en-US" sz="3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lạnh</a:t>
            </a:r>
            <a:r>
              <a:rPr lang="en-US" sz="3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algn="just">
              <a:lnSpc>
                <a:spcPct val="117000"/>
              </a:lnSpc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vi-VN" sz="3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3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Tùy</a:t>
            </a:r>
            <a:r>
              <a:rPr lang="en-US" sz="3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loại</a:t>
            </a:r>
            <a:r>
              <a:rPr lang="en-US" sz="3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thực</a:t>
            </a:r>
            <a:r>
              <a:rPr lang="en-US" sz="3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phẩm</a:t>
            </a:r>
            <a:r>
              <a:rPr lang="en-US" sz="3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3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thời</a:t>
            </a:r>
            <a:r>
              <a:rPr lang="en-US" sz="3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gian</a:t>
            </a:r>
            <a:r>
              <a:rPr lang="en-US" sz="3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bảo</a:t>
            </a:r>
            <a:r>
              <a:rPr lang="en-US" sz="3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quản</a:t>
            </a:r>
            <a:r>
              <a:rPr lang="en-US" sz="3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(</a:t>
            </a:r>
            <a:r>
              <a:rPr lang="en-US" sz="3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dài</a:t>
            </a:r>
            <a:r>
              <a:rPr lang="en-US" sz="3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hay </a:t>
            </a:r>
            <a:r>
              <a:rPr lang="en-US" sz="3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ngắn</a:t>
            </a:r>
            <a:r>
              <a:rPr lang="en-US" sz="3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) </a:t>
            </a:r>
            <a:r>
              <a:rPr lang="en-US" sz="3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mà</a:t>
            </a:r>
            <a:r>
              <a:rPr lang="en-US" sz="3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sắp</a:t>
            </a:r>
            <a:r>
              <a:rPr lang="en-US" sz="3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xếp</a:t>
            </a:r>
            <a:r>
              <a:rPr lang="en-US" sz="3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chúng</a:t>
            </a:r>
            <a:r>
              <a:rPr lang="en-US" sz="3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3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3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khoang</a:t>
            </a:r>
            <a:r>
              <a:rPr lang="en-US" sz="3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khác</a:t>
            </a:r>
            <a:r>
              <a:rPr lang="en-US" sz="3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nhau</a:t>
            </a:r>
            <a:r>
              <a:rPr lang="en-US" sz="3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3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tủ</a:t>
            </a:r>
            <a:r>
              <a:rPr lang="en-US" sz="3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lạnh</a:t>
            </a:r>
            <a:r>
              <a:rPr lang="en-US" sz="3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algn="just">
              <a:lnSpc>
                <a:spcPct val="117000"/>
              </a:lnSpc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vi-VN" sz="3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3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Nên</a:t>
            </a:r>
            <a:r>
              <a:rPr lang="en-US" sz="3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để</a:t>
            </a:r>
            <a:r>
              <a:rPr lang="en-US" sz="3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thực</a:t>
            </a:r>
            <a:r>
              <a:rPr lang="en-US" sz="3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phẩm</a:t>
            </a:r>
            <a:r>
              <a:rPr lang="en-US" sz="3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3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hộp</a:t>
            </a:r>
            <a:r>
              <a:rPr lang="en-US" sz="3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kín</a:t>
            </a:r>
            <a:r>
              <a:rPr lang="en-US" sz="3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3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nắp</a:t>
            </a:r>
            <a:r>
              <a:rPr lang="en-US" sz="3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hoặc</a:t>
            </a:r>
            <a:r>
              <a:rPr lang="en-US" sz="3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dùng</a:t>
            </a:r>
            <a:r>
              <a:rPr lang="en-US" sz="3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màng</a:t>
            </a:r>
            <a:r>
              <a:rPr lang="en-US" sz="3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bọc</a:t>
            </a:r>
            <a:r>
              <a:rPr lang="en-US" sz="3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thực</a:t>
            </a:r>
            <a:r>
              <a:rPr lang="en-US" sz="3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phẩm</a:t>
            </a:r>
            <a:r>
              <a:rPr lang="en-US" sz="3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để</a:t>
            </a:r>
            <a:r>
              <a:rPr lang="en-US" sz="3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tránh</a:t>
            </a:r>
            <a:r>
              <a:rPr lang="en-US" sz="3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bị</a:t>
            </a:r>
            <a:r>
              <a:rPr lang="en-US" sz="3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lẫn</a:t>
            </a:r>
            <a:r>
              <a:rPr lang="en-US" sz="3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mùi</a:t>
            </a:r>
            <a:r>
              <a:rPr lang="en-US" sz="3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rồi</a:t>
            </a:r>
            <a:r>
              <a:rPr lang="en-US" sz="3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mới</a:t>
            </a:r>
            <a:r>
              <a:rPr lang="en-US" sz="3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sắp</a:t>
            </a:r>
            <a:r>
              <a:rPr lang="en-US" sz="3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xếp</a:t>
            </a:r>
            <a:r>
              <a:rPr lang="en-US" sz="3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vào</a:t>
            </a:r>
            <a:r>
              <a:rPr lang="en-US" sz="3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3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tủ</a:t>
            </a:r>
            <a:r>
              <a:rPr lang="en-US" sz="3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algn="just">
              <a:lnSpc>
                <a:spcPct val="117000"/>
              </a:lnSpc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vi-VN" sz="3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3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Tránh</a:t>
            </a:r>
            <a:r>
              <a:rPr lang="en-US" sz="3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mở</a:t>
            </a:r>
            <a:r>
              <a:rPr lang="en-US" sz="3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cửa</a:t>
            </a:r>
            <a:r>
              <a:rPr lang="en-US" sz="3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tủ</a:t>
            </a:r>
            <a:r>
              <a:rPr lang="en-US" sz="3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lạnh</a:t>
            </a:r>
            <a:r>
              <a:rPr lang="en-US" sz="3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3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thời</a:t>
            </a:r>
            <a:r>
              <a:rPr lang="en-US" sz="3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gian</a:t>
            </a:r>
            <a:r>
              <a:rPr lang="en-US" sz="3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quá</a:t>
            </a:r>
            <a:r>
              <a:rPr lang="en-US" sz="3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dài</a:t>
            </a:r>
            <a:r>
              <a:rPr lang="en-US" sz="3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algn="just">
              <a:lnSpc>
                <a:spcPct val="117000"/>
              </a:lnSpc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vi-VN" sz="3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3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Cần</a:t>
            </a:r>
            <a:r>
              <a:rPr lang="en-US" sz="3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phải</a:t>
            </a:r>
            <a:r>
              <a:rPr lang="en-US" sz="3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vệ</a:t>
            </a:r>
            <a:r>
              <a:rPr lang="en-US" sz="3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sinh</a:t>
            </a:r>
            <a:r>
              <a:rPr lang="en-US" sz="3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tủ</a:t>
            </a:r>
            <a:r>
              <a:rPr lang="en-US" sz="3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lạnh</a:t>
            </a:r>
            <a:r>
              <a:rPr lang="en-US" sz="3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thường</a:t>
            </a:r>
            <a:r>
              <a:rPr lang="en-US" sz="3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xuyên</a:t>
            </a:r>
            <a:r>
              <a:rPr lang="en-US" sz="3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64949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B2EF27F3-0F3D-4E49-A21A-B0200D2E3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45" y="50478"/>
            <a:ext cx="5167643" cy="3640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xmlns="" id="{06F3EBA5-2486-4E1E-9D4F-8B1EE361F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746" y="50478"/>
            <a:ext cx="6522098" cy="3676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xmlns="" id="{F3E5D30F-91DA-4103-B040-C89D93CDF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44" y="3727032"/>
            <a:ext cx="5167643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xmlns="" id="{9B6530DE-7D96-4699-8255-1DE071D01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746" y="3780900"/>
            <a:ext cx="6522098" cy="2994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360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F74E0E5A-E212-4E33-BFA7-52EF5E30B89E}"/>
              </a:ext>
            </a:extLst>
          </p:cNvPr>
          <p:cNvSpPr txBox="1">
            <a:spLocks/>
          </p:cNvSpPr>
          <p:nvPr/>
        </p:nvSpPr>
        <p:spPr>
          <a:xfrm>
            <a:off x="2159002" y="92190"/>
            <a:ext cx="8473509" cy="724247"/>
          </a:xfrm>
          <a:prstGeom prst="rect">
            <a:avLst/>
          </a:prstGeom>
          <a:solidFill>
            <a:srgbClr val="00B050"/>
          </a:solidFill>
        </p:spPr>
        <p:txBody>
          <a:bodyPr anchor="ctr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LƯU Ý KHI SỬ DỤNG TỦ LẠNH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5E7559E-44A7-47F6-AB29-3097E223125F}"/>
              </a:ext>
            </a:extLst>
          </p:cNvPr>
          <p:cNvSpPr/>
          <p:nvPr/>
        </p:nvSpPr>
        <p:spPr>
          <a:xfrm>
            <a:off x="2159002" y="930312"/>
            <a:ext cx="8481745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 fontAlgn="base">
              <a:lnSpc>
                <a:spcPct val="115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tủ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thoáng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ẩm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ướt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A82FAF4-9AF1-4B19-871E-F727F00E870F}"/>
              </a:ext>
            </a:extLst>
          </p:cNvPr>
          <p:cNvSpPr/>
          <p:nvPr/>
        </p:nvSpPr>
        <p:spPr>
          <a:xfrm>
            <a:off x="249382" y="1704407"/>
            <a:ext cx="6363853" cy="38808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60000"/>
                <a:lumOff val="40000"/>
              </a:schemeClr>
            </a:solidFill>
            <a:prstDash val="lgDash"/>
          </a:ln>
        </p:spPr>
        <p:txBody>
          <a:bodyPr wrap="square">
            <a:spAutoFit/>
          </a:bodyPr>
          <a:lstStyle/>
          <a:p>
            <a:pPr algn="just" defTabSz="914377" fontAlgn="base">
              <a:lnSpc>
                <a:spcPct val="115000"/>
              </a:lnSpc>
            </a:pP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Nhiệt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hưởng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khả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tản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nhiệt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mức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hao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Do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thoáng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chế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chật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hẹp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đảm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thoát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nhiệt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vách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hông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tường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ít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10cm,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dây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cáp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đằng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mát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nguội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tốn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xuống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cấp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E588776-B7F2-4A13-BD25-4292CB8AE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218" y="1538152"/>
            <a:ext cx="3814617" cy="527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0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D985929-0737-461A-BAEB-D7B9F22D3EE8}"/>
              </a:ext>
            </a:extLst>
          </p:cNvPr>
          <p:cNvSpPr/>
          <p:nvPr/>
        </p:nvSpPr>
        <p:spPr>
          <a:xfrm>
            <a:off x="2918256" y="862886"/>
            <a:ext cx="6957289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 fontAlgn="base">
              <a:lnSpc>
                <a:spcPct val="115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EA01B4C-671D-4337-B9A0-F67A1B4D0C7F}"/>
              </a:ext>
            </a:extLst>
          </p:cNvPr>
          <p:cNvSpPr/>
          <p:nvPr/>
        </p:nvSpPr>
        <p:spPr>
          <a:xfrm>
            <a:off x="317105" y="1831017"/>
            <a:ext cx="6079795" cy="3416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60000"/>
                <a:lumOff val="40000"/>
              </a:schemeClr>
            </a:solidFill>
            <a:prstDash val="lgDash"/>
          </a:ln>
        </p:spPr>
        <p:txBody>
          <a:bodyPr wrap="square">
            <a:spAutoFit/>
          </a:bodyPr>
          <a:lstStyle/>
          <a:p>
            <a:pPr algn="just" defTabSz="914377" fontAlgn="base"/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ổ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914377" fontAlgn="base"/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22C3876-DEBE-48E6-869D-451202C6E5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844" y="1524000"/>
            <a:ext cx="3890756" cy="5257800"/>
          </a:xfrm>
          <a:prstGeom prst="rect">
            <a:avLst/>
          </a:prstGeom>
        </p:spPr>
      </p:pic>
      <p:sp>
        <p:nvSpPr>
          <p:cNvPr id="5" name="Text Placeholder 1">
            <a:extLst>
              <a:ext uri="{FF2B5EF4-FFF2-40B4-BE49-F238E27FC236}">
                <a16:creationId xmlns:a16="http://schemas.microsoft.com/office/drawing/2014/main" xmlns="" id="{5D49FB9E-358C-4874-B6BD-E7CE5729F5BC}"/>
              </a:ext>
            </a:extLst>
          </p:cNvPr>
          <p:cNvSpPr txBox="1">
            <a:spLocks/>
          </p:cNvSpPr>
          <p:nvPr/>
        </p:nvSpPr>
        <p:spPr>
          <a:xfrm>
            <a:off x="2131334" y="138639"/>
            <a:ext cx="8473509" cy="724247"/>
          </a:xfrm>
          <a:prstGeom prst="rect">
            <a:avLst/>
          </a:prstGeom>
          <a:solidFill>
            <a:srgbClr val="00B050"/>
          </a:solidFill>
        </p:spPr>
        <p:txBody>
          <a:bodyPr anchor="ctr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LƯU Ý KHI SỬ DỤNG TỦ LẠNH</a:t>
            </a:r>
          </a:p>
        </p:txBody>
      </p:sp>
    </p:spTree>
    <p:extLst>
      <p:ext uri="{BB962C8B-B14F-4D97-AF65-F5344CB8AC3E}">
        <p14:creationId xmlns:p14="http://schemas.microsoft.com/office/powerpoint/2010/main" val="106464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C39645A-7056-445E-9A2A-C66EF8733869}"/>
              </a:ext>
            </a:extLst>
          </p:cNvPr>
          <p:cNvSpPr/>
          <p:nvPr/>
        </p:nvSpPr>
        <p:spPr>
          <a:xfrm>
            <a:off x="2971802" y="962894"/>
            <a:ext cx="6679970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 fontAlgn="base">
              <a:lnSpc>
                <a:spcPct val="115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FC7B837-C849-4DDE-8DCA-6F260E5049CF}"/>
              </a:ext>
            </a:extLst>
          </p:cNvPr>
          <p:cNvSpPr/>
          <p:nvPr/>
        </p:nvSpPr>
        <p:spPr>
          <a:xfrm>
            <a:off x="719688" y="2258289"/>
            <a:ext cx="5967439" cy="26776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60000"/>
                <a:lumOff val="40000"/>
              </a:schemeClr>
            </a:solidFill>
            <a:prstDash val="lgDash"/>
          </a:ln>
        </p:spPr>
        <p:txBody>
          <a:bodyPr wrap="square">
            <a:spAutoFit/>
          </a:bodyPr>
          <a:lstStyle/>
          <a:p>
            <a:pPr algn="just" defTabSz="914377" fontAlgn="base"/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đòi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914377"/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B0B7268-B346-4E1D-A378-F2F1306D02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357" y="1701045"/>
            <a:ext cx="3171734" cy="4101697"/>
          </a:xfrm>
          <a:prstGeom prst="rect">
            <a:avLst/>
          </a:prstGeom>
        </p:spPr>
      </p:pic>
      <p:sp>
        <p:nvSpPr>
          <p:cNvPr id="5" name="Text Placeholder 1">
            <a:extLst>
              <a:ext uri="{FF2B5EF4-FFF2-40B4-BE49-F238E27FC236}">
                <a16:creationId xmlns:a16="http://schemas.microsoft.com/office/drawing/2014/main" xmlns="" id="{915E0A02-CE11-485D-B088-B2BCDE0319C5}"/>
              </a:ext>
            </a:extLst>
          </p:cNvPr>
          <p:cNvSpPr txBox="1">
            <a:spLocks/>
          </p:cNvSpPr>
          <p:nvPr/>
        </p:nvSpPr>
        <p:spPr>
          <a:xfrm>
            <a:off x="2061521" y="117991"/>
            <a:ext cx="8473509" cy="724247"/>
          </a:xfrm>
          <a:prstGeom prst="rect">
            <a:avLst/>
          </a:prstGeom>
          <a:solidFill>
            <a:srgbClr val="00B050"/>
          </a:solidFill>
        </p:spPr>
        <p:txBody>
          <a:bodyPr anchor="ctr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LƯU Ý KHI SỬ DỤNG TỦ LẠNH</a:t>
            </a:r>
          </a:p>
        </p:txBody>
      </p:sp>
    </p:spTree>
    <p:extLst>
      <p:ext uri="{BB962C8B-B14F-4D97-AF65-F5344CB8AC3E}">
        <p14:creationId xmlns:p14="http://schemas.microsoft.com/office/powerpoint/2010/main" val="77080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4EBE086-1793-445D-90F0-A56CFC15EDC9}"/>
              </a:ext>
            </a:extLst>
          </p:cNvPr>
          <p:cNvSpPr/>
          <p:nvPr/>
        </p:nvSpPr>
        <p:spPr>
          <a:xfrm>
            <a:off x="240145" y="878053"/>
            <a:ext cx="9393382" cy="975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 fontAlgn="base">
              <a:lnSpc>
                <a:spcPct val="115000"/>
              </a:lnSpc>
            </a:pP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122A3B3-93AC-4E1A-A098-0C2FCA65C2E4}"/>
              </a:ext>
            </a:extLst>
          </p:cNvPr>
          <p:cNvSpPr/>
          <p:nvPr/>
        </p:nvSpPr>
        <p:spPr>
          <a:xfrm>
            <a:off x="1761844" y="1852897"/>
            <a:ext cx="4561143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just" defTabSz="914377" fontAlgn="base"/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chai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22CB1D8-9B71-408B-BABE-A7CC2B3A2D14}"/>
              </a:ext>
            </a:extLst>
          </p:cNvPr>
          <p:cNvSpPr/>
          <p:nvPr/>
        </p:nvSpPr>
        <p:spPr>
          <a:xfrm>
            <a:off x="5845299" y="5195117"/>
            <a:ext cx="5481782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  <a:prstDash val="lgDash"/>
          </a:ln>
        </p:spPr>
        <p:txBody>
          <a:bodyPr wrap="square">
            <a:spAutoFit/>
          </a:bodyPr>
          <a:lstStyle/>
          <a:p>
            <a:pPr algn="just" defTabSz="914377" fontAlgn="base"/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4F00CF4-712C-4990-9501-B6E32AAFB5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631" y="1581146"/>
            <a:ext cx="3873369" cy="34717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2A2D537-4684-475D-BFE0-91DD5B5746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388" y="3989985"/>
            <a:ext cx="2352537" cy="2750024"/>
          </a:xfrm>
          <a:prstGeom prst="rect">
            <a:avLst/>
          </a:prstGeom>
        </p:spPr>
      </p:pic>
      <p:sp>
        <p:nvSpPr>
          <p:cNvPr id="7" name="Text Placeholder 1">
            <a:extLst>
              <a:ext uri="{FF2B5EF4-FFF2-40B4-BE49-F238E27FC236}">
                <a16:creationId xmlns:a16="http://schemas.microsoft.com/office/drawing/2014/main" xmlns="" id="{7669D12D-392A-4680-9C8C-43B9C0C2F8ED}"/>
              </a:ext>
            </a:extLst>
          </p:cNvPr>
          <p:cNvSpPr txBox="1">
            <a:spLocks/>
          </p:cNvSpPr>
          <p:nvPr/>
        </p:nvSpPr>
        <p:spPr>
          <a:xfrm>
            <a:off x="2086233" y="117991"/>
            <a:ext cx="8473509" cy="724247"/>
          </a:xfrm>
          <a:prstGeom prst="rect">
            <a:avLst/>
          </a:prstGeom>
          <a:solidFill>
            <a:srgbClr val="00B050"/>
          </a:solidFill>
        </p:spPr>
        <p:txBody>
          <a:bodyPr anchor="ctr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LƯU Ý KHI SỬ DỤNG TỦ LẠNH</a:t>
            </a:r>
          </a:p>
        </p:txBody>
      </p:sp>
    </p:spTree>
    <p:extLst>
      <p:ext uri="{BB962C8B-B14F-4D97-AF65-F5344CB8AC3E}">
        <p14:creationId xmlns:p14="http://schemas.microsoft.com/office/powerpoint/2010/main" val="193551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 descr="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985" y="3867150"/>
            <a:ext cx="12205335" cy="3049905"/>
          </a:xfrm>
          <a:prstGeom prst="rect">
            <a:avLst/>
          </a:prstGeom>
        </p:spPr>
      </p:pic>
      <p:pic>
        <p:nvPicPr>
          <p:cNvPr id="52" name="图片 51" descr="36f9a2a7dc2088575b3175c2c9b246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4040" y="4728845"/>
            <a:ext cx="3908425" cy="2061210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375" y="4800600"/>
            <a:ext cx="1163955" cy="1918335"/>
          </a:xfrm>
          <a:prstGeom prst="rect">
            <a:avLst/>
          </a:prstGeom>
        </p:spPr>
      </p:pic>
      <p:sp>
        <p:nvSpPr>
          <p:cNvPr id="11" name="MH_Number_1"/>
          <p:cNvSpPr/>
          <p:nvPr>
            <p:custDataLst>
              <p:tags r:id="rId1"/>
            </p:custDataLst>
          </p:nvPr>
        </p:nvSpPr>
        <p:spPr>
          <a:xfrm>
            <a:off x="5227532" y="469386"/>
            <a:ext cx="1681144" cy="168114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6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01</a:t>
            </a:r>
            <a:endParaRPr lang="zh-CN" altLang="en-US" sz="6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MH_Entry_1"/>
          <p:cNvSpPr/>
          <p:nvPr>
            <p:custDataLst>
              <p:tags r:id="rId2"/>
            </p:custDataLst>
          </p:nvPr>
        </p:nvSpPr>
        <p:spPr>
          <a:xfrm>
            <a:off x="2494223" y="2789018"/>
            <a:ext cx="7305964" cy="96949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7000" b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 pitchFamily="34" charset="0"/>
              </a:rPr>
              <a:t>KHỞI ĐỘNG</a:t>
            </a:r>
            <a:endParaRPr lang="zh-CN" altLang="en-US" sz="70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微软雅黑" panose="020B0503020204020204" charset="-122"/>
              <a:cs typeface="Tahoma" panose="020B0604030504040204" pitchFamily="34" charset="0"/>
              <a:sym typeface="Arial" panose="020B0604020202020204" pitchFamily="34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659356" y="2366679"/>
            <a:ext cx="2817495" cy="45720"/>
            <a:chOff x="4955994" y="3809489"/>
            <a:chExt cx="2817495" cy="45720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4989215" y="3832349"/>
              <a:ext cx="2761414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椭圆 14"/>
            <p:cNvSpPr/>
            <p:nvPr/>
          </p:nvSpPr>
          <p:spPr>
            <a:xfrm>
              <a:off x="7727769" y="3809489"/>
              <a:ext cx="45720" cy="4572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4955994" y="3809489"/>
              <a:ext cx="45720" cy="4572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2768">
            <a:off x="467964" y="621164"/>
            <a:ext cx="2342262" cy="2578127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0041">
            <a:off x="9322306" y="1466137"/>
            <a:ext cx="1355880" cy="17626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EE39E43-A6A6-4C60-84D0-905D02CC89DA}"/>
              </a:ext>
            </a:extLst>
          </p:cNvPr>
          <p:cNvSpPr/>
          <p:nvPr/>
        </p:nvSpPr>
        <p:spPr>
          <a:xfrm>
            <a:off x="1099127" y="956692"/>
            <a:ext cx="10490389" cy="515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 fontAlgn="base">
              <a:lnSpc>
                <a:spcPct val="115000"/>
              </a:lnSpc>
            </a:pP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524FD6C-8280-4C7B-98CD-A5171F2E534B}"/>
              </a:ext>
            </a:extLst>
          </p:cNvPr>
          <p:cNvSpPr/>
          <p:nvPr/>
        </p:nvSpPr>
        <p:spPr>
          <a:xfrm>
            <a:off x="584011" y="1869446"/>
            <a:ext cx="11229298" cy="38779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 algn="just" defTabSz="914377" fontAlgn="base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defTabSz="914377" fontAlgn="base"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914377" fontAlgn="base"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kệ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kệ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rã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42900" indent="-342900" algn="just" defTabSz="914377" fontAlgn="base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CDB0FC5-14F8-494E-AC5F-B11F18D083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568" y="1666115"/>
            <a:ext cx="7679506" cy="4081316"/>
          </a:xfrm>
          <a:prstGeom prst="rect">
            <a:avLst/>
          </a:prstGeom>
        </p:spPr>
      </p:pic>
      <p:sp>
        <p:nvSpPr>
          <p:cNvPr id="5" name="Text Placeholder 1">
            <a:extLst>
              <a:ext uri="{FF2B5EF4-FFF2-40B4-BE49-F238E27FC236}">
                <a16:creationId xmlns:a16="http://schemas.microsoft.com/office/drawing/2014/main" xmlns="" id="{330BA068-C325-4E49-80D4-843924EDCE7D}"/>
              </a:ext>
            </a:extLst>
          </p:cNvPr>
          <p:cNvSpPr txBox="1">
            <a:spLocks/>
          </p:cNvSpPr>
          <p:nvPr/>
        </p:nvSpPr>
        <p:spPr>
          <a:xfrm>
            <a:off x="2173898" y="117991"/>
            <a:ext cx="8473509" cy="724247"/>
          </a:xfrm>
          <a:prstGeom prst="rect">
            <a:avLst/>
          </a:prstGeom>
          <a:solidFill>
            <a:srgbClr val="00B050"/>
          </a:solidFill>
        </p:spPr>
        <p:txBody>
          <a:bodyPr anchor="ctr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LƯU Ý KHI SỬ DỤNG TỦ LẠNH</a:t>
            </a:r>
          </a:p>
        </p:txBody>
      </p:sp>
    </p:spTree>
    <p:extLst>
      <p:ext uri="{BB962C8B-B14F-4D97-AF65-F5344CB8AC3E}">
        <p14:creationId xmlns:p14="http://schemas.microsoft.com/office/powerpoint/2010/main" val="243925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DBEE825-BF8F-465F-928A-1B0F347CE806}"/>
              </a:ext>
            </a:extLst>
          </p:cNvPr>
          <p:cNvSpPr/>
          <p:nvPr/>
        </p:nvSpPr>
        <p:spPr>
          <a:xfrm>
            <a:off x="2667329" y="889658"/>
            <a:ext cx="7543473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 fontAlgn="base">
              <a:lnSpc>
                <a:spcPct val="115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C65D761-E2E1-4A40-8CEA-3A112A0EBE1A}"/>
              </a:ext>
            </a:extLst>
          </p:cNvPr>
          <p:cNvSpPr/>
          <p:nvPr/>
        </p:nvSpPr>
        <p:spPr>
          <a:xfrm>
            <a:off x="195446" y="2036618"/>
            <a:ext cx="6129602" cy="35992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  <a:prstDash val="lgDash"/>
          </a:ln>
        </p:spPr>
        <p:txBody>
          <a:bodyPr wrap="square">
            <a:spAutoFit/>
          </a:bodyPr>
          <a:lstStyle/>
          <a:p>
            <a:pPr algn="just" defTabSz="914377" fontAlgn="base">
              <a:lnSpc>
                <a:spcPct val="120000"/>
              </a:lnSpc>
              <a:spcBef>
                <a:spcPts val="600"/>
              </a:spcBef>
            </a:pP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vi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1 - 2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bẩn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viền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hao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9F7764E-2A1C-441B-B585-6276FA34F7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404" y="1828800"/>
            <a:ext cx="3981925" cy="5029200"/>
          </a:xfrm>
          <a:prstGeom prst="rect">
            <a:avLst/>
          </a:prstGeom>
        </p:spPr>
      </p:pic>
      <p:sp>
        <p:nvSpPr>
          <p:cNvPr id="5" name="Text Placeholder 1">
            <a:extLst>
              <a:ext uri="{FF2B5EF4-FFF2-40B4-BE49-F238E27FC236}">
                <a16:creationId xmlns:a16="http://schemas.microsoft.com/office/drawing/2014/main" xmlns="" id="{9A865457-BEE9-4C32-85F6-814F1AB2E2BB}"/>
              </a:ext>
            </a:extLst>
          </p:cNvPr>
          <p:cNvSpPr txBox="1">
            <a:spLocks/>
          </p:cNvSpPr>
          <p:nvPr/>
        </p:nvSpPr>
        <p:spPr>
          <a:xfrm>
            <a:off x="2088294" y="140907"/>
            <a:ext cx="8473509" cy="724247"/>
          </a:xfrm>
          <a:prstGeom prst="rect">
            <a:avLst/>
          </a:prstGeom>
          <a:solidFill>
            <a:srgbClr val="00B050"/>
          </a:solidFill>
        </p:spPr>
        <p:txBody>
          <a:bodyPr anchor="ctr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LƯU Ý KHI SỬ DỤNG TỦ LẠNH</a:t>
            </a:r>
          </a:p>
        </p:txBody>
      </p:sp>
    </p:spTree>
    <p:extLst>
      <p:ext uri="{BB962C8B-B14F-4D97-AF65-F5344CB8AC3E}">
        <p14:creationId xmlns:p14="http://schemas.microsoft.com/office/powerpoint/2010/main" val="365991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extLst>
              <a:ext uri="{FF2B5EF4-FFF2-40B4-BE49-F238E27FC236}">
                <a16:creationId xmlns:a16="http://schemas.microsoft.com/office/drawing/2014/main" xmlns="" id="{F8B98158-00DD-479F-842A-E97242C1D9B3}"/>
              </a:ext>
            </a:extLst>
          </p:cNvPr>
          <p:cNvSpPr/>
          <p:nvPr/>
        </p:nvSpPr>
        <p:spPr>
          <a:xfrm>
            <a:off x="0" y="278282"/>
            <a:ext cx="12192000" cy="5790009"/>
          </a:xfrm>
          <a:prstGeom prst="horizontalScroll">
            <a:avLst>
              <a:gd name="adj" fmla="val 6428"/>
            </a:avLst>
          </a:prstGeom>
          <a:solidFill>
            <a:schemeClr val="accent4">
              <a:lumMod val="20000"/>
              <a:lumOff val="80000"/>
            </a:schemeClr>
          </a:solidFill>
          <a:ln w="55000" cap="flat" cmpd="thickThin" algn="ctr">
            <a:solidFill>
              <a:srgbClr val="2DA2BF">
                <a:shade val="50000"/>
              </a:srgbClr>
            </a:solidFill>
            <a:prstDash val="solid"/>
          </a:ln>
          <a:effectLst/>
        </p:spPr>
        <p:txBody>
          <a:bodyPr lIns="91055" tIns="45521" rIns="91055" bIns="45521" anchor="ctr"/>
          <a:lstStyle/>
          <a:p>
            <a:pPr algn="just">
              <a:lnSpc>
                <a:spcPct val="130000"/>
              </a:lnSpc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vi-VN" sz="2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Cách </a:t>
            </a:r>
            <a:r>
              <a:rPr lang="vi-VN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sắp xếp, bảo quản thực phẩm trong tủ lạnh đúng cách, an toàn là: </a:t>
            </a:r>
          </a:p>
          <a:p>
            <a:pPr algn="just">
              <a:lnSpc>
                <a:spcPct val="130000"/>
              </a:lnSpc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vi-VN" sz="28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28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Sắp</a:t>
            </a:r>
            <a:r>
              <a:rPr lang="en-US" sz="28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xếp</a:t>
            </a:r>
            <a:r>
              <a:rPr lang="en-US" sz="28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lượng</a:t>
            </a:r>
            <a:r>
              <a:rPr lang="en-US" sz="28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thực</a:t>
            </a:r>
            <a:r>
              <a:rPr lang="en-US" sz="28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phẩm</a:t>
            </a:r>
            <a:r>
              <a:rPr lang="en-US" sz="28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đồ</a:t>
            </a:r>
            <a:r>
              <a:rPr lang="en-US" sz="28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ăn</a:t>
            </a:r>
            <a:r>
              <a:rPr lang="en-US" sz="28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vừa</a:t>
            </a:r>
            <a:r>
              <a:rPr lang="en-US" sz="28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phải</a:t>
            </a:r>
            <a:r>
              <a:rPr lang="en-US" sz="28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8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tủ</a:t>
            </a:r>
            <a:r>
              <a:rPr lang="en-US" sz="28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lạnh</a:t>
            </a:r>
            <a:r>
              <a:rPr lang="en-US" sz="28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algn="just">
              <a:lnSpc>
                <a:spcPct val="130000"/>
              </a:lnSpc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vi-VN" sz="28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28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Tùy</a:t>
            </a:r>
            <a:r>
              <a:rPr lang="en-US" sz="28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loại</a:t>
            </a:r>
            <a:r>
              <a:rPr lang="en-US" sz="28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thực</a:t>
            </a:r>
            <a:r>
              <a:rPr lang="en-US" sz="28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phẩm</a:t>
            </a:r>
            <a:r>
              <a:rPr lang="en-US" sz="28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8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thời</a:t>
            </a:r>
            <a:r>
              <a:rPr lang="en-US" sz="28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gian</a:t>
            </a:r>
            <a:r>
              <a:rPr lang="en-US" sz="28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bảo</a:t>
            </a:r>
            <a:r>
              <a:rPr lang="en-US" sz="28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quản</a:t>
            </a:r>
            <a:r>
              <a:rPr lang="en-US" sz="28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(</a:t>
            </a:r>
            <a:r>
              <a:rPr lang="en-US" sz="28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dài</a:t>
            </a:r>
            <a:r>
              <a:rPr lang="en-US" sz="28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hay </a:t>
            </a:r>
            <a:r>
              <a:rPr lang="en-US" sz="28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ngắn</a:t>
            </a:r>
            <a:r>
              <a:rPr lang="en-US" sz="28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) </a:t>
            </a:r>
            <a:r>
              <a:rPr lang="en-US" sz="28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mà</a:t>
            </a:r>
            <a:r>
              <a:rPr lang="en-US" sz="28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sắp</a:t>
            </a:r>
            <a:r>
              <a:rPr lang="en-US" sz="28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xếp</a:t>
            </a:r>
            <a:r>
              <a:rPr lang="en-US" sz="28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chúng</a:t>
            </a:r>
            <a:r>
              <a:rPr lang="en-US" sz="28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8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28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khoang</a:t>
            </a:r>
            <a:r>
              <a:rPr lang="en-US" sz="28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khác</a:t>
            </a:r>
            <a:r>
              <a:rPr lang="en-US" sz="28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nhau</a:t>
            </a:r>
            <a:r>
              <a:rPr lang="en-US" sz="28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8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tủ</a:t>
            </a:r>
            <a:r>
              <a:rPr lang="en-US" sz="28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lạnh</a:t>
            </a:r>
            <a:r>
              <a:rPr lang="en-US" sz="28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algn="just">
              <a:lnSpc>
                <a:spcPct val="130000"/>
              </a:lnSpc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vi-VN" sz="28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28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Nên</a:t>
            </a:r>
            <a:r>
              <a:rPr lang="en-US" sz="28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để</a:t>
            </a:r>
            <a:r>
              <a:rPr lang="en-US" sz="28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thực</a:t>
            </a:r>
            <a:r>
              <a:rPr lang="en-US" sz="28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phẩm</a:t>
            </a:r>
            <a:r>
              <a:rPr lang="en-US" sz="28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8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hộp</a:t>
            </a:r>
            <a:r>
              <a:rPr lang="en-US" sz="28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kín</a:t>
            </a:r>
            <a:r>
              <a:rPr lang="en-US" sz="28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28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nắp</a:t>
            </a:r>
            <a:r>
              <a:rPr lang="en-US" sz="28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hoặc</a:t>
            </a:r>
            <a:r>
              <a:rPr lang="en-US" sz="28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dùng</a:t>
            </a:r>
            <a:r>
              <a:rPr lang="en-US" sz="28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màng</a:t>
            </a:r>
            <a:r>
              <a:rPr lang="en-US" sz="28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bọc</a:t>
            </a:r>
            <a:r>
              <a:rPr lang="en-US" sz="28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thực</a:t>
            </a:r>
            <a:r>
              <a:rPr lang="en-US" sz="28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phẩm</a:t>
            </a:r>
            <a:r>
              <a:rPr lang="en-US" sz="28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để</a:t>
            </a:r>
            <a:r>
              <a:rPr lang="en-US" sz="28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tránh</a:t>
            </a:r>
            <a:r>
              <a:rPr lang="en-US" sz="28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bị</a:t>
            </a:r>
            <a:r>
              <a:rPr lang="en-US" sz="28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lẫn</a:t>
            </a:r>
            <a:r>
              <a:rPr lang="en-US" sz="28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mùi</a:t>
            </a:r>
            <a:r>
              <a:rPr lang="en-US" sz="28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rồi</a:t>
            </a:r>
            <a:r>
              <a:rPr lang="en-US" sz="28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mới</a:t>
            </a:r>
            <a:r>
              <a:rPr lang="en-US" sz="28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sắp</a:t>
            </a:r>
            <a:r>
              <a:rPr lang="en-US" sz="28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xếp</a:t>
            </a:r>
            <a:r>
              <a:rPr lang="en-US" sz="28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vào</a:t>
            </a:r>
            <a:r>
              <a:rPr lang="en-US" sz="28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8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tủ</a:t>
            </a:r>
            <a:r>
              <a:rPr lang="en-US" sz="28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algn="just">
              <a:lnSpc>
                <a:spcPct val="130000"/>
              </a:lnSpc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vi-VN" sz="28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28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Tránh</a:t>
            </a:r>
            <a:r>
              <a:rPr lang="en-US" sz="28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mở</a:t>
            </a:r>
            <a:r>
              <a:rPr lang="en-US" sz="28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cửa</a:t>
            </a:r>
            <a:r>
              <a:rPr lang="en-US" sz="28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tủ</a:t>
            </a:r>
            <a:r>
              <a:rPr lang="en-US" sz="28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lạnh</a:t>
            </a:r>
            <a:r>
              <a:rPr lang="en-US" sz="28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8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thời</a:t>
            </a:r>
            <a:r>
              <a:rPr lang="en-US" sz="28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gian</a:t>
            </a:r>
            <a:r>
              <a:rPr lang="en-US" sz="28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quá</a:t>
            </a:r>
            <a:r>
              <a:rPr lang="en-US" sz="28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dài</a:t>
            </a:r>
            <a:r>
              <a:rPr lang="en-US" sz="28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algn="just">
              <a:lnSpc>
                <a:spcPct val="130000"/>
              </a:lnSpc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vi-VN" sz="28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28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Cần</a:t>
            </a:r>
            <a:r>
              <a:rPr lang="en-US" sz="28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phải</a:t>
            </a:r>
            <a:r>
              <a:rPr lang="en-US" sz="28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vệ</a:t>
            </a:r>
            <a:r>
              <a:rPr lang="en-US" sz="28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sinh</a:t>
            </a:r>
            <a:r>
              <a:rPr lang="en-US" sz="28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tủ</a:t>
            </a:r>
            <a:r>
              <a:rPr lang="en-US" sz="28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lạnh</a:t>
            </a:r>
            <a:r>
              <a:rPr lang="en-US" sz="28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thường</a:t>
            </a:r>
            <a:r>
              <a:rPr lang="en-US" sz="28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xuyên</a:t>
            </a:r>
            <a:r>
              <a:rPr lang="en-US" sz="28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800" dirty="0">
              <a:solidFill>
                <a:srgbClr val="0000CC"/>
              </a:solidFill>
            </a:endParaRPr>
          </a:p>
        </p:txBody>
      </p:sp>
      <p:sp>
        <p:nvSpPr>
          <p:cNvPr id="3" name="Up Ribbon 2">
            <a:extLst>
              <a:ext uri="{FF2B5EF4-FFF2-40B4-BE49-F238E27FC236}">
                <a16:creationId xmlns:a16="http://schemas.microsoft.com/office/drawing/2014/main" xmlns="" id="{385F0CAD-9434-445B-975A-A4C8C5E1B366}"/>
              </a:ext>
            </a:extLst>
          </p:cNvPr>
          <p:cNvSpPr/>
          <p:nvPr/>
        </p:nvSpPr>
        <p:spPr>
          <a:xfrm>
            <a:off x="2175163" y="84354"/>
            <a:ext cx="8305800" cy="1014772"/>
          </a:xfrm>
          <a:prstGeom prst="ribbon2">
            <a:avLst>
              <a:gd name="adj1" fmla="val 16667"/>
              <a:gd name="adj2" fmla="val 71502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kern="0" dirty="0">
                <a:solidFill>
                  <a:srgbClr val="0000CC"/>
                </a:solidFill>
                <a:latin typeface="Aaril"/>
              </a:rPr>
              <a:t>GHI NHỚ</a:t>
            </a:r>
          </a:p>
        </p:txBody>
      </p:sp>
    </p:spTree>
    <p:extLst>
      <p:ext uri="{BB962C8B-B14F-4D97-AF65-F5344CB8AC3E}">
        <p14:creationId xmlns:p14="http://schemas.microsoft.com/office/powerpoint/2010/main" val="425749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 descr="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985" y="3867150"/>
            <a:ext cx="12205335" cy="3049905"/>
          </a:xfrm>
          <a:prstGeom prst="rect">
            <a:avLst/>
          </a:prstGeom>
        </p:spPr>
      </p:pic>
      <p:pic>
        <p:nvPicPr>
          <p:cNvPr id="52" name="图片 51" descr="36f9a2a7dc2088575b3175c2c9b246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4040" y="4728845"/>
            <a:ext cx="3908425" cy="2061210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375" y="4800600"/>
            <a:ext cx="1163955" cy="1918335"/>
          </a:xfrm>
          <a:prstGeom prst="rect">
            <a:avLst/>
          </a:prstGeom>
        </p:spPr>
      </p:pic>
      <p:sp>
        <p:nvSpPr>
          <p:cNvPr id="11" name="MH_Number_1"/>
          <p:cNvSpPr/>
          <p:nvPr>
            <p:custDataLst>
              <p:tags r:id="rId1"/>
            </p:custDataLst>
          </p:nvPr>
        </p:nvSpPr>
        <p:spPr>
          <a:xfrm>
            <a:off x="1481244" y="734225"/>
            <a:ext cx="1392131" cy="1384635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55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03</a:t>
            </a:r>
            <a:endParaRPr lang="zh-CN" altLang="en-US" sz="55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MH_Entry_1"/>
          <p:cNvSpPr/>
          <p:nvPr>
            <p:custDataLst>
              <p:tags r:id="rId2"/>
            </p:custDataLst>
          </p:nvPr>
        </p:nvSpPr>
        <p:spPr>
          <a:xfrm>
            <a:off x="-486670" y="2739595"/>
            <a:ext cx="5221906" cy="74789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5400" b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 pitchFamily="34" charset="0"/>
              </a:rPr>
              <a:t>THỰC HÀNH</a:t>
            </a:r>
            <a:endParaRPr lang="zh-CN" altLang="en-US" sz="54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微软雅黑" panose="020B0503020204020204" charset="-122"/>
              <a:cs typeface="Tahoma" panose="020B0604030504040204" pitchFamily="34" charset="0"/>
              <a:sym typeface="Arial" panose="020B0604020202020204" pitchFamily="34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710355" y="2314217"/>
            <a:ext cx="2817495" cy="45720"/>
            <a:chOff x="4955994" y="3809489"/>
            <a:chExt cx="2817495" cy="45720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4989215" y="3832349"/>
              <a:ext cx="2761414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椭圆 14"/>
            <p:cNvSpPr/>
            <p:nvPr/>
          </p:nvSpPr>
          <p:spPr>
            <a:xfrm>
              <a:off x="7727769" y="3809489"/>
              <a:ext cx="45720" cy="4572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4955994" y="3809489"/>
              <a:ext cx="45720" cy="4572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2768">
            <a:off x="234479" y="-9701"/>
            <a:ext cx="1260188" cy="1387089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0041">
            <a:off x="9372547" y="2568578"/>
            <a:ext cx="1355880" cy="176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31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626A1790-0AFF-4836-8BEA-3D45FC0DA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292" y="78509"/>
            <a:ext cx="5225473" cy="34541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0AB090FD-8E4F-4FF4-9C4D-4C7A4A371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28" y="3699528"/>
            <a:ext cx="4595090" cy="3079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F626EAD3-9044-4056-BCBE-EBB09AE76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217" y="3699528"/>
            <a:ext cx="5225473" cy="30869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xmlns="" id="{F2765ADD-BE55-4B88-821C-E714A27C2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74" y="78509"/>
            <a:ext cx="4495799" cy="34379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053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3E38EC3-A5C0-4844-92DF-6654E7731E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2" y="0"/>
            <a:ext cx="9143999" cy="670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041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F:\未标题-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3" t="3279" r="21015" b="1397"/>
          <a:stretch>
            <a:fillRect/>
          </a:stretch>
        </p:blipFill>
        <p:spPr bwMode="auto">
          <a:xfrm rot="21292182">
            <a:off x="1035070" y="466562"/>
            <a:ext cx="5747528" cy="5459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:\未标题-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96" t="6754" r="24208" b="21990"/>
          <a:stretch>
            <a:fillRect/>
          </a:stretch>
        </p:blipFill>
        <p:spPr bwMode="auto">
          <a:xfrm>
            <a:off x="293216" y="4217004"/>
            <a:ext cx="2033390" cy="242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1"/>
          <p:cNvSpPr txBox="1"/>
          <p:nvPr/>
        </p:nvSpPr>
        <p:spPr>
          <a:xfrm>
            <a:off x="7001437" y="1227298"/>
            <a:ext cx="4062331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7500" b="1">
                <a:ln w="38100"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DẶN DÒ</a:t>
            </a:r>
            <a:endParaRPr lang="zh-CN" altLang="en-US" sz="7500" b="1" dirty="0">
              <a:ln w="38100">
                <a:solidFill>
                  <a:schemeClr val="bg1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方正少儿简体" panose="03000509000000000000" charset="-122"/>
              <a:cs typeface="Tahoma" panose="020B0604030504040204" pitchFamily="34" charset="0"/>
            </a:endParaRPr>
          </a:p>
        </p:txBody>
      </p:sp>
      <p:pic>
        <p:nvPicPr>
          <p:cNvPr id="1034" name="Picture 10" descr="F:\未标题-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1" t="8694" r="15868" b="18041"/>
          <a:stretch>
            <a:fillRect/>
          </a:stretch>
        </p:blipFill>
        <p:spPr bwMode="auto">
          <a:xfrm>
            <a:off x="5765240" y="5263636"/>
            <a:ext cx="1534783" cy="161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F:\未标题-1.png"/>
          <p:cNvPicPr>
            <a:picLocks noChangeAspect="1" noChangeArrowheads="1"/>
          </p:cNvPicPr>
          <p:nvPr/>
        </p:nvPicPr>
        <p:blipFill rotWithShape="1"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8" t="33508" r="27866" b="19895"/>
          <a:stretch>
            <a:fillRect/>
          </a:stretch>
        </p:blipFill>
        <p:spPr bwMode="auto">
          <a:xfrm>
            <a:off x="139325" y="624754"/>
            <a:ext cx="1465335" cy="136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1" descr="F:\未标题-1.png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8" t="33508" r="27866" b="19895"/>
          <a:stretch>
            <a:fillRect/>
          </a:stretch>
        </p:blipFill>
        <p:spPr bwMode="auto">
          <a:xfrm>
            <a:off x="10669110" y="2065498"/>
            <a:ext cx="603073" cy="559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F:\未标题-1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0" t="26889" r="23240" b="36556"/>
          <a:stretch>
            <a:fillRect/>
          </a:stretch>
        </p:blipFill>
        <p:spPr bwMode="auto">
          <a:xfrm>
            <a:off x="5929811" y="865193"/>
            <a:ext cx="1205747" cy="87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1" descr="F:\未标题-1.png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8" t="33508" r="27866" b="19895"/>
          <a:stretch>
            <a:fillRect/>
          </a:stretch>
        </p:blipFill>
        <p:spPr bwMode="auto">
          <a:xfrm>
            <a:off x="8119855" y="653614"/>
            <a:ext cx="759498" cy="70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1" descr="F:\未标题-1.png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8" t="33508" r="27866" b="19895"/>
          <a:stretch>
            <a:fillRect/>
          </a:stretch>
        </p:blipFill>
        <p:spPr bwMode="auto">
          <a:xfrm>
            <a:off x="11285851" y="623178"/>
            <a:ext cx="603073" cy="559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F:\未标题-1.png"/>
          <p:cNvPicPr>
            <a:picLocks noChangeAspect="1" noChangeArrowheads="1"/>
          </p:cNvPicPr>
          <p:nvPr/>
        </p:nvPicPr>
        <p:blipFill rotWithShape="1"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8" t="33508" r="27866" b="19895"/>
          <a:stretch>
            <a:fillRect/>
          </a:stretch>
        </p:blipFill>
        <p:spPr bwMode="auto">
          <a:xfrm>
            <a:off x="9213974" y="1023282"/>
            <a:ext cx="453368" cy="4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 descr="F:\未标题-1.png"/>
          <p:cNvPicPr>
            <a:picLocks noChangeAspect="1" noChangeArrowheads="1"/>
          </p:cNvPicPr>
          <p:nvPr/>
        </p:nvPicPr>
        <p:blipFill rotWithShape="1"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8" t="33508" r="27866" b="19895"/>
          <a:stretch>
            <a:fillRect/>
          </a:stretch>
        </p:blipFill>
        <p:spPr bwMode="auto">
          <a:xfrm>
            <a:off x="1845309" y="601743"/>
            <a:ext cx="453368" cy="4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F:\未标题-1.png"/>
          <p:cNvPicPr>
            <a:picLocks noChangeAspect="1" noChangeArrowheads="1"/>
          </p:cNvPicPr>
          <p:nvPr/>
        </p:nvPicPr>
        <p:blipFill rotWithShape="1"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8" t="33508" r="27866" b="19895"/>
          <a:stretch>
            <a:fillRect/>
          </a:stretch>
        </p:blipFill>
        <p:spPr bwMode="auto">
          <a:xfrm>
            <a:off x="561847" y="2526936"/>
            <a:ext cx="453368" cy="4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 descr="F:\未标题-1.png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8" t="33508" r="27866" b="19895"/>
          <a:stretch>
            <a:fillRect/>
          </a:stretch>
        </p:blipFill>
        <p:spPr bwMode="auto">
          <a:xfrm>
            <a:off x="4666979" y="5532354"/>
            <a:ext cx="825540" cy="76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" descr="F:\未标题-1.png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8" t="33508" r="27866" b="19895"/>
          <a:stretch>
            <a:fillRect/>
          </a:stretch>
        </p:blipFill>
        <p:spPr bwMode="auto">
          <a:xfrm>
            <a:off x="11393721" y="4300901"/>
            <a:ext cx="603073" cy="559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1" descr="F:\未标题-1.png"/>
          <p:cNvPicPr>
            <a:picLocks noChangeAspect="1" noChangeArrowheads="1"/>
          </p:cNvPicPr>
          <p:nvPr/>
        </p:nvPicPr>
        <p:blipFill rotWithShape="1"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8" t="33508" r="27866" b="19895"/>
          <a:stretch>
            <a:fillRect/>
          </a:stretch>
        </p:blipFill>
        <p:spPr bwMode="auto">
          <a:xfrm>
            <a:off x="10940227" y="3668174"/>
            <a:ext cx="453368" cy="4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F:\未标题-1.png"/>
          <p:cNvPicPr>
            <a:picLocks noChangeAspect="1" noChangeArrowheads="1"/>
          </p:cNvPicPr>
          <p:nvPr/>
        </p:nvPicPr>
        <p:blipFill rotWithShape="1"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8" t="33508" r="27866" b="19895"/>
          <a:stretch>
            <a:fillRect/>
          </a:stretch>
        </p:blipFill>
        <p:spPr bwMode="auto">
          <a:xfrm>
            <a:off x="6364880" y="4960748"/>
            <a:ext cx="453368" cy="4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C694C1B-0107-4176-901C-2BFE8C1E542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" t="8155" r="2051" b="8153"/>
          <a:stretch/>
        </p:blipFill>
        <p:spPr>
          <a:xfrm rot="20288040">
            <a:off x="2153958" y="1885987"/>
            <a:ext cx="3824127" cy="31176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3" name="Picture 9" descr="F:\未标题-1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347" y="458406"/>
            <a:ext cx="2403341" cy="240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图片 2">
            <a:extLst>
              <a:ext uri="{FF2B5EF4-FFF2-40B4-BE49-F238E27FC236}">
                <a16:creationId xmlns:a16="http://schemas.microsoft.com/office/drawing/2014/main" xmlns="" id="{39A4D40E-3010-4639-8ECB-0D99CC88E171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96"/>
          <a:stretch/>
        </p:blipFill>
        <p:spPr>
          <a:xfrm>
            <a:off x="6590181" y="2105848"/>
            <a:ext cx="5651591" cy="4199357"/>
          </a:xfrm>
          <a:prstGeom prst="rect">
            <a:avLst/>
          </a:prstGeom>
        </p:spPr>
      </p:pic>
      <p:sp>
        <p:nvSpPr>
          <p:cNvPr id="24" name="TextBox 68">
            <a:extLst>
              <a:ext uri="{FF2B5EF4-FFF2-40B4-BE49-F238E27FC236}">
                <a16:creationId xmlns:a16="http://schemas.microsoft.com/office/drawing/2014/main" xmlns="" id="{8EB1F185-8E55-427B-9A98-A3B397BE96C5}"/>
              </a:ext>
            </a:extLst>
          </p:cNvPr>
          <p:cNvSpPr txBox="1">
            <a:spLocks/>
          </p:cNvSpPr>
          <p:nvPr/>
        </p:nvSpPr>
        <p:spPr>
          <a:xfrm>
            <a:off x="7659871" y="3003438"/>
            <a:ext cx="3593839" cy="2445603"/>
          </a:xfrm>
          <a:prstGeom prst="rect">
            <a:avLst/>
          </a:prstGeom>
        </p:spPr>
        <p:txBody>
          <a:bodyPr vert="horz" wrap="square" lIns="0" tIns="71996" rIns="0" bIns="0" anchor="t" anchorCtr="1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000">
                <a:solidFill>
                  <a:srgbClr val="002060"/>
                </a:solidFill>
              </a:rPr>
              <a:t>   </a:t>
            </a:r>
            <a:r>
              <a:rPr lang="vi-VN" sz="2000">
                <a:solidFill>
                  <a:srgbClr val="002060"/>
                </a:solidFill>
              </a:rPr>
              <a:t>Về nhà tìm hiểu kĩ </a:t>
            </a:r>
            <a:r>
              <a:rPr lang="en-US" sz="2000">
                <a:solidFill>
                  <a:srgbClr val="002060"/>
                </a:solidFill>
              </a:rPr>
              <a:t>tác dụng</a:t>
            </a:r>
            <a:r>
              <a:rPr lang="vi-VN" sz="2000">
                <a:solidFill>
                  <a:srgbClr val="002060"/>
                </a:solidFill>
              </a:rPr>
              <a:t>, </a:t>
            </a:r>
            <a:r>
              <a:rPr lang="en-US" sz="2000">
                <a:solidFill>
                  <a:srgbClr val="002060"/>
                </a:solidFill>
              </a:rPr>
              <a:t>các bộ phận cơ bản của </a:t>
            </a:r>
            <a:r>
              <a:rPr lang="vi-VN" sz="2000">
                <a:solidFill>
                  <a:srgbClr val="002060"/>
                </a:solidFill>
              </a:rPr>
              <a:t>tủ lạnh và thực hành sắp xếp, bảo quản thực phẩm trong tủ lạnh đúng cách, an toàn.</a:t>
            </a:r>
            <a:endParaRPr lang="en-US" sz="1991" dirty="0">
              <a:solidFill>
                <a:srgbClr val="223D5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1">
            <a:extLst>
              <a:ext uri="{FF2B5EF4-FFF2-40B4-BE49-F238E27FC236}">
                <a16:creationId xmlns:a16="http://schemas.microsoft.com/office/drawing/2014/main" xmlns="" id="{119B9CF0-F994-46E1-8832-A2A0C617E2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2491" y="1600200"/>
            <a:ext cx="8686800" cy="3429000"/>
          </a:xfrm>
          <a:prstGeom prst="cloudCallout">
            <a:avLst>
              <a:gd name="adj1" fmla="val -47505"/>
              <a:gd name="adj2" fmla="val 98306"/>
            </a:avLst>
          </a:prstGeom>
          <a:solidFill>
            <a:srgbClr val="00B0F0"/>
          </a:solidFill>
          <a:ln w="9525">
            <a:solidFill>
              <a:schemeClr val="bg1"/>
            </a:solidFill>
            <a:round/>
            <a:headEnd/>
            <a:tailEnd/>
          </a:ln>
          <a:effectLst>
            <a:prstShdw prst="shdw13" dist="157090" dir="15357825">
              <a:srgbClr val="FF3300">
                <a:alpha val="50000"/>
              </a:srgbClr>
            </a:prstShdw>
          </a:effectLst>
        </p:spPr>
        <p:txBody>
          <a:bodyPr/>
          <a:lstStyle/>
          <a:p>
            <a:pPr algn="ctr"/>
            <a:r>
              <a:rPr lang="vi-VN" sz="6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Nêu tác dụng </a:t>
            </a:r>
            <a:r>
              <a:rPr lang="en-US" sz="6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vi-VN" sz="6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tủ lạnh.</a:t>
            </a:r>
            <a:endParaRPr lang="en-US" sz="6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3" descr="10">
            <a:extLst>
              <a:ext uri="{FF2B5EF4-FFF2-40B4-BE49-F238E27FC236}">
                <a16:creationId xmlns:a16="http://schemas.microsoft.com/office/drawing/2014/main" xmlns="" id="{A9DFA05E-511E-44A6-A4AF-619E15BC6DF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131" y="152400"/>
            <a:ext cx="1005051" cy="1371600"/>
          </a:xfrm>
          <a:prstGeom prst="rect">
            <a:avLst/>
          </a:prstGeom>
          <a:solidFill>
            <a:srgbClr val="FF0000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721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BDE0FDA-E14F-4E69-BB5C-340772FFC2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13" y="2891547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cs typeface="Arial" pitchFamily="34" charset="0"/>
              </a:rPr>
              <a:t/>
            </a:r>
            <a:br>
              <a:rPr lang="en-US">
                <a:solidFill>
                  <a:srgbClr val="000000"/>
                </a:solidFill>
                <a:cs typeface="Arial" pitchFamily="34" charset="0"/>
              </a:rPr>
            </a:b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F000F91-E398-4F50-8880-BB5CAEC928C1}"/>
              </a:ext>
            </a:extLst>
          </p:cNvPr>
          <p:cNvSpPr/>
          <p:nvPr/>
        </p:nvSpPr>
        <p:spPr>
          <a:xfrm>
            <a:off x="272472" y="782539"/>
            <a:ext cx="11647055" cy="4864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2000"/>
              </a:lnSpc>
              <a:spcAft>
                <a:spcPts val="200"/>
              </a:spcAft>
              <a:buClr>
                <a:srgbClr val="000000"/>
              </a:buClr>
              <a:buSzPts val="1200"/>
              <a:tabLst>
                <a:tab pos="224790" algn="l"/>
              </a:tabLst>
            </a:pPr>
            <a:endParaRPr lang="vi-VN" sz="44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2000"/>
              </a:lnSpc>
              <a:spcAft>
                <a:spcPts val="200"/>
              </a:spcAft>
              <a:buClr>
                <a:srgbClr val="000000"/>
              </a:buClr>
              <a:buSzPts val="1200"/>
              <a:tabLst>
                <a:tab pos="224790" algn="l"/>
              </a:tabLst>
            </a:pPr>
            <a:endParaRPr lang="vi-VN" sz="36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2000"/>
              </a:lnSpc>
              <a:spcAft>
                <a:spcPts val="200"/>
              </a:spcAft>
              <a:buClr>
                <a:srgbClr val="000000"/>
              </a:buClr>
              <a:buSzPts val="1200"/>
              <a:tabLst>
                <a:tab pos="224790" algn="l"/>
              </a:tabLst>
            </a:pPr>
            <a:r>
              <a:rPr lang="en-US" sz="4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Tác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dụng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tủ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lạnh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vi-VN" sz="40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20000"/>
              </a:lnSpc>
              <a:spcAft>
                <a:spcPts val="200"/>
              </a:spcAft>
              <a:buClr>
                <a:srgbClr val="000000"/>
              </a:buClr>
              <a:buSzPts val="1200"/>
              <a:tabLst>
                <a:tab pos="614045" algn="l"/>
              </a:tabLst>
            </a:pPr>
            <a:r>
              <a:rPr lang="vi-VN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Bảo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quản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thực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phẩm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sống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(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như</a:t>
            </a:r>
            <a:r>
              <a:rPr lang="vi-VN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: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thịt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cá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rau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hoa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quả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...)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giữ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được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tươi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để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lâu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dài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không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bị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mất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chất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dinh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dưỡng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algn="just">
              <a:lnSpc>
                <a:spcPct val="120000"/>
              </a:lnSpc>
              <a:spcAft>
                <a:spcPts val="200"/>
              </a:spcAft>
              <a:buClr>
                <a:srgbClr val="000000"/>
              </a:buClr>
              <a:buSzPts val="1200"/>
              <a:tabLst>
                <a:tab pos="614045" algn="l"/>
              </a:tabLst>
            </a:pPr>
            <a:r>
              <a:rPr lang="vi-VN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Bảo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quản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thức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ăn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đã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chế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biến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nhưng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chưa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sử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dụng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hết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7EB7C928-10AE-4A10-89A3-2CBCA25E0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6409" y="129676"/>
            <a:ext cx="2315995" cy="27618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Up Ribbon 6">
            <a:extLst>
              <a:ext uri="{FF2B5EF4-FFF2-40B4-BE49-F238E27FC236}">
                <a16:creationId xmlns:a16="http://schemas.microsoft.com/office/drawing/2014/main" xmlns="" id="{43C18BFE-2543-4B9B-933C-7FBE51A3DF45}"/>
              </a:ext>
            </a:extLst>
          </p:cNvPr>
          <p:cNvSpPr/>
          <p:nvPr/>
        </p:nvSpPr>
        <p:spPr>
          <a:xfrm>
            <a:off x="1860394" y="454896"/>
            <a:ext cx="6958781" cy="954136"/>
          </a:xfrm>
          <a:prstGeom prst="ribbon2">
            <a:avLst>
              <a:gd name="adj1" fmla="val 16667"/>
              <a:gd name="adj2" fmla="val 71502"/>
            </a:avLst>
          </a:prstGeom>
          <a:solidFill>
            <a:srgbClr val="002060"/>
          </a:solidFill>
          <a:ln w="12700" cap="flat" cmpd="sng" algn="ctr">
            <a:solidFill>
              <a:srgbClr val="BBE0E3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vi-VN" sz="4800" b="1" kern="0" dirty="0">
                <a:solidFill>
                  <a:srgbClr val="FFFF00"/>
                </a:solidFill>
              </a:rPr>
              <a:t>GHI NHỚ</a:t>
            </a:r>
            <a:endParaRPr lang="en-US" sz="4800" b="1" kern="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12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1">
            <a:extLst>
              <a:ext uri="{FF2B5EF4-FFF2-40B4-BE49-F238E27FC236}">
                <a16:creationId xmlns:a16="http://schemas.microsoft.com/office/drawing/2014/main" xmlns="" id="{A0E8DC1B-8CCD-4CF1-AFAE-D8F2929A61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2490" y="1156995"/>
            <a:ext cx="9696211" cy="4161453"/>
          </a:xfrm>
          <a:prstGeom prst="cloudCallout">
            <a:avLst>
              <a:gd name="adj1" fmla="val -47505"/>
              <a:gd name="adj2" fmla="val 98306"/>
            </a:avLst>
          </a:prstGeom>
          <a:solidFill>
            <a:srgbClr val="7030A0"/>
          </a:solidFill>
          <a:ln w="9525">
            <a:solidFill>
              <a:schemeClr val="bg1"/>
            </a:solidFill>
            <a:round/>
            <a:headEnd/>
            <a:tailEnd/>
          </a:ln>
          <a:effectLst>
            <a:prstShdw prst="shdw13" dist="157090" dir="15357825">
              <a:srgbClr val="FF3300">
                <a:alpha val="50000"/>
              </a:srgbClr>
            </a:prstShdw>
          </a:effectLst>
        </p:spPr>
        <p:txBody>
          <a:bodyPr/>
          <a:lstStyle/>
          <a:p>
            <a:pPr algn="just">
              <a:lnSpc>
                <a:spcPct val="112000"/>
              </a:lnSpc>
              <a:spcAft>
                <a:spcPts val="200"/>
              </a:spcAft>
              <a:buClr>
                <a:srgbClr val="000000"/>
              </a:buClr>
              <a:buSzPts val="1200"/>
              <a:tabLst>
                <a:tab pos="230505" algn="l"/>
              </a:tabLst>
            </a:pPr>
            <a:r>
              <a:rPr lang="vi-VN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Nêu </a:t>
            </a:r>
            <a:r>
              <a:rPr lang="vi-VN" sz="4800" b="1" dirty="0">
                <a:solidFill>
                  <a:srgbClr val="FFFF00"/>
                </a:solidFill>
                <a:latin typeface="Times New Roman"/>
                <a:cs typeface="Times New Roman"/>
              </a:rPr>
              <a:t>v</a:t>
            </a:r>
            <a:r>
              <a:rPr lang="en-US" sz="48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ị </a:t>
            </a:r>
            <a:r>
              <a:rPr lang="en-US" sz="4800" b="1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trí</a:t>
            </a:r>
            <a:r>
              <a:rPr lang="en-US" sz="48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4800" b="1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vai</a:t>
            </a:r>
            <a:r>
              <a:rPr lang="en-US" sz="48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trò</a:t>
            </a:r>
            <a:r>
              <a:rPr lang="en-US" sz="48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48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khoang</a:t>
            </a:r>
            <a:r>
              <a:rPr lang="en-US" sz="48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48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tủ</a:t>
            </a:r>
            <a:r>
              <a:rPr lang="en-US" sz="48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lạnh</a:t>
            </a:r>
            <a:r>
              <a:rPr lang="vi-VN" sz="48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sau:</a:t>
            </a:r>
            <a:endParaRPr lang="en-US" sz="4800" b="1" dirty="0">
              <a:solidFill>
                <a:srgbClr val="FFFF00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3" name="Picture 13" descr="10">
            <a:extLst>
              <a:ext uri="{FF2B5EF4-FFF2-40B4-BE49-F238E27FC236}">
                <a16:creationId xmlns:a16="http://schemas.microsoft.com/office/drawing/2014/main" xmlns="" id="{55C99332-2D3B-4A3E-AE16-E5D4B45FA62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131" y="152400"/>
            <a:ext cx="1005051" cy="1371600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081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0647136-0FE7-4C18-9F2A-0D61CCD53A00}"/>
              </a:ext>
            </a:extLst>
          </p:cNvPr>
          <p:cNvSpPr/>
          <p:nvPr/>
        </p:nvSpPr>
        <p:spPr>
          <a:xfrm>
            <a:off x="279919" y="92913"/>
            <a:ext cx="5409681" cy="65556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  <a:prstDash val="lgDash"/>
          </a:ln>
        </p:spPr>
        <p:txBody>
          <a:bodyPr wrap="square">
            <a:spAutoFit/>
          </a:bodyPr>
          <a:lstStyle/>
          <a:p>
            <a:pPr algn="just">
              <a:buClr>
                <a:srgbClr val="000000"/>
              </a:buClr>
              <a:buSzPts val="1200"/>
              <a:tabLst>
                <a:tab pos="537845" algn="l"/>
              </a:tabLst>
            </a:pP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+ Ng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ăn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là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(1):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giúp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tạo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viên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nước</a:t>
            </a: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đá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riêng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tách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biệt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khu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chứa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phẩm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s</a:t>
            </a: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ố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ng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vi-VN" sz="2800" b="1" dirty="0">
              <a:solidFill>
                <a:srgbClr val="7030A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buClr>
                <a:srgbClr val="000000"/>
              </a:buClr>
              <a:buSzPts val="1200"/>
              <a:tabLst>
                <a:tab pos="537845" algn="l"/>
              </a:tabLst>
            </a:pP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+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Ngăn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tủ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(2)</a:t>
            </a: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bảo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quản</a:t>
            </a: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thực</a:t>
            </a: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phẩm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tươi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sống</a:t>
            </a: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thịt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cá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h</a:t>
            </a: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ả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i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sản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dài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ngày</a:t>
            </a:r>
            <a:r>
              <a:rPr lang="vi-VN" sz="2800" b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en-US" sz="2800" b="1">
              <a:solidFill>
                <a:srgbClr val="7030A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buClr>
                <a:srgbClr val="000000"/>
              </a:buClr>
              <a:buSzPts val="1200"/>
              <a:tabLst>
                <a:tab pos="537845" algn="l"/>
              </a:tabLst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+ Ngăn tủ mát:</a:t>
            </a:r>
          </a:p>
          <a:p>
            <a:pPr algn="just">
              <a:buClr>
                <a:srgbClr val="000000"/>
              </a:buClr>
              <a:buSzPts val="1200"/>
              <a:tabLst>
                <a:tab pos="537845" algn="l"/>
              </a:tabLst>
            </a:pPr>
            <a:r>
              <a:rPr lang="vi-VN" sz="2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Ngăn mát thực phẩm sống (3): </a:t>
            </a:r>
            <a:r>
              <a:rPr lang="en-US" sz="2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bảo quản thực</a:t>
            </a:r>
            <a:r>
              <a:rPr lang="vi-VN" sz="2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phẩm tươi sống sử dụng trong ngày.</a:t>
            </a:r>
          </a:p>
          <a:p>
            <a:pPr algn="just"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vi-VN" sz="2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(4)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dụng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endParaRPr lang="vi-VN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xmlns="" id="{C0174B35-71D2-4E26-A456-EC8B7B532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12" y="2031120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cs typeface="Arial" pitchFamily="34" charset="0"/>
              </a:rPr>
              <a:t/>
            </a:r>
            <a:br>
              <a:rPr lang="en-US">
                <a:solidFill>
                  <a:srgbClr val="000000"/>
                </a:solidFill>
                <a:cs typeface="Arial" pitchFamily="34" charset="0"/>
              </a:rPr>
            </a:b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9C7265C1-5351-4962-BB07-1FA30E0A0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96112"/>
            <a:ext cx="5731847" cy="5661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802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3390" y="60728"/>
            <a:ext cx="9847304" cy="21154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  <a:prstDash val="lgDash"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vi-VN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Ngăn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đựng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rau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củ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(5):</a:t>
            </a:r>
            <a:r>
              <a:rPr lang="vi-VN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bảo</a:t>
            </a:r>
            <a:r>
              <a:rPr lang="en-US" sz="28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quản</a:t>
            </a:r>
            <a:r>
              <a:rPr lang="en-US" sz="28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rau</a:t>
            </a:r>
            <a:r>
              <a:rPr lang="en-US" sz="28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củ</a:t>
            </a:r>
            <a:r>
              <a:rPr lang="en-US" sz="28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quả</a:t>
            </a:r>
            <a:r>
              <a:rPr lang="vi-VN" sz="28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được tươi lâu.</a:t>
            </a:r>
          </a:p>
          <a:p>
            <a:pPr algn="just">
              <a:lnSpc>
                <a:spcPct val="120000"/>
              </a:lnSpc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vi-VN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Ngăn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đựng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chai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lọ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cửa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ngăn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mát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(6)</a:t>
            </a:r>
            <a:r>
              <a:rPr lang="vi-VN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vi-VN" sz="28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bảo quản </a:t>
            </a:r>
            <a:r>
              <a:rPr lang="en-US" sz="28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chai, </a:t>
            </a:r>
            <a:r>
              <a:rPr lang="en-US" sz="28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lọ</a:t>
            </a:r>
            <a:r>
              <a:rPr lang="en-US" sz="28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thường</a:t>
            </a:r>
            <a:r>
              <a:rPr lang="en-US" sz="28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xuyên</a:t>
            </a:r>
            <a:r>
              <a:rPr lang="en-US" sz="28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l</a:t>
            </a:r>
            <a:r>
              <a:rPr lang="vi-VN" sz="28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ấ</a:t>
            </a:r>
            <a:r>
              <a:rPr lang="en-US" sz="28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y </a:t>
            </a:r>
            <a:r>
              <a:rPr lang="en-US" sz="28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như</a:t>
            </a:r>
            <a:r>
              <a:rPr lang="en-US" sz="28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nước</a:t>
            </a:r>
            <a:r>
              <a:rPr lang="en-US" sz="28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sữa</a:t>
            </a:r>
            <a:r>
              <a:rPr lang="en-US" sz="28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...</a:t>
            </a:r>
            <a:endParaRPr lang="vi-VN" sz="2800" b="1" dirty="0">
              <a:solidFill>
                <a:srgbClr val="7030A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20000"/>
              </a:lnSpc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vi-VN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Ngăn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đựng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trứng</a:t>
            </a:r>
            <a:r>
              <a:rPr lang="vi-VN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(7): </a:t>
            </a:r>
            <a:r>
              <a:rPr lang="vi-VN" sz="28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bảo quản các loại trứng gia cầm.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981212" y="2031120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cs typeface="Arial" pitchFamily="34" charset="0"/>
              </a:rPr>
              <a:t/>
            </a:r>
            <a:br>
              <a:rPr lang="en-US">
                <a:solidFill>
                  <a:srgbClr val="000000"/>
                </a:solidFill>
                <a:cs typeface="Arial" pitchFamily="34" charset="0"/>
              </a:rPr>
            </a:b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4" name="Picutre 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449372"/>
            <a:ext cx="5555673" cy="43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981212" y="2816932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cs typeface="Arial" pitchFamily="34" charset="0"/>
              </a:rPr>
              <a:t/>
            </a:r>
            <a:br>
              <a:rPr lang="en-US">
                <a:solidFill>
                  <a:srgbClr val="000000"/>
                </a:solidFill>
                <a:cs typeface="Arial" pitchFamily="34" charset="0"/>
              </a:rPr>
            </a:b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3390" y="2677451"/>
            <a:ext cx="4930564" cy="2554545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lgDash"/>
          </a:ln>
        </p:spPr>
        <p:txBody>
          <a:bodyPr wrap="square">
            <a:spAutoFit/>
          </a:bodyPr>
          <a:lstStyle/>
          <a:p>
            <a:pPr algn="just"/>
            <a:r>
              <a:rPr lang="vi-VN" sz="3200" b="1" dirty="0">
                <a:solidFill>
                  <a:srgbClr val="FF0000"/>
                </a:solidFill>
                <a:latin typeface="Times New Roman"/>
                <a:ea typeface="Times New Roman"/>
              </a:rPr>
              <a:t>+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Bộ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phận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điều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chỉnh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nhiệt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độ</a:t>
            </a:r>
            <a:r>
              <a:rPr lang="en-US" sz="3200" b="1" dirty="0">
                <a:solidFill>
                  <a:srgbClr val="C00000"/>
                </a:solidFill>
                <a:latin typeface="Times New Roman"/>
                <a:ea typeface="Times New Roman"/>
              </a:rPr>
              <a:t>: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điều</a:t>
            </a:r>
            <a:r>
              <a:rPr lang="en-US" sz="3200" b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chỉnh</a:t>
            </a:r>
            <a:r>
              <a:rPr lang="en-US" sz="3200" b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nhiệt</a:t>
            </a:r>
            <a:r>
              <a:rPr lang="en-US" sz="3200" b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độ</a:t>
            </a:r>
            <a:r>
              <a:rPr lang="en-US" sz="3200" b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lạnh</a:t>
            </a:r>
            <a:r>
              <a:rPr lang="en-US" sz="3200" b="1" dirty="0">
                <a:solidFill>
                  <a:srgbClr val="002060"/>
                </a:solidFill>
                <a:latin typeface="Times New Roman"/>
                <a:ea typeface="Times New Roman"/>
              </a:rPr>
              <a:t> ở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ngăn</a:t>
            </a:r>
            <a:r>
              <a:rPr lang="en-US" sz="3200" b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tủ</a:t>
            </a:r>
            <a:r>
              <a:rPr lang="en-US" sz="3200" b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đá</a:t>
            </a:r>
            <a:r>
              <a:rPr lang="en-US" sz="3200" b="1" dirty="0">
                <a:solidFill>
                  <a:srgbClr val="002060"/>
                </a:solidFill>
                <a:latin typeface="Times New Roman"/>
                <a:ea typeface="Times New Roman"/>
              </a:rPr>
              <a:t> (8)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ngăn</a:t>
            </a:r>
            <a:r>
              <a:rPr lang="en-US" sz="3200" b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tủ</a:t>
            </a:r>
            <a:r>
              <a:rPr lang="en-US" sz="3200" b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mát</a:t>
            </a:r>
            <a:r>
              <a:rPr lang="en-US" sz="3200" b="1" dirty="0">
                <a:solidFill>
                  <a:srgbClr val="002060"/>
                </a:solidFill>
                <a:latin typeface="Times New Roman"/>
                <a:ea typeface="Times New Roman"/>
              </a:rPr>
              <a:t> (9)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phù</a:t>
            </a:r>
            <a:r>
              <a:rPr lang="en-US" sz="3200" b="1" dirty="0">
                <a:solidFill>
                  <a:srgbClr val="002060"/>
                </a:solidFill>
                <a:latin typeface="Times New Roman"/>
                <a:ea typeface="Times New Roman"/>
              </a:rPr>
              <a:t> h</a:t>
            </a:r>
            <a:r>
              <a:rPr lang="vi-VN" sz="3200" b="1" dirty="0">
                <a:solidFill>
                  <a:srgbClr val="002060"/>
                </a:solidFill>
                <a:latin typeface="Times New Roman"/>
                <a:ea typeface="Times New Roman"/>
              </a:rPr>
              <a:t>ợ</a:t>
            </a:r>
            <a:r>
              <a:rPr lang="en-US" sz="3200" b="1" dirty="0">
                <a:solidFill>
                  <a:srgbClr val="002060"/>
                </a:solidFill>
                <a:latin typeface="Times New Roman"/>
                <a:ea typeface="Times New Roman"/>
              </a:rPr>
              <a:t>p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thực</a:t>
            </a:r>
            <a:r>
              <a:rPr lang="en-US" sz="3200" b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phẩm</a:t>
            </a:r>
            <a:r>
              <a:rPr lang="en-US" sz="3200" b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tủ</a:t>
            </a:r>
            <a:r>
              <a:rPr lang="en-US" sz="3200" b="1" dirty="0">
                <a:solidFill>
                  <a:srgbClr val="002060"/>
                </a:solidFill>
                <a:latin typeface="Times New Roman"/>
                <a:ea typeface="Times New Roman"/>
              </a:rPr>
              <a:t>.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19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 descr="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985" y="3867150"/>
            <a:ext cx="12205335" cy="3049905"/>
          </a:xfrm>
          <a:prstGeom prst="rect">
            <a:avLst/>
          </a:prstGeom>
        </p:spPr>
      </p:pic>
      <p:pic>
        <p:nvPicPr>
          <p:cNvPr id="52" name="图片 51" descr="36f9a2a7dc2088575b3175c2c9b246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4040" y="4728845"/>
            <a:ext cx="3908425" cy="2061210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375" y="4800600"/>
            <a:ext cx="1163955" cy="1918335"/>
          </a:xfrm>
          <a:prstGeom prst="rect">
            <a:avLst/>
          </a:prstGeom>
        </p:spPr>
      </p:pic>
      <p:sp>
        <p:nvSpPr>
          <p:cNvPr id="11" name="MH_Number_1"/>
          <p:cNvSpPr/>
          <p:nvPr>
            <p:custDataLst>
              <p:tags r:id="rId1"/>
            </p:custDataLst>
          </p:nvPr>
        </p:nvSpPr>
        <p:spPr>
          <a:xfrm>
            <a:off x="5227532" y="469386"/>
            <a:ext cx="1681144" cy="168114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6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02</a:t>
            </a:r>
            <a:endParaRPr lang="zh-CN" altLang="en-US" sz="6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MH_Entry_1"/>
          <p:cNvSpPr/>
          <p:nvPr>
            <p:custDataLst>
              <p:tags r:id="rId2"/>
            </p:custDataLst>
          </p:nvPr>
        </p:nvSpPr>
        <p:spPr>
          <a:xfrm>
            <a:off x="2494223" y="2546467"/>
            <a:ext cx="7305964" cy="166199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000" b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 pitchFamily="34" charset="0"/>
              </a:rPr>
              <a:t>HOẠT ĐỘNG</a:t>
            </a:r>
          </a:p>
          <a:p>
            <a:pPr algn="ctr">
              <a:lnSpc>
                <a:spcPct val="90000"/>
              </a:lnSpc>
            </a:pPr>
            <a:r>
              <a:rPr lang="en-US" altLang="zh-CN" sz="6000" b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 panose="020B0604020202020204" pitchFamily="34" charset="0"/>
              </a:rPr>
              <a:t>CƠ BẢN</a:t>
            </a:r>
            <a:endParaRPr lang="zh-CN" altLang="en-US" sz="60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微软雅黑" panose="020B0503020204020204" charset="-122"/>
              <a:cs typeface="Tahoma" panose="020B0604030504040204" pitchFamily="34" charset="0"/>
              <a:sym typeface="Arial" panose="020B0604020202020204" pitchFamily="34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659356" y="2366679"/>
            <a:ext cx="2817495" cy="45720"/>
            <a:chOff x="4955994" y="3809489"/>
            <a:chExt cx="2817495" cy="45720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4989215" y="3832349"/>
              <a:ext cx="2761414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椭圆 14"/>
            <p:cNvSpPr/>
            <p:nvPr/>
          </p:nvSpPr>
          <p:spPr>
            <a:xfrm>
              <a:off x="7727769" y="3809489"/>
              <a:ext cx="45720" cy="4572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4955994" y="3809489"/>
              <a:ext cx="45720" cy="4572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2768">
            <a:off x="467964" y="621164"/>
            <a:ext cx="2342262" cy="2578127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0041">
            <a:off x="9322306" y="1466137"/>
            <a:ext cx="1355880" cy="176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49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13F0495-649A-4EF0-BAEB-04E2D0678484}"/>
              </a:ext>
            </a:extLst>
          </p:cNvPr>
          <p:cNvSpPr/>
          <p:nvPr/>
        </p:nvSpPr>
        <p:spPr>
          <a:xfrm>
            <a:off x="786882" y="2093190"/>
            <a:ext cx="10618236" cy="22775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just"/>
            <a:r>
              <a:rPr lang="en-US" sz="54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rgbClr val="BBE0E3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gency FB" panose="020B0503020202020204" pitchFamily="34" charset="0"/>
                <a:cs typeface="Times New Roman" pitchFamily="18" charset="0"/>
              </a:rPr>
              <a:t> </a:t>
            </a:r>
            <a:r>
              <a:rPr lang="vi-VN" sz="54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rgbClr val="BBE0E3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sát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ảnh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nêu cách sắp xếp, bảo quản thực phẩm trong tủ lạnh đúng cách, an toàn.</a:t>
            </a:r>
            <a:endParaRPr lang="en-US" sz="44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rgbClr val="BBE0E3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53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中小学生生命安全教育主题班会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1295</Words>
  <Application>Microsoft Office PowerPoint</Application>
  <PresentationFormat>Custom</PresentationFormat>
  <Paragraphs>75</Paragraphs>
  <Slides>26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卡通中小学生生命安全教育主题班会PPT模板</dc:title>
  <dc:creator>Administrator</dc:creator>
  <cp:lastModifiedBy>A</cp:lastModifiedBy>
  <cp:revision>35</cp:revision>
  <dcterms:created xsi:type="dcterms:W3CDTF">2017-10-03T14:23:00Z</dcterms:created>
  <dcterms:modified xsi:type="dcterms:W3CDTF">2024-01-16T03:55:16Z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2052-10.1.0.6876</vt:lpwstr>
  </property>
</Properties>
</file>