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301" r:id="rId3"/>
    <p:sldId id="302" r:id="rId4"/>
    <p:sldId id="282" r:id="rId5"/>
    <p:sldId id="321" r:id="rId6"/>
    <p:sldId id="305" r:id="rId7"/>
    <p:sldId id="306" r:id="rId8"/>
    <p:sldId id="307" r:id="rId9"/>
    <p:sldId id="303" r:id="rId10"/>
    <p:sldId id="308" r:id="rId11"/>
    <p:sldId id="312" r:id="rId12"/>
    <p:sldId id="313" r:id="rId13"/>
    <p:sldId id="314" r:id="rId14"/>
    <p:sldId id="304" r:id="rId15"/>
    <p:sldId id="317" r:id="rId16"/>
    <p:sldId id="329"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7443C"/>
    <a:srgbClr val="E5FFE5"/>
    <a:srgbClr val="D9FFD9"/>
    <a:srgbClr val="FF6600"/>
    <a:srgbClr val="CA520A"/>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p:cViewPr>
        <p:scale>
          <a:sx n="50" d="100"/>
          <a:sy n="50" d="100"/>
        </p:scale>
        <p:origin x="-642" y="-414"/>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12" Type="http://schemas.openxmlformats.org/officeDocument/2006/relationships/image" Target="../media/image19.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11" Type="http://schemas.openxmlformats.org/officeDocument/2006/relationships/image" Target="../media/image18.wmf"/><Relationship Id="rId5" Type="http://schemas.openxmlformats.org/officeDocument/2006/relationships/image" Target="../media/image12.wmf"/><Relationship Id="rId10" Type="http://schemas.openxmlformats.org/officeDocument/2006/relationships/image" Target="../media/image17.wmf"/><Relationship Id="rId4" Type="http://schemas.openxmlformats.org/officeDocument/2006/relationships/image" Target="../media/image11.wmf"/><Relationship Id="rId9"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a:t>
            </a:fld>
            <a:endParaRPr lang="zh-CN" altLang="en-US"/>
          </a:p>
        </p:txBody>
      </p:sp>
    </p:spTree>
    <p:extLst>
      <p:ext uri="{BB962C8B-B14F-4D97-AF65-F5344CB8AC3E}">
        <p14:creationId xmlns:p14="http://schemas.microsoft.com/office/powerpoint/2010/main" val="226851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10</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11</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a:effectLst/>
                <a:latin typeface=".VnTime"/>
                <a:ea typeface="Times New Roman" panose="02020603050405020304" pitchFamily="18" charset="0"/>
                <a:cs typeface="Times New Roman" panose="02020603050405020304" pitchFamily="18" charset="0"/>
              </a:rPr>
              <a:t>Chốt cách  tìm tỉ số giữa hai số.</a:t>
            </a:r>
            <a:endParaRPr lang="en-US" sz="1800">
              <a:effectLst/>
              <a:latin typeface=".VnTime"/>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9CFA826-E658-4CB5-A9AD-3C9DEA137DE0}" type="slidenum">
              <a:rPr lang="zh-CN" altLang="en-US" smtClean="0"/>
              <a:t>12</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13</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14</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15</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16</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54350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4</a:t>
            </a:fld>
            <a:endParaRPr lang="zh-CN" altLang="en-US"/>
          </a:p>
        </p:txBody>
      </p:sp>
    </p:spTree>
    <p:extLst>
      <p:ext uri="{BB962C8B-B14F-4D97-AF65-F5344CB8AC3E}">
        <p14:creationId xmlns:p14="http://schemas.microsoft.com/office/powerpoint/2010/main" val="99359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5</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6</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7</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8</a:t>
            </a:fld>
            <a:endParaRPr lang="zh-CN" altLang="en-US"/>
          </a:p>
        </p:txBody>
      </p:sp>
    </p:spTree>
    <p:extLst>
      <p:ext uri="{BB962C8B-B14F-4D97-AF65-F5344CB8AC3E}">
        <p14:creationId xmlns:p14="http://schemas.microsoft.com/office/powerpoint/2010/main" val="355432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9</a:t>
            </a:fld>
            <a:endParaRPr lang="zh-CN" altLang="en-US"/>
          </a:p>
        </p:txBody>
      </p:sp>
    </p:spTree>
    <p:extLst>
      <p:ext uri="{BB962C8B-B14F-4D97-AF65-F5344CB8AC3E}">
        <p14:creationId xmlns:p14="http://schemas.microsoft.com/office/powerpoint/2010/main" val="54350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7" r:id="rId3"/>
    <p:sldLayoutId id="2147483658" r:id="rId4"/>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2.wmf"/><Relationship Id="rId18" Type="http://schemas.openxmlformats.org/officeDocument/2006/relationships/oleObject" Target="../embeddings/oleObject11.bin"/><Relationship Id="rId26" Type="http://schemas.openxmlformats.org/officeDocument/2006/relationships/oleObject" Target="../embeddings/oleObject15.bin"/><Relationship Id="rId3" Type="http://schemas.openxmlformats.org/officeDocument/2006/relationships/notesSlide" Target="../notesSlides/notesSlide10.xml"/><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8.bin"/><Relationship Id="rId17" Type="http://schemas.openxmlformats.org/officeDocument/2006/relationships/image" Target="../media/image14.wmf"/><Relationship Id="rId25" Type="http://schemas.openxmlformats.org/officeDocument/2006/relationships/image" Target="../media/image18.wmf"/><Relationship Id="rId2" Type="http://schemas.openxmlformats.org/officeDocument/2006/relationships/slideLayout" Target="../slideLayouts/slideLayout1.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1.wmf"/><Relationship Id="rId24" Type="http://schemas.openxmlformats.org/officeDocument/2006/relationships/oleObject" Target="../embeddings/oleObject14.bin"/><Relationship Id="rId5" Type="http://schemas.openxmlformats.org/officeDocument/2006/relationships/image" Target="../media/image8.wmf"/><Relationship Id="rId15" Type="http://schemas.openxmlformats.org/officeDocument/2006/relationships/image" Target="../media/image13.wmf"/><Relationship Id="rId23" Type="http://schemas.openxmlformats.org/officeDocument/2006/relationships/image" Target="../media/image17.wmf"/><Relationship Id="rId10" Type="http://schemas.openxmlformats.org/officeDocument/2006/relationships/oleObject" Target="../embeddings/oleObject7.bin"/><Relationship Id="rId19" Type="http://schemas.openxmlformats.org/officeDocument/2006/relationships/image" Target="../media/image15.wmf"/><Relationship Id="rId4" Type="http://schemas.openxmlformats.org/officeDocument/2006/relationships/oleObject" Target="../embeddings/oleObject4.bin"/><Relationship Id="rId9" Type="http://schemas.openxmlformats.org/officeDocument/2006/relationships/image" Target="../media/image10.wmf"/><Relationship Id="rId14" Type="http://schemas.openxmlformats.org/officeDocument/2006/relationships/oleObject" Target="../embeddings/oleObject9.bin"/><Relationship Id="rId22" Type="http://schemas.openxmlformats.org/officeDocument/2006/relationships/oleObject" Target="../embeddings/oleObject13.bin"/><Relationship Id="rId27"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Candy_Wind - 青空">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1123678" y="6127729"/>
            <a:ext cx="609600" cy="609600"/>
          </a:xfrm>
          <a:prstGeom prst="rect">
            <a:avLst/>
          </a:prstGeom>
        </p:spPr>
      </p:pic>
      <p:sp>
        <p:nvSpPr>
          <p:cNvPr id="9" name="文本框 36"/>
          <p:cNvSpPr txBox="1">
            <a:spLocks noChangeArrowheads="1"/>
          </p:cNvSpPr>
          <p:nvPr/>
        </p:nvSpPr>
        <p:spPr bwMode="auto">
          <a:xfrm>
            <a:off x="4424221" y="4369899"/>
            <a:ext cx="35235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FontTx/>
              <a:buNone/>
            </a:pPr>
            <a:r>
              <a:rPr lang="en-US" altLang="zh-CN" sz="2000">
                <a:solidFill>
                  <a:schemeClr val="tx2"/>
                </a:solidFill>
                <a:latin typeface="Arial" panose="020B0604020202020204" pitchFamily="34" charset="0"/>
                <a:ea typeface="微软雅黑" panose="020B0503020204020204" pitchFamily="34" charset="-122"/>
                <a:cs typeface="Arial" panose="020B0604020202020204" pitchFamily="34" charset="0"/>
              </a:rPr>
              <a:t>Sách giáo khoa </a:t>
            </a:r>
          </a:p>
          <a:p>
            <a:pPr algn="ctr">
              <a:spcBef>
                <a:spcPct val="0"/>
              </a:spcBef>
              <a:buFontTx/>
              <a:buNone/>
            </a:pPr>
            <a:r>
              <a:rPr lang="en-US" altLang="zh-CN" sz="2000">
                <a:solidFill>
                  <a:schemeClr val="tx2"/>
                </a:solidFill>
                <a:latin typeface="Arial" panose="020B0604020202020204" pitchFamily="34" charset="0"/>
                <a:ea typeface="微软雅黑" panose="020B0503020204020204" pitchFamily="34" charset="-122"/>
                <a:cs typeface="Arial" panose="020B0604020202020204" pitchFamily="34" charset="0"/>
              </a:rPr>
              <a:t>trang 73, 74</a:t>
            </a:r>
            <a:endParaRPr lang="zh-CN" altLang="en-US" sz="2000" dirty="0">
              <a:solidFill>
                <a:schemeClr val="tx2"/>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2">
            <a:extLst>
              <a:ext uri="{FF2B5EF4-FFF2-40B4-BE49-F238E27FC236}">
                <a16:creationId xmlns:a16="http://schemas.microsoft.com/office/drawing/2014/main" xmlns="" id="{0423035F-63B8-46D4-9386-FD9D1AF90F35}"/>
              </a:ext>
            </a:extLst>
          </p:cNvPr>
          <p:cNvGrpSpPr/>
          <p:nvPr/>
        </p:nvGrpSpPr>
        <p:grpSpPr>
          <a:xfrm>
            <a:off x="2382775" y="2137445"/>
            <a:ext cx="7585947" cy="1022136"/>
            <a:chOff x="2538590" y="1678450"/>
            <a:chExt cx="3945224" cy="1022136"/>
          </a:xfrm>
        </p:grpSpPr>
        <p:sp>
          <p:nvSpPr>
            <p:cNvPr id="14" name="文本框 3">
              <a:extLst>
                <a:ext uri="{FF2B5EF4-FFF2-40B4-BE49-F238E27FC236}">
                  <a16:creationId xmlns:a16="http://schemas.microsoft.com/office/drawing/2014/main" xmlns="" id="{69BC0F8C-2348-4453-B5DF-7F68B6EFE34E}"/>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TỈ SỐ PHẦN TRĂM</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15" name="文本框 42">
              <a:extLst>
                <a:ext uri="{FF2B5EF4-FFF2-40B4-BE49-F238E27FC236}">
                  <a16:creationId xmlns:a16="http://schemas.microsoft.com/office/drawing/2014/main" xmlns="" id="{657E0F61-00ED-45F4-A544-C50BB3F7A855}"/>
                </a:ext>
              </a:extLst>
            </p:cNvPr>
            <p:cNvSpPr txBox="1"/>
            <p:nvPr/>
          </p:nvSpPr>
          <p:spPr>
            <a:xfrm>
              <a:off x="2538590" y="1684923"/>
              <a:ext cx="3945223" cy="1015663"/>
            </a:xfrm>
            <a:prstGeom prst="rect">
              <a:avLst/>
            </a:prstGeom>
            <a:noFill/>
          </p:spPr>
          <p:txBody>
            <a:bodyPr wrap="square" rtlCol="0">
              <a:spAutoFit/>
            </a:bodyPr>
            <a:lstStyle/>
            <a:p>
              <a:pPr algn="ctr"/>
              <a:r>
                <a:rPr lang="en-US" altLang="zh-CN" sz="6000" b="1" dirty="0">
                  <a:solidFill>
                    <a:srgbClr val="07443C"/>
                  </a:solidFill>
                  <a:latin typeface="Tahoma" panose="020B0604030504040204" pitchFamily="34" charset="0"/>
                  <a:ea typeface="Tahoma" panose="020B0604030504040204" pitchFamily="34" charset="0"/>
                  <a:cs typeface="Tahoma" panose="020B0604030504040204" pitchFamily="34" charset="0"/>
                  <a:sym typeface="+mn-lt"/>
                </a:rPr>
                <a:t>TỈ SỐ PHẦN TRĂM</a:t>
              </a:r>
            </a:p>
          </p:txBody>
        </p:sp>
      </p:grpSp>
      <p:sp>
        <p:nvSpPr>
          <p:cNvPr id="8" name="PA_文本框 15"/>
          <p:cNvSpPr txBox="1"/>
          <p:nvPr/>
        </p:nvSpPr>
        <p:spPr>
          <a:xfrm>
            <a:off x="1466048" y="502030"/>
            <a:ext cx="9439898" cy="1292649"/>
          </a:xfrm>
          <a:prstGeom prst="rect">
            <a:avLst/>
          </a:prstGeom>
          <a:noFill/>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TRƯỜNG TIỂU HỌC SÀI ĐỒNG</a:t>
            </a:r>
          </a:p>
          <a:p>
            <a:pPr algn="ctr"/>
            <a:r>
              <a:rPr lang="en-US" altLang="zh-CN" sz="24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BÀI GIẢNG ĐIỆN TỬ</a:t>
            </a:r>
          </a:p>
          <a:p>
            <a:pPr algn="ctr"/>
            <a:r>
              <a:rPr lang="en-US" altLang="zh-CN" sz="28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LỚP 5A6</a:t>
            </a:r>
            <a:endParaRPr lang="zh-CN" altLang="en-US" sz="2800" b="1" dirty="0">
              <a:ln w="12700">
                <a:noFill/>
                <a:prstDash val="solid"/>
              </a:ln>
              <a:solidFill>
                <a:srgbClr val="2D2833"/>
              </a:solidFill>
              <a:latin typeface="Tahoma" panose="020B0604030504040204" pitchFamily="34" charset="0"/>
              <a:cs typeface="Tahoma" panose="020B0604030504040204" pitchFamily="34" charset="0"/>
            </a:endParaRPr>
          </a:p>
        </p:txBody>
      </p:sp>
      <p:sp>
        <p:nvSpPr>
          <p:cNvPr id="10" name="PA_文本框 15"/>
          <p:cNvSpPr txBox="1"/>
          <p:nvPr/>
        </p:nvSpPr>
        <p:spPr>
          <a:xfrm>
            <a:off x="1466048" y="5230978"/>
            <a:ext cx="9439898" cy="492430"/>
          </a:xfrm>
          <a:prstGeom prst="rect">
            <a:avLst/>
          </a:prstGeom>
          <a:noFill/>
        </p:spPr>
        <p:txBody>
          <a:bodyPr wrap="square" lIns="121908" tIns="60954" rIns="121908" bIns="60954"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smtClean="0">
                <a:ln w="12700">
                  <a:noFill/>
                  <a:prstDash val="solid"/>
                </a:ln>
                <a:solidFill>
                  <a:srgbClr val="2D2833"/>
                </a:solidFill>
                <a:latin typeface="Tahoma" panose="020B0604030504040204" pitchFamily="34" charset="0"/>
                <a:ea typeface="Tahoma" panose="020B0604030504040204" pitchFamily="34" charset="0"/>
                <a:cs typeface="Tahoma" panose="020B0604030504040204" pitchFamily="34" charset="0"/>
              </a:rPr>
              <a:t>Giáo viên: Lê Thu Hoài</a:t>
            </a:r>
            <a:endParaRPr lang="zh-CN" altLang="en-US" sz="2400" b="1" dirty="0">
              <a:ln w="12700">
                <a:noFill/>
                <a:prstDash val="solid"/>
              </a:ln>
              <a:solidFill>
                <a:srgbClr val="2D2833"/>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02947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14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4532CE7C-B372-415E-AD5F-047037FA2250}"/>
              </a:ext>
            </a:extLst>
          </p:cNvPr>
          <p:cNvSpPr txBox="1">
            <a:spLocks/>
          </p:cNvSpPr>
          <p:nvPr/>
        </p:nvSpPr>
        <p:spPr>
          <a:xfrm>
            <a:off x="1560944" y="1214438"/>
            <a:ext cx="39624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u="sng">
                <a:latin typeface="Times New Roman" panose="02020603050405020304" pitchFamily="18" charset="0"/>
                <a:cs typeface="Times New Roman" panose="02020603050405020304" pitchFamily="18" charset="0"/>
              </a:rPr>
              <a:t>Bài 1:</a:t>
            </a:r>
            <a:r>
              <a:rPr lang="en-US" altLang="en-US" sz="3200" b="1">
                <a:latin typeface="Times New Roman" panose="02020603050405020304" pitchFamily="18" charset="0"/>
                <a:cs typeface="Times New Roman" panose="02020603050405020304" pitchFamily="18" charset="0"/>
              </a:rPr>
              <a:t>Viết (theo mẫu) </a:t>
            </a:r>
          </a:p>
        </p:txBody>
      </p:sp>
      <p:sp>
        <p:nvSpPr>
          <p:cNvPr id="3" name="Subtitle 4">
            <a:extLst>
              <a:ext uri="{FF2B5EF4-FFF2-40B4-BE49-F238E27FC236}">
                <a16:creationId xmlns:a16="http://schemas.microsoft.com/office/drawing/2014/main" xmlns="" id="{A2B4CC13-4B44-421A-A7DA-9CF21CAC9C45}"/>
              </a:ext>
            </a:extLst>
          </p:cNvPr>
          <p:cNvSpPr txBox="1">
            <a:spLocks/>
          </p:cNvSpPr>
          <p:nvPr/>
        </p:nvSpPr>
        <p:spPr>
          <a:xfrm>
            <a:off x="1713344" y="2286000"/>
            <a:ext cx="1524000" cy="68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b="1">
                <a:solidFill>
                  <a:srgbClr val="FF0000"/>
                </a:solidFill>
              </a:rPr>
              <a:t>Mẫu :</a:t>
            </a:r>
          </a:p>
        </p:txBody>
      </p:sp>
      <p:graphicFrame>
        <p:nvGraphicFramePr>
          <p:cNvPr id="4" name="Object 2">
            <a:extLst>
              <a:ext uri="{FF2B5EF4-FFF2-40B4-BE49-F238E27FC236}">
                <a16:creationId xmlns:a16="http://schemas.microsoft.com/office/drawing/2014/main" xmlns="" id="{65E7B9F2-D32F-47C9-81CC-770ACB843C7F}"/>
              </a:ext>
            </a:extLst>
          </p:cNvPr>
          <p:cNvGraphicFramePr>
            <a:graphicFrameLocks noChangeAspect="1"/>
          </p:cNvGraphicFramePr>
          <p:nvPr>
            <p:extLst>
              <p:ext uri="{D42A27DB-BD31-4B8C-83A1-F6EECF244321}">
                <p14:modId xmlns:p14="http://schemas.microsoft.com/office/powerpoint/2010/main" val="1993320826"/>
              </p:ext>
            </p:extLst>
          </p:nvPr>
        </p:nvGraphicFramePr>
        <p:xfrm>
          <a:off x="3161144" y="2184400"/>
          <a:ext cx="762000" cy="806450"/>
        </p:xfrm>
        <a:graphic>
          <a:graphicData uri="http://schemas.openxmlformats.org/presentationml/2006/ole">
            <mc:AlternateContent xmlns:mc="http://schemas.openxmlformats.org/markup-compatibility/2006">
              <mc:Choice xmlns:v="urn:schemas-microsoft-com:vml" Requires="v">
                <p:oleObj spid="_x0000_s2110" name="Equation" r:id="rId4" imgW="330057" imgH="393529" progId="Equation.3">
                  <p:embed/>
                </p:oleObj>
              </mc:Choice>
              <mc:Fallback>
                <p:oleObj name="Equation" r:id="rId4" imgW="330057" imgH="393529" progId="Equation.3">
                  <p:embed/>
                  <p:pic>
                    <p:nvPicPr>
                      <p:cNvPr id="10244" name="Object 2">
                        <a:extLst>
                          <a:ext uri="{FF2B5EF4-FFF2-40B4-BE49-F238E27FC236}">
                            <a16:creationId xmlns:a16="http://schemas.microsoft.com/office/drawing/2014/main" xmlns="" id="{99A0C97D-00EC-4C89-A91C-B2BC1E5AF9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1144" y="2184400"/>
                        <a:ext cx="76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3">
            <a:extLst>
              <a:ext uri="{FF2B5EF4-FFF2-40B4-BE49-F238E27FC236}">
                <a16:creationId xmlns:a16="http://schemas.microsoft.com/office/drawing/2014/main" xmlns="" id="{E2C1FCFC-B738-4869-A455-BC0A8FBB16DC}"/>
              </a:ext>
            </a:extLst>
          </p:cNvPr>
          <p:cNvGraphicFramePr>
            <a:graphicFrameLocks noChangeAspect="1"/>
          </p:cNvGraphicFramePr>
          <p:nvPr>
            <p:extLst>
              <p:ext uri="{D42A27DB-BD31-4B8C-83A1-F6EECF244321}">
                <p14:modId xmlns:p14="http://schemas.microsoft.com/office/powerpoint/2010/main" val="805270271"/>
              </p:ext>
            </p:extLst>
          </p:nvPr>
        </p:nvGraphicFramePr>
        <p:xfrm>
          <a:off x="4266044" y="3667125"/>
          <a:ext cx="779463" cy="882650"/>
        </p:xfrm>
        <a:graphic>
          <a:graphicData uri="http://schemas.openxmlformats.org/presentationml/2006/ole">
            <mc:AlternateContent xmlns:mc="http://schemas.openxmlformats.org/markup-compatibility/2006">
              <mc:Choice xmlns:v="urn:schemas-microsoft-com:vml" Requires="v">
                <p:oleObj spid="_x0000_s2111" name="Equation" r:id="rId6" imgW="330057" imgH="393529" progId="Equation.3">
                  <p:embed/>
                </p:oleObj>
              </mc:Choice>
              <mc:Fallback>
                <p:oleObj name="Equation" r:id="rId6" imgW="330057" imgH="393529" progId="Equation.3">
                  <p:embed/>
                  <p:pic>
                    <p:nvPicPr>
                      <p:cNvPr id="5123" name="Object 3">
                        <a:extLst>
                          <a:ext uri="{FF2B5EF4-FFF2-40B4-BE49-F238E27FC236}">
                            <a16:creationId xmlns:a16="http://schemas.microsoft.com/office/drawing/2014/main" xmlns="" id="{26AB72E1-A173-42F2-A802-2FA8CB3A9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6044" y="3667125"/>
                        <a:ext cx="7794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4">
            <a:extLst>
              <a:ext uri="{FF2B5EF4-FFF2-40B4-BE49-F238E27FC236}">
                <a16:creationId xmlns:a16="http://schemas.microsoft.com/office/drawing/2014/main" xmlns="" id="{6F3AD1EE-33F8-46F0-8D33-29711AA82C58}"/>
              </a:ext>
            </a:extLst>
          </p:cNvPr>
          <p:cNvGraphicFramePr>
            <a:graphicFrameLocks noChangeAspect="1"/>
          </p:cNvGraphicFramePr>
          <p:nvPr>
            <p:extLst>
              <p:ext uri="{D42A27DB-BD31-4B8C-83A1-F6EECF244321}">
                <p14:modId xmlns:p14="http://schemas.microsoft.com/office/powerpoint/2010/main" val="71838492"/>
              </p:ext>
            </p:extLst>
          </p:nvPr>
        </p:nvGraphicFramePr>
        <p:xfrm>
          <a:off x="2346757" y="4905375"/>
          <a:ext cx="703262" cy="806450"/>
        </p:xfrm>
        <a:graphic>
          <a:graphicData uri="http://schemas.openxmlformats.org/presentationml/2006/ole">
            <mc:AlternateContent xmlns:mc="http://schemas.openxmlformats.org/markup-compatibility/2006">
              <mc:Choice xmlns:v="urn:schemas-microsoft-com:vml" Requires="v">
                <p:oleObj spid="_x0000_s2112" name="Equation" r:id="rId8" imgW="330057" imgH="393529" progId="Equation.3">
                  <p:embed/>
                </p:oleObj>
              </mc:Choice>
              <mc:Fallback>
                <p:oleObj name="Equation" r:id="rId8" imgW="330057" imgH="393529" progId="Equation.3">
                  <p:embed/>
                  <p:pic>
                    <p:nvPicPr>
                      <p:cNvPr id="5124" name="Object 4">
                        <a:extLst>
                          <a:ext uri="{FF2B5EF4-FFF2-40B4-BE49-F238E27FC236}">
                            <a16:creationId xmlns:a16="http://schemas.microsoft.com/office/drawing/2014/main" xmlns="" id="{CEACD861-F700-4926-A566-0B06FA2D30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6757" y="4905375"/>
                        <a:ext cx="7032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5">
            <a:extLst>
              <a:ext uri="{FF2B5EF4-FFF2-40B4-BE49-F238E27FC236}">
                <a16:creationId xmlns:a16="http://schemas.microsoft.com/office/drawing/2014/main" xmlns="" id="{93B4A13E-C6D2-41E7-B476-A37590ADFAD0}"/>
              </a:ext>
            </a:extLst>
          </p:cNvPr>
          <p:cNvGraphicFramePr>
            <a:graphicFrameLocks noChangeAspect="1"/>
          </p:cNvGraphicFramePr>
          <p:nvPr>
            <p:extLst>
              <p:ext uri="{D42A27DB-BD31-4B8C-83A1-F6EECF244321}">
                <p14:modId xmlns:p14="http://schemas.microsoft.com/office/powerpoint/2010/main" val="3668952002"/>
              </p:ext>
            </p:extLst>
          </p:nvPr>
        </p:nvGraphicFramePr>
        <p:xfrm>
          <a:off x="6567919" y="4876800"/>
          <a:ext cx="631825" cy="838200"/>
        </p:xfrm>
        <a:graphic>
          <a:graphicData uri="http://schemas.openxmlformats.org/presentationml/2006/ole">
            <mc:AlternateContent xmlns:mc="http://schemas.openxmlformats.org/markup-compatibility/2006">
              <mc:Choice xmlns:v="urn:schemas-microsoft-com:vml" Requires="v">
                <p:oleObj spid="_x0000_s2113" name="Equation" r:id="rId10" imgW="291973" imgH="393529" progId="Equation.3">
                  <p:embed/>
                </p:oleObj>
              </mc:Choice>
              <mc:Fallback>
                <p:oleObj name="Equation" r:id="rId10" imgW="291973" imgH="393529" progId="Equation.3">
                  <p:embed/>
                  <p:pic>
                    <p:nvPicPr>
                      <p:cNvPr id="5125" name="Object 5">
                        <a:extLst>
                          <a:ext uri="{FF2B5EF4-FFF2-40B4-BE49-F238E27FC236}">
                            <a16:creationId xmlns:a16="http://schemas.microsoft.com/office/drawing/2014/main" xmlns="" id="{26629691-0187-45BD-9991-8FB8E8C975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67919" y="4876800"/>
                        <a:ext cx="631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xmlns="" id="{60C81E67-7298-4832-BBEC-4DB24DFB055F}"/>
              </a:ext>
            </a:extLst>
          </p:cNvPr>
          <p:cNvGraphicFramePr>
            <a:graphicFrameLocks noChangeAspect="1"/>
          </p:cNvGraphicFramePr>
          <p:nvPr>
            <p:extLst>
              <p:ext uri="{D42A27DB-BD31-4B8C-83A1-F6EECF244321}">
                <p14:modId xmlns:p14="http://schemas.microsoft.com/office/powerpoint/2010/main" val="3140683451"/>
              </p:ext>
            </p:extLst>
          </p:nvPr>
        </p:nvGraphicFramePr>
        <p:xfrm>
          <a:off x="3846944" y="2108200"/>
          <a:ext cx="949325" cy="882650"/>
        </p:xfrm>
        <a:graphic>
          <a:graphicData uri="http://schemas.openxmlformats.org/presentationml/2006/ole">
            <mc:AlternateContent xmlns:mc="http://schemas.openxmlformats.org/markup-compatibility/2006">
              <mc:Choice xmlns:v="urn:schemas-microsoft-com:vml" Requires="v">
                <p:oleObj spid="_x0000_s2114" name="Equation" r:id="rId12" imgW="444307" imgH="393529" progId="Equation.3">
                  <p:embed/>
                </p:oleObj>
              </mc:Choice>
              <mc:Fallback>
                <p:oleObj name="Equation" r:id="rId12" imgW="444307" imgH="393529" progId="Equation.3">
                  <p:embed/>
                  <p:pic>
                    <p:nvPicPr>
                      <p:cNvPr id="10248" name="Object 7">
                        <a:extLst>
                          <a:ext uri="{FF2B5EF4-FFF2-40B4-BE49-F238E27FC236}">
                            <a16:creationId xmlns:a16="http://schemas.microsoft.com/office/drawing/2014/main" xmlns="" id="{5F5804A9-3D4A-4632-92D9-B6CAE5F7D96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46944" y="2108200"/>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ubtitle 4">
            <a:extLst>
              <a:ext uri="{FF2B5EF4-FFF2-40B4-BE49-F238E27FC236}">
                <a16:creationId xmlns:a16="http://schemas.microsoft.com/office/drawing/2014/main" xmlns="" id="{C7F97801-93C4-4199-AA3D-22702DB6F437}"/>
              </a:ext>
            </a:extLst>
          </p:cNvPr>
          <p:cNvSpPr txBox="1">
            <a:spLocks/>
          </p:cNvSpPr>
          <p:nvPr/>
        </p:nvSpPr>
        <p:spPr bwMode="auto">
          <a:xfrm>
            <a:off x="5731307" y="3863975"/>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15%</a:t>
            </a:r>
          </a:p>
        </p:txBody>
      </p:sp>
      <p:graphicFrame>
        <p:nvGraphicFramePr>
          <p:cNvPr id="10" name="Object 8">
            <a:extLst>
              <a:ext uri="{FF2B5EF4-FFF2-40B4-BE49-F238E27FC236}">
                <a16:creationId xmlns:a16="http://schemas.microsoft.com/office/drawing/2014/main" xmlns="" id="{F7E8FF1D-F2AD-4388-88FC-81ADCA368479}"/>
              </a:ext>
            </a:extLst>
          </p:cNvPr>
          <p:cNvGraphicFramePr>
            <a:graphicFrameLocks noChangeAspect="1"/>
          </p:cNvGraphicFramePr>
          <p:nvPr>
            <p:extLst>
              <p:ext uri="{D42A27DB-BD31-4B8C-83A1-F6EECF244321}">
                <p14:modId xmlns:p14="http://schemas.microsoft.com/office/powerpoint/2010/main" val="3927861042"/>
              </p:ext>
            </p:extLst>
          </p:nvPr>
        </p:nvGraphicFramePr>
        <p:xfrm>
          <a:off x="5045507" y="3667125"/>
          <a:ext cx="949325" cy="882650"/>
        </p:xfrm>
        <a:graphic>
          <a:graphicData uri="http://schemas.openxmlformats.org/presentationml/2006/ole">
            <mc:AlternateContent xmlns:mc="http://schemas.openxmlformats.org/markup-compatibility/2006">
              <mc:Choice xmlns:v="urn:schemas-microsoft-com:vml" Requires="v">
                <p:oleObj spid="_x0000_s2115" name="Equation" r:id="rId14" imgW="444307" imgH="393529" progId="Equation.3">
                  <p:embed/>
                </p:oleObj>
              </mc:Choice>
              <mc:Fallback>
                <p:oleObj name="Equation" r:id="rId14" imgW="444307" imgH="393529" progId="Equation.3">
                  <p:embed/>
                  <p:pic>
                    <p:nvPicPr>
                      <p:cNvPr id="14" name="Object 8">
                        <a:extLst>
                          <a:ext uri="{FF2B5EF4-FFF2-40B4-BE49-F238E27FC236}">
                            <a16:creationId xmlns:a16="http://schemas.microsoft.com/office/drawing/2014/main" xmlns="" id="{68034271-BE28-4829-BA50-509E9FA325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5507" y="3667125"/>
                        <a:ext cx="9493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Subtitle 4">
            <a:extLst>
              <a:ext uri="{FF2B5EF4-FFF2-40B4-BE49-F238E27FC236}">
                <a16:creationId xmlns:a16="http://schemas.microsoft.com/office/drawing/2014/main" xmlns="" id="{463E2B7E-06B2-44E2-AF6D-DF940C327F77}"/>
              </a:ext>
            </a:extLst>
          </p:cNvPr>
          <p:cNvSpPr txBox="1">
            <a:spLocks/>
          </p:cNvSpPr>
          <p:nvPr/>
        </p:nvSpPr>
        <p:spPr bwMode="auto">
          <a:xfrm>
            <a:off x="4380344" y="2260600"/>
            <a:ext cx="1905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25%</a:t>
            </a:r>
          </a:p>
        </p:txBody>
      </p:sp>
      <p:graphicFrame>
        <p:nvGraphicFramePr>
          <p:cNvPr id="12" name="Object 8">
            <a:extLst>
              <a:ext uri="{FF2B5EF4-FFF2-40B4-BE49-F238E27FC236}">
                <a16:creationId xmlns:a16="http://schemas.microsoft.com/office/drawing/2014/main" xmlns="" id="{55DC26DF-4D11-41FA-AA7B-7DC037AE3467}"/>
              </a:ext>
            </a:extLst>
          </p:cNvPr>
          <p:cNvGraphicFramePr>
            <a:graphicFrameLocks noChangeAspect="1"/>
          </p:cNvGraphicFramePr>
          <p:nvPr>
            <p:extLst>
              <p:ext uri="{D42A27DB-BD31-4B8C-83A1-F6EECF244321}">
                <p14:modId xmlns:p14="http://schemas.microsoft.com/office/powerpoint/2010/main" val="858187832"/>
              </p:ext>
            </p:extLst>
          </p:nvPr>
        </p:nvGraphicFramePr>
        <p:xfrm>
          <a:off x="3050019" y="4905375"/>
          <a:ext cx="990600" cy="838200"/>
        </p:xfrm>
        <a:graphic>
          <a:graphicData uri="http://schemas.openxmlformats.org/presentationml/2006/ole">
            <mc:AlternateContent xmlns:mc="http://schemas.openxmlformats.org/markup-compatibility/2006">
              <mc:Choice xmlns:v="urn:schemas-microsoft-com:vml" Requires="v">
                <p:oleObj spid="_x0000_s2116" name="Equation" r:id="rId16" imgW="444307" imgH="393529" progId="Equation.3">
                  <p:embed/>
                </p:oleObj>
              </mc:Choice>
              <mc:Fallback>
                <p:oleObj name="Equation" r:id="rId16" imgW="444307" imgH="393529" progId="Equation.3">
                  <p:embed/>
                  <p:pic>
                    <p:nvPicPr>
                      <p:cNvPr id="16" name="Object 8">
                        <a:extLst>
                          <a:ext uri="{FF2B5EF4-FFF2-40B4-BE49-F238E27FC236}">
                            <a16:creationId xmlns:a16="http://schemas.microsoft.com/office/drawing/2014/main" xmlns="" id="{C0689C5D-86A7-4528-8C67-F742370BB1C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50019" y="4905375"/>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Subtitle 4">
            <a:extLst>
              <a:ext uri="{FF2B5EF4-FFF2-40B4-BE49-F238E27FC236}">
                <a16:creationId xmlns:a16="http://schemas.microsoft.com/office/drawing/2014/main" xmlns="" id="{0FD10A45-F5E3-4A98-A7CF-B33EA7D17A0F}"/>
              </a:ext>
            </a:extLst>
          </p:cNvPr>
          <p:cNvSpPr txBox="1">
            <a:spLocks/>
          </p:cNvSpPr>
          <p:nvPr/>
        </p:nvSpPr>
        <p:spPr bwMode="auto">
          <a:xfrm>
            <a:off x="3735819" y="5057775"/>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12%</a:t>
            </a:r>
          </a:p>
        </p:txBody>
      </p:sp>
      <p:graphicFrame>
        <p:nvGraphicFramePr>
          <p:cNvPr id="14" name="Object 9">
            <a:extLst>
              <a:ext uri="{FF2B5EF4-FFF2-40B4-BE49-F238E27FC236}">
                <a16:creationId xmlns:a16="http://schemas.microsoft.com/office/drawing/2014/main" xmlns="" id="{FB575B2A-B85B-40E8-81F5-A8E2F89D0EE9}"/>
              </a:ext>
            </a:extLst>
          </p:cNvPr>
          <p:cNvGraphicFramePr>
            <a:graphicFrameLocks noChangeAspect="1"/>
          </p:cNvGraphicFramePr>
          <p:nvPr>
            <p:extLst>
              <p:ext uri="{D42A27DB-BD31-4B8C-83A1-F6EECF244321}">
                <p14:modId xmlns:p14="http://schemas.microsoft.com/office/powerpoint/2010/main" val="3646339170"/>
              </p:ext>
            </p:extLst>
          </p:nvPr>
        </p:nvGraphicFramePr>
        <p:xfrm>
          <a:off x="7275944" y="4876800"/>
          <a:ext cx="914400" cy="838200"/>
        </p:xfrm>
        <a:graphic>
          <a:graphicData uri="http://schemas.openxmlformats.org/presentationml/2006/ole">
            <mc:AlternateContent xmlns:mc="http://schemas.openxmlformats.org/markup-compatibility/2006">
              <mc:Choice xmlns:v="urn:schemas-microsoft-com:vml" Requires="v">
                <p:oleObj spid="_x0000_s2117" name="Equation" r:id="rId18" imgW="444307" imgH="393529" progId="Equation.3">
                  <p:embed/>
                </p:oleObj>
              </mc:Choice>
              <mc:Fallback>
                <p:oleObj name="Equation" r:id="rId18" imgW="444307" imgH="393529" progId="Equation.3">
                  <p:embed/>
                  <p:pic>
                    <p:nvPicPr>
                      <p:cNvPr id="18" name="Object 9">
                        <a:extLst>
                          <a:ext uri="{FF2B5EF4-FFF2-40B4-BE49-F238E27FC236}">
                            <a16:creationId xmlns:a16="http://schemas.microsoft.com/office/drawing/2014/main" xmlns="" id="{80E9BBA8-19DA-405B-8FE3-B506BB26EB5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75944" y="48768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Subtitle 4">
            <a:extLst>
              <a:ext uri="{FF2B5EF4-FFF2-40B4-BE49-F238E27FC236}">
                <a16:creationId xmlns:a16="http://schemas.microsoft.com/office/drawing/2014/main" xmlns="" id="{FDAAAB97-C773-447E-A7D9-2028CC3E636A}"/>
              </a:ext>
            </a:extLst>
          </p:cNvPr>
          <p:cNvSpPr txBox="1">
            <a:spLocks/>
          </p:cNvSpPr>
          <p:nvPr/>
        </p:nvSpPr>
        <p:spPr bwMode="auto">
          <a:xfrm>
            <a:off x="7885544" y="5029200"/>
            <a:ext cx="175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a:solidFill>
                  <a:srgbClr val="0000FF"/>
                </a:solidFill>
                <a:cs typeface="Arial" panose="020B0604020202020204" pitchFamily="34" charset="0"/>
              </a:rPr>
              <a:t>= 32%</a:t>
            </a:r>
          </a:p>
        </p:txBody>
      </p:sp>
      <p:graphicFrame>
        <p:nvGraphicFramePr>
          <p:cNvPr id="16" name="Object 10">
            <a:extLst>
              <a:ext uri="{FF2B5EF4-FFF2-40B4-BE49-F238E27FC236}">
                <a16:creationId xmlns:a16="http://schemas.microsoft.com/office/drawing/2014/main" xmlns="" id="{9C80E1D3-431A-4C62-92DC-EB0C6B4254E2}"/>
              </a:ext>
            </a:extLst>
          </p:cNvPr>
          <p:cNvGraphicFramePr>
            <a:graphicFrameLocks noChangeAspect="1"/>
          </p:cNvGraphicFramePr>
          <p:nvPr>
            <p:extLst>
              <p:ext uri="{D42A27DB-BD31-4B8C-83A1-F6EECF244321}">
                <p14:modId xmlns:p14="http://schemas.microsoft.com/office/powerpoint/2010/main" val="1097260354"/>
              </p:ext>
            </p:extLst>
          </p:nvPr>
        </p:nvGraphicFramePr>
        <p:xfrm>
          <a:off x="5751944" y="1062038"/>
          <a:ext cx="792163" cy="806450"/>
        </p:xfrm>
        <a:graphic>
          <a:graphicData uri="http://schemas.openxmlformats.org/presentationml/2006/ole">
            <mc:AlternateContent xmlns:mc="http://schemas.openxmlformats.org/markup-compatibility/2006">
              <mc:Choice xmlns:v="urn:schemas-microsoft-com:vml" Requires="v">
                <p:oleObj spid="_x0000_s2118" name="Equation" r:id="rId20" imgW="342751" imgH="393529" progId="Equation.3">
                  <p:embed/>
                </p:oleObj>
              </mc:Choice>
              <mc:Fallback>
                <p:oleObj name="Equation" r:id="rId20" imgW="342751" imgH="393529" progId="Equation.3">
                  <p:embed/>
                  <p:pic>
                    <p:nvPicPr>
                      <p:cNvPr id="10256" name="Object 10">
                        <a:extLst>
                          <a:ext uri="{FF2B5EF4-FFF2-40B4-BE49-F238E27FC236}">
                            <a16:creationId xmlns:a16="http://schemas.microsoft.com/office/drawing/2014/main" xmlns="" id="{6DDE6100-5CD5-495D-ABD5-81D0776C59D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51944" y="1062038"/>
                        <a:ext cx="7921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1">
            <a:extLst>
              <a:ext uri="{FF2B5EF4-FFF2-40B4-BE49-F238E27FC236}">
                <a16:creationId xmlns:a16="http://schemas.microsoft.com/office/drawing/2014/main" xmlns="" id="{A6640817-19D2-4B5A-A0AC-22F7DC6EE775}"/>
              </a:ext>
            </a:extLst>
          </p:cNvPr>
          <p:cNvGraphicFramePr>
            <a:graphicFrameLocks noChangeAspect="1"/>
          </p:cNvGraphicFramePr>
          <p:nvPr>
            <p:extLst>
              <p:ext uri="{D42A27DB-BD31-4B8C-83A1-F6EECF244321}">
                <p14:modId xmlns:p14="http://schemas.microsoft.com/office/powerpoint/2010/main" val="2322940173"/>
              </p:ext>
            </p:extLst>
          </p:nvPr>
        </p:nvGraphicFramePr>
        <p:xfrm>
          <a:off x="6742544" y="1062038"/>
          <a:ext cx="715963" cy="806450"/>
        </p:xfrm>
        <a:graphic>
          <a:graphicData uri="http://schemas.openxmlformats.org/presentationml/2006/ole">
            <mc:AlternateContent xmlns:mc="http://schemas.openxmlformats.org/markup-compatibility/2006">
              <mc:Choice xmlns:v="urn:schemas-microsoft-com:vml" Requires="v">
                <p:oleObj spid="_x0000_s2119" name="Equation" r:id="rId22" imgW="355292" imgH="393359" progId="Equation.3">
                  <p:embed/>
                </p:oleObj>
              </mc:Choice>
              <mc:Fallback>
                <p:oleObj name="Equation" r:id="rId22" imgW="355292" imgH="393359" progId="Equation.3">
                  <p:embed/>
                  <p:pic>
                    <p:nvPicPr>
                      <p:cNvPr id="10257" name="Object 11">
                        <a:extLst>
                          <a:ext uri="{FF2B5EF4-FFF2-40B4-BE49-F238E27FC236}">
                            <a16:creationId xmlns:a16="http://schemas.microsoft.com/office/drawing/2014/main" xmlns="" id="{F6DE16FB-6295-40AE-862A-16E2757C367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42544" y="1062038"/>
                        <a:ext cx="7159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2">
            <a:extLst>
              <a:ext uri="{FF2B5EF4-FFF2-40B4-BE49-F238E27FC236}">
                <a16:creationId xmlns:a16="http://schemas.microsoft.com/office/drawing/2014/main" xmlns="" id="{FF95DD03-CCF7-437F-95CA-4301CA209067}"/>
              </a:ext>
            </a:extLst>
          </p:cNvPr>
          <p:cNvGraphicFramePr>
            <a:graphicFrameLocks noChangeAspect="1"/>
          </p:cNvGraphicFramePr>
          <p:nvPr>
            <p:extLst>
              <p:ext uri="{D42A27DB-BD31-4B8C-83A1-F6EECF244321}">
                <p14:modId xmlns:p14="http://schemas.microsoft.com/office/powerpoint/2010/main" val="580635430"/>
              </p:ext>
            </p:extLst>
          </p:nvPr>
        </p:nvGraphicFramePr>
        <p:xfrm>
          <a:off x="7733144" y="1062038"/>
          <a:ext cx="642938" cy="762000"/>
        </p:xfrm>
        <a:graphic>
          <a:graphicData uri="http://schemas.openxmlformats.org/presentationml/2006/ole">
            <mc:AlternateContent xmlns:mc="http://schemas.openxmlformats.org/markup-compatibility/2006">
              <mc:Choice xmlns:v="urn:schemas-microsoft-com:vml" Requires="v">
                <p:oleObj spid="_x0000_s2120" name="Equation" r:id="rId24" imgW="342751" imgH="393529" progId="Equation.3">
                  <p:embed/>
                </p:oleObj>
              </mc:Choice>
              <mc:Fallback>
                <p:oleObj name="Equation" r:id="rId24" imgW="342751" imgH="393529" progId="Equation.3">
                  <p:embed/>
                  <p:pic>
                    <p:nvPicPr>
                      <p:cNvPr id="10258" name="Object 12">
                        <a:extLst>
                          <a:ext uri="{FF2B5EF4-FFF2-40B4-BE49-F238E27FC236}">
                            <a16:creationId xmlns:a16="http://schemas.microsoft.com/office/drawing/2014/main" xmlns="" id="{97D40528-D53B-4DE0-9D35-833CE465AC1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33144" y="1062038"/>
                        <a:ext cx="642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3">
            <a:extLst>
              <a:ext uri="{FF2B5EF4-FFF2-40B4-BE49-F238E27FC236}">
                <a16:creationId xmlns:a16="http://schemas.microsoft.com/office/drawing/2014/main" xmlns="" id="{7A748F47-AD07-4AB8-9C9E-687363FCFDB0}"/>
              </a:ext>
            </a:extLst>
          </p:cNvPr>
          <p:cNvGraphicFramePr>
            <a:graphicFrameLocks noChangeAspect="1"/>
          </p:cNvGraphicFramePr>
          <p:nvPr>
            <p:extLst>
              <p:ext uri="{D42A27DB-BD31-4B8C-83A1-F6EECF244321}">
                <p14:modId xmlns:p14="http://schemas.microsoft.com/office/powerpoint/2010/main" val="4150062998"/>
              </p:ext>
            </p:extLst>
          </p:nvPr>
        </p:nvGraphicFramePr>
        <p:xfrm>
          <a:off x="8647544" y="1062038"/>
          <a:ext cx="585788" cy="762000"/>
        </p:xfrm>
        <a:graphic>
          <a:graphicData uri="http://schemas.openxmlformats.org/presentationml/2006/ole">
            <mc:AlternateContent xmlns:mc="http://schemas.openxmlformats.org/markup-compatibility/2006">
              <mc:Choice xmlns:v="urn:schemas-microsoft-com:vml" Requires="v">
                <p:oleObj spid="_x0000_s2121" name="Equation" r:id="rId26" imgW="342751" imgH="393529" progId="Equation.3">
                  <p:embed/>
                </p:oleObj>
              </mc:Choice>
              <mc:Fallback>
                <p:oleObj name="Equation" r:id="rId26" imgW="342751" imgH="393529" progId="Equation.3">
                  <p:embed/>
                  <p:pic>
                    <p:nvPicPr>
                      <p:cNvPr id="10259" name="Object 13">
                        <a:extLst>
                          <a:ext uri="{FF2B5EF4-FFF2-40B4-BE49-F238E27FC236}">
                            <a16:creationId xmlns:a16="http://schemas.microsoft.com/office/drawing/2014/main" xmlns="" id="{32483419-8E11-489A-A9B4-94FEBD5CF82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647544" y="1062038"/>
                        <a:ext cx="58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itle 3">
            <a:extLst>
              <a:ext uri="{FF2B5EF4-FFF2-40B4-BE49-F238E27FC236}">
                <a16:creationId xmlns:a16="http://schemas.microsoft.com/office/drawing/2014/main" xmlns="" id="{21F09BAA-33B1-496A-B920-514741DC8120}"/>
              </a:ext>
            </a:extLst>
          </p:cNvPr>
          <p:cNvSpPr txBox="1">
            <a:spLocks/>
          </p:cNvSpPr>
          <p:nvPr/>
        </p:nvSpPr>
        <p:spPr bwMode="auto">
          <a:xfrm>
            <a:off x="1637144"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1061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E597674-D4D5-4D1C-ABC9-0048503D4E4B}"/>
              </a:ext>
            </a:extLst>
          </p:cNvPr>
          <p:cNvSpPr>
            <a:spLocks noChangeArrowheads="1"/>
          </p:cNvSpPr>
          <p:nvPr/>
        </p:nvSpPr>
        <p:spPr bwMode="auto">
          <a:xfrm>
            <a:off x="508609" y="131665"/>
            <a:ext cx="11378591" cy="1446550"/>
          </a:xfrm>
          <a:prstGeom prst="rect">
            <a:avLst/>
          </a:prstGeom>
          <a:solidFill>
            <a:schemeClr val="accent4">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solidFill>
                  <a:srgbClr val="C00000"/>
                </a:solidFill>
                <a:latin typeface="Times New Roman" panose="02020603050405020304" pitchFamily="18" charset="0"/>
                <a:cs typeface="Times New Roman" panose="02020603050405020304" pitchFamily="18" charset="0"/>
              </a:rPr>
              <a:t>Bài 2</a:t>
            </a:r>
            <a:r>
              <a:rPr lang="en-US" altLang="en-US" sz="3200" b="1">
                <a:solidFill>
                  <a:srgbClr val="C00000"/>
                </a:solidFill>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2060"/>
                </a:solidFill>
                <a:latin typeface="Times New Roman" panose="02020603050405020304" pitchFamily="18" charset="0"/>
                <a:cs typeface="Times New Roman" panose="02020603050405020304" pitchFamily="18" charset="0"/>
              </a:rPr>
              <a:t>Kiểm tra sản phẩm của một nhà máy, người ta thấy trung bình cứ 100 sản phẩm thì có 95 sản phẩm đạt chuẩn. Hỏi số sản phẩm đạt chuẩn chiếm bao nhiêu phần trăm tổng số sản phẩm của nhà máy?</a:t>
            </a:r>
            <a:endParaRPr lang="en-US" altLang="en-US" sz="2800" b="1">
              <a:solidFill>
                <a:srgbClr val="002060"/>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4F42BEB-97F1-4A5D-9F38-2C841D1B28A3}"/>
              </a:ext>
            </a:extLst>
          </p:cNvPr>
          <p:cNvSpPr>
            <a:spLocks noChangeArrowheads="1"/>
          </p:cNvSpPr>
          <p:nvPr/>
        </p:nvSpPr>
        <p:spPr bwMode="auto">
          <a:xfrm>
            <a:off x="1307834" y="1771506"/>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u="sng">
                <a:solidFill>
                  <a:srgbClr val="C00000"/>
                </a:solidFill>
                <a:latin typeface="Times New Roman" panose="02020603050405020304" pitchFamily="18" charset="0"/>
                <a:cs typeface="Times New Roman" panose="02020603050405020304" pitchFamily="18" charset="0"/>
              </a:rPr>
              <a:t>Tóm tắt</a:t>
            </a:r>
          </a:p>
        </p:txBody>
      </p:sp>
      <p:sp>
        <p:nvSpPr>
          <p:cNvPr id="4" name="Rectangle 3">
            <a:extLst>
              <a:ext uri="{FF2B5EF4-FFF2-40B4-BE49-F238E27FC236}">
                <a16:creationId xmlns:a16="http://schemas.microsoft.com/office/drawing/2014/main" xmlns="" id="{AB390F61-9F0D-4429-8510-2EB298E6C913}"/>
              </a:ext>
            </a:extLst>
          </p:cNvPr>
          <p:cNvSpPr>
            <a:spLocks noChangeArrowheads="1"/>
          </p:cNvSpPr>
          <p:nvPr/>
        </p:nvSpPr>
        <p:spPr bwMode="auto">
          <a:xfrm>
            <a:off x="339459" y="2150918"/>
            <a:ext cx="43783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Kiểm tra : 100 sản phẩm</a:t>
            </a:r>
          </a:p>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Đạt chuẩn : 95 sản phẩm</a:t>
            </a:r>
          </a:p>
        </p:txBody>
      </p:sp>
      <p:sp>
        <p:nvSpPr>
          <p:cNvPr id="5" name="Rectangle 4">
            <a:extLst>
              <a:ext uri="{FF2B5EF4-FFF2-40B4-BE49-F238E27FC236}">
                <a16:creationId xmlns:a16="http://schemas.microsoft.com/office/drawing/2014/main" xmlns="" id="{DAE13D55-2E9F-4F39-9092-065B70DF2D3E}"/>
              </a:ext>
            </a:extLst>
          </p:cNvPr>
          <p:cNvSpPr>
            <a:spLocks noChangeArrowheads="1"/>
          </p:cNvSpPr>
          <p:nvPr/>
        </p:nvSpPr>
        <p:spPr bwMode="auto">
          <a:xfrm>
            <a:off x="329934" y="3065318"/>
            <a:ext cx="476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Times New Roman" panose="02020603050405020304" pitchFamily="18" charset="0"/>
              </a:rPr>
              <a:t>Sản phẩm đạt chuẩn :  …%?</a:t>
            </a:r>
          </a:p>
        </p:txBody>
      </p:sp>
      <p:sp>
        <p:nvSpPr>
          <p:cNvPr id="6" name="Rectangle 5">
            <a:extLst>
              <a:ext uri="{FF2B5EF4-FFF2-40B4-BE49-F238E27FC236}">
                <a16:creationId xmlns:a16="http://schemas.microsoft.com/office/drawing/2014/main" xmlns="" id="{E8085937-CD3F-43BE-A0AD-1012E27636E0}"/>
              </a:ext>
            </a:extLst>
          </p:cNvPr>
          <p:cNvSpPr>
            <a:spLocks noChangeArrowheads="1"/>
          </p:cNvSpPr>
          <p:nvPr/>
        </p:nvSpPr>
        <p:spPr bwMode="auto">
          <a:xfrm>
            <a:off x="4430422" y="3542957"/>
            <a:ext cx="1990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C00000"/>
                </a:solidFill>
                <a:latin typeface="Times New Roman" panose="02020603050405020304" pitchFamily="18" charset="0"/>
                <a:cs typeface="Times New Roman" panose="02020603050405020304" pitchFamily="18" charset="0"/>
              </a:rPr>
              <a:t>Bài giải</a:t>
            </a:r>
          </a:p>
        </p:txBody>
      </p:sp>
      <p:sp>
        <p:nvSpPr>
          <p:cNvPr id="8" name="Rectangle 7">
            <a:extLst>
              <a:ext uri="{FF2B5EF4-FFF2-40B4-BE49-F238E27FC236}">
                <a16:creationId xmlns:a16="http://schemas.microsoft.com/office/drawing/2014/main" xmlns="" id="{CA6431EF-361C-4231-A955-F9A4207B579D}"/>
              </a:ext>
            </a:extLst>
          </p:cNvPr>
          <p:cNvSpPr>
            <a:spLocks noChangeArrowheads="1"/>
          </p:cNvSpPr>
          <p:nvPr/>
        </p:nvSpPr>
        <p:spPr bwMode="auto">
          <a:xfrm rot="10800000" flipV="1">
            <a:off x="6578309" y="5937250"/>
            <a:ext cx="2516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solidFill>
                  <a:srgbClr val="0000FF"/>
                </a:solidFill>
                <a:latin typeface="Times New Roman" panose="02020603050405020304" pitchFamily="18" charset="0"/>
                <a:cs typeface="Arial" panose="020B0604020202020204" pitchFamily="34" charset="0"/>
              </a:rPr>
              <a:t>Đáp số: </a:t>
            </a:r>
            <a:r>
              <a:rPr lang="en-US" altLang="en-US" sz="2800" b="1">
                <a:solidFill>
                  <a:srgbClr val="FF0000"/>
                </a:solidFill>
                <a:latin typeface="Times New Roman" panose="02020603050405020304" pitchFamily="18" charset="0"/>
                <a:cs typeface="Arial" panose="020B0604020202020204" pitchFamily="34" charset="0"/>
              </a:rPr>
              <a:t>95%</a:t>
            </a:r>
          </a:p>
        </p:txBody>
      </p:sp>
      <p:cxnSp>
        <p:nvCxnSpPr>
          <p:cNvPr id="9" name="Straight Connector 8">
            <a:extLst>
              <a:ext uri="{FF2B5EF4-FFF2-40B4-BE49-F238E27FC236}">
                <a16:creationId xmlns:a16="http://schemas.microsoft.com/office/drawing/2014/main" xmlns="" id="{B7036210-B363-4D6C-9A32-70AA8D51F6CA}"/>
              </a:ext>
            </a:extLst>
          </p:cNvPr>
          <p:cNvCxnSpPr>
            <a:cxnSpLocks/>
          </p:cNvCxnSpPr>
          <p:nvPr/>
        </p:nvCxnSpPr>
        <p:spPr>
          <a:xfrm>
            <a:off x="659876" y="1018144"/>
            <a:ext cx="2055044"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xmlns="" id="{EFB6E9D7-1BA5-45EA-BF2B-4E972257D3A7}"/>
              </a:ext>
            </a:extLst>
          </p:cNvPr>
          <p:cNvCxnSpPr>
            <a:cxnSpLocks/>
          </p:cNvCxnSpPr>
          <p:nvPr/>
        </p:nvCxnSpPr>
        <p:spPr>
          <a:xfrm>
            <a:off x="3694935" y="1018144"/>
            <a:ext cx="34694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4" name="Text Box 20">
            <a:extLst>
              <a:ext uri="{FF2B5EF4-FFF2-40B4-BE49-F238E27FC236}">
                <a16:creationId xmlns:a16="http://schemas.microsoft.com/office/drawing/2014/main" xmlns="" id="{244F6FE6-6E8F-4404-A239-443AD3F93E3C}"/>
              </a:ext>
            </a:extLst>
          </p:cNvPr>
          <p:cNvSpPr txBox="1">
            <a:spLocks noChangeArrowheads="1"/>
          </p:cNvSpPr>
          <p:nvPr/>
        </p:nvSpPr>
        <p:spPr bwMode="auto">
          <a:xfrm>
            <a:off x="1724668" y="4150627"/>
            <a:ext cx="887106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rPr>
              <a:t>   Tỉ số phần trăm của số sản phẩm đạt chuẩn và tổng số sản phẩm của nhà máy là:</a:t>
            </a:r>
          </a:p>
        </p:txBody>
      </p:sp>
      <p:cxnSp>
        <p:nvCxnSpPr>
          <p:cNvPr id="19" name="Straight Connector 18">
            <a:extLst>
              <a:ext uri="{FF2B5EF4-FFF2-40B4-BE49-F238E27FC236}">
                <a16:creationId xmlns:a16="http://schemas.microsoft.com/office/drawing/2014/main" xmlns="" id="{E1ED1895-6994-4E1D-BE3C-CD095C02D06F}"/>
              </a:ext>
            </a:extLst>
          </p:cNvPr>
          <p:cNvCxnSpPr>
            <a:cxnSpLocks/>
          </p:cNvCxnSpPr>
          <p:nvPr/>
        </p:nvCxnSpPr>
        <p:spPr>
          <a:xfrm>
            <a:off x="8061117" y="1029191"/>
            <a:ext cx="34694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xmlns="" id="{1C590B27-F11E-4307-B7B6-282BE0BEC216}"/>
              </a:ext>
            </a:extLst>
          </p:cNvPr>
          <p:cNvCxnSpPr>
            <a:cxnSpLocks/>
          </p:cNvCxnSpPr>
          <p:nvPr/>
        </p:nvCxnSpPr>
        <p:spPr>
          <a:xfrm>
            <a:off x="4908001" y="1445541"/>
            <a:ext cx="4565936"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Object 3">
                <a:extLst>
                  <a:ext uri="{FF2B5EF4-FFF2-40B4-BE49-F238E27FC236}">
                    <a16:creationId xmlns:a16="http://schemas.microsoft.com/office/drawing/2014/main" xmlns="" id="{A19C138B-1028-438C-BFB0-4CE5B4B371EC}"/>
                  </a:ext>
                </a:extLst>
              </p:cNvPr>
              <p:cNvSpPr txBox="1"/>
              <p:nvPr/>
            </p:nvSpPr>
            <p:spPr bwMode="auto">
              <a:xfrm>
                <a:off x="4430422" y="5088080"/>
                <a:ext cx="3733190" cy="954088"/>
              </a:xfrm>
              <a:prstGeom prst="rect">
                <a:avLst/>
              </a:prstGeom>
              <a:noFill/>
              <a:ln>
                <a:noFill/>
              </a:ln>
            </p:spPr>
            <p:txBody>
              <a:bodyPr>
                <a:normAutofit/>
              </a:bodyPr>
              <a:lstStyle/>
              <a:p>
                <a:r>
                  <a:rPr lang="en-US" sz="2400">
                    <a:solidFill>
                      <a:srgbClr val="000000"/>
                    </a:solidFill>
                    <a:latin typeface="Times New Roman" panose="02020603050405020304" pitchFamily="18" charset="0"/>
                    <a:ea typeface="Tahoma" panose="020B0604030504040204" pitchFamily="34" charset="0"/>
                    <a:cs typeface="Times New Roman" panose="02020603050405020304" pitchFamily="18" charset="0"/>
                  </a:rPr>
                  <a:t>95 : 100 = </a:t>
                </a:r>
                <a14:m>
                  <m:oMath xmlns:m="http://schemas.openxmlformats.org/officeDocument/2006/math">
                    <m:f>
                      <m:fPr>
                        <m:ctrlPr>
                          <a:rPr lang="en-US" sz="3000" i="1">
                            <a:solidFill>
                              <a:srgbClr val="000000"/>
                            </a:solidFill>
                            <a:latin typeface="Cambria Math"/>
                          </a:rPr>
                        </m:ctrlPr>
                      </m:fPr>
                      <m:num>
                        <m:r>
                          <a:rPr lang="en-US" sz="3000" b="0" i="1" smtClean="0">
                            <a:solidFill>
                              <a:srgbClr val="000000"/>
                            </a:solidFill>
                            <a:latin typeface="Cambria Math" panose="02040503050406030204" pitchFamily="18" charset="0"/>
                          </a:rPr>
                          <m:t>95</m:t>
                        </m:r>
                      </m:num>
                      <m:den>
                        <m:r>
                          <a:rPr lang="en-US" sz="3000" b="0" i="1" smtClean="0">
                            <a:solidFill>
                              <a:srgbClr val="000000"/>
                            </a:solidFill>
                            <a:latin typeface="Cambria Math" panose="02040503050406030204" pitchFamily="18" charset="0"/>
                          </a:rPr>
                          <m:t>1</m:t>
                        </m:r>
                        <m:r>
                          <a:rPr lang="en-US" sz="3000" i="1">
                            <a:solidFill>
                              <a:srgbClr val="000000"/>
                            </a:solidFill>
                            <a:latin typeface="Cambria Math" panose="02040503050406030204" pitchFamily="18" charset="0"/>
                          </a:rPr>
                          <m:t>00</m:t>
                        </m:r>
                      </m:den>
                    </m:f>
                  </m:oMath>
                </a14:m>
                <a:r>
                  <a:rPr lang="en-US" sz="3000">
                    <a:latin typeface="Times New Roman" panose="02020603050405020304" pitchFamily="18" charset="0"/>
                    <a:ea typeface="Tahoma" panose="020B0604030504040204" pitchFamily="34" charset="0"/>
                    <a:cs typeface="Times New Roman" panose="02020603050405020304" pitchFamily="18" charset="0"/>
                  </a:rPr>
                  <a:t> = 95%</a:t>
                </a:r>
              </a:p>
            </p:txBody>
          </p:sp>
        </mc:Choice>
        <mc:Fallback xmlns="">
          <p:sp>
            <p:nvSpPr>
              <p:cNvPr id="22" name="Object 3">
                <a:extLst>
                  <a:ext uri="{FF2B5EF4-FFF2-40B4-BE49-F238E27FC236}">
                    <a16:creationId xmlns:a16="http://schemas.microsoft.com/office/drawing/2014/main" id="{A19C138B-1028-438C-BFB0-4CE5B4B371EC}"/>
                  </a:ext>
                </a:extLst>
              </p:cNvPr>
              <p:cNvSpPr txBox="1">
                <a:spLocks noRot="1" noChangeAspect="1" noMove="1" noResize="1" noEditPoints="1" noAdjustHandles="1" noChangeArrowheads="1" noChangeShapeType="1" noTextEdit="1"/>
              </p:cNvSpPr>
              <p:nvPr/>
            </p:nvSpPr>
            <p:spPr bwMode="auto">
              <a:xfrm>
                <a:off x="4430422" y="5088080"/>
                <a:ext cx="3733190" cy="954088"/>
              </a:xfrm>
              <a:prstGeom prst="rect">
                <a:avLst/>
              </a:prstGeom>
              <a:blipFill>
                <a:blip r:embed="rId3"/>
                <a:stretch>
                  <a:fillRect l="-26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571611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ox(i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heel(1)">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heckerboard(across)">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4"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FF1B4B-7CF1-4F65-AC34-5B729879D644}"/>
              </a:ext>
            </a:extLst>
          </p:cNvPr>
          <p:cNvSpPr>
            <a:spLocks noChangeArrowheads="1"/>
          </p:cNvSpPr>
          <p:nvPr/>
        </p:nvSpPr>
        <p:spPr bwMode="auto">
          <a:xfrm>
            <a:off x="480767" y="172871"/>
            <a:ext cx="11344117" cy="1815882"/>
          </a:xfrm>
          <a:prstGeom prst="rect">
            <a:avLst/>
          </a:prstGeom>
          <a:solidFill>
            <a:schemeClr val="accent4">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rPr>
              <a:t>Bài 3</a:t>
            </a:r>
            <a:r>
              <a:rPr lang="en-US" altLang="en-US" sz="2800">
                <a:latin typeface="Times New Roman" panose="02020603050405020304" pitchFamily="18" charset="0"/>
              </a:rPr>
              <a:t>: Một vườn cây có 1000 cây, trong đó có 540 cây lấy gỗ và còn lại là cây ăn quả.</a:t>
            </a:r>
          </a:p>
          <a:p>
            <a:pPr eaLnBrk="1" hangingPunct="1"/>
            <a:r>
              <a:rPr lang="en-US" altLang="en-US" sz="2800">
                <a:latin typeface="Times New Roman" panose="02020603050405020304" pitchFamily="18" charset="0"/>
              </a:rPr>
              <a:t>a) </a:t>
            </a:r>
            <a:r>
              <a:rPr lang="en-US" altLang="en-US" sz="2800" b="1">
                <a:solidFill>
                  <a:srgbClr val="FF0000"/>
                </a:solidFill>
                <a:latin typeface="Times New Roman" panose="02020603050405020304" pitchFamily="18" charset="0"/>
              </a:rPr>
              <a:t>Số</a:t>
            </a:r>
            <a:r>
              <a:rPr lang="en-US" altLang="en-US" sz="2800">
                <a:latin typeface="Times New Roman" panose="02020603050405020304" pitchFamily="18" charset="0"/>
              </a:rPr>
              <a:t> </a:t>
            </a:r>
            <a:r>
              <a:rPr lang="en-US" altLang="en-US" sz="2800" b="1">
                <a:solidFill>
                  <a:srgbClr val="FF0000"/>
                </a:solidFill>
                <a:latin typeface="Times New Roman" panose="02020603050405020304" pitchFamily="18" charset="0"/>
              </a:rPr>
              <a:t>cây lấy gỗ </a:t>
            </a:r>
            <a:r>
              <a:rPr lang="en-US" altLang="en-US" sz="2800">
                <a:latin typeface="Times New Roman" panose="02020603050405020304" pitchFamily="18" charset="0"/>
              </a:rPr>
              <a:t>chiếm bao nhiêu phần trăm </a:t>
            </a:r>
            <a:r>
              <a:rPr lang="en-US" altLang="en-US" sz="2800" b="1">
                <a:solidFill>
                  <a:srgbClr val="FF0000"/>
                </a:solidFill>
                <a:latin typeface="Times New Roman" panose="02020603050405020304" pitchFamily="18" charset="0"/>
              </a:rPr>
              <a:t>số cây trong vườn</a:t>
            </a:r>
            <a:r>
              <a:rPr lang="en-US" altLang="en-US" sz="2800">
                <a:latin typeface="Times New Roman" panose="02020603050405020304" pitchFamily="18" charset="0"/>
              </a:rPr>
              <a:t>?</a:t>
            </a:r>
          </a:p>
          <a:p>
            <a:pPr eaLnBrk="1" hangingPunct="1"/>
            <a:r>
              <a:rPr lang="en-US" altLang="en-US" sz="2800">
                <a:latin typeface="Times New Roman" panose="02020603050405020304" pitchFamily="18" charset="0"/>
              </a:rPr>
              <a:t>b) Tỉ số phần trăm của </a:t>
            </a:r>
            <a:r>
              <a:rPr lang="en-US" altLang="en-US" sz="2800" b="1">
                <a:solidFill>
                  <a:srgbClr val="FF0000"/>
                </a:solidFill>
                <a:latin typeface="Times New Roman" panose="02020603050405020304" pitchFamily="18" charset="0"/>
              </a:rPr>
              <a:t>số cây ăn quả </a:t>
            </a:r>
            <a:r>
              <a:rPr lang="en-US" altLang="en-US" sz="2800">
                <a:latin typeface="Times New Roman" panose="02020603050405020304" pitchFamily="18" charset="0"/>
              </a:rPr>
              <a:t>và </a:t>
            </a:r>
            <a:r>
              <a:rPr lang="en-US" altLang="en-US" sz="2800" b="1">
                <a:solidFill>
                  <a:srgbClr val="FF0000"/>
                </a:solidFill>
                <a:latin typeface="Times New Roman" panose="02020603050405020304" pitchFamily="18" charset="0"/>
              </a:rPr>
              <a:t>số cây trong vườn </a:t>
            </a:r>
            <a:r>
              <a:rPr lang="en-US" altLang="en-US" sz="2800">
                <a:latin typeface="Times New Roman" panose="02020603050405020304" pitchFamily="18" charset="0"/>
              </a:rPr>
              <a:t>là bao nhiêu?</a:t>
            </a:r>
          </a:p>
        </p:txBody>
      </p:sp>
      <p:sp>
        <p:nvSpPr>
          <p:cNvPr id="4" name="TextBox 3">
            <a:extLst>
              <a:ext uri="{FF2B5EF4-FFF2-40B4-BE49-F238E27FC236}">
                <a16:creationId xmlns:a16="http://schemas.microsoft.com/office/drawing/2014/main" xmlns="" id="{2BD77C4A-90C7-42EB-9140-AF50A12006AF}"/>
              </a:ext>
            </a:extLst>
          </p:cNvPr>
          <p:cNvSpPr txBox="1"/>
          <p:nvPr/>
        </p:nvSpPr>
        <p:spPr>
          <a:xfrm>
            <a:off x="408968" y="1945075"/>
            <a:ext cx="7622669" cy="1938992"/>
          </a:xfrm>
          <a:prstGeom prst="rect">
            <a:avLst/>
          </a:prstGeom>
          <a:noFill/>
        </p:spPr>
        <p:txBody>
          <a:bodyPr wrap="square">
            <a:spAutoFit/>
          </a:bodyPr>
          <a:lstStyle/>
          <a:p>
            <a:pPr indent="461963"/>
            <a:r>
              <a:rPr lang="en-US" altLang="en-US" sz="2400" b="1">
                <a:solidFill>
                  <a:srgbClr val="C00000"/>
                </a:solidFill>
                <a:latin typeface="Times New Roman" panose="02020603050405020304" pitchFamily="18" charset="0"/>
              </a:rPr>
              <a:t>Tóm tắt</a:t>
            </a:r>
            <a:r>
              <a:rPr lang="en-US" altLang="en-US" sz="2400">
                <a:solidFill>
                  <a:srgbClr val="C00000"/>
                </a:solidFill>
                <a:latin typeface="Times New Roman" panose="02020603050405020304" pitchFamily="18" charset="0"/>
              </a:rPr>
              <a:t/>
            </a:r>
            <a:br>
              <a:rPr lang="en-US" altLang="en-US" sz="2400">
                <a:solidFill>
                  <a:srgbClr val="C00000"/>
                </a:solidFill>
                <a:latin typeface="Times New Roman" panose="02020603050405020304" pitchFamily="18" charset="0"/>
              </a:rPr>
            </a:br>
            <a:r>
              <a:rPr lang="en-US" altLang="en-US" sz="2400">
                <a:solidFill>
                  <a:srgbClr val="0033CC"/>
                </a:solidFill>
                <a:latin typeface="Times New Roman" panose="02020603050405020304" pitchFamily="18" charset="0"/>
              </a:rPr>
              <a:t>Có :  1000 cây</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Cây lấy gỗ : 540 cây</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a) Số cây lấy gỗ chiếm :…% số cây trong vườn?</a:t>
            </a:r>
            <a:br>
              <a:rPr lang="en-US" altLang="en-US" sz="2400">
                <a:solidFill>
                  <a:srgbClr val="0033CC"/>
                </a:solidFill>
                <a:latin typeface="Times New Roman" panose="02020603050405020304" pitchFamily="18" charset="0"/>
              </a:rPr>
            </a:br>
            <a:r>
              <a:rPr lang="en-US" altLang="en-US" sz="2400">
                <a:solidFill>
                  <a:srgbClr val="0033CC"/>
                </a:solidFill>
                <a:latin typeface="Times New Roman" panose="02020603050405020304" pitchFamily="18" charset="0"/>
              </a:rPr>
              <a:t>b) Tỉ số phần trăm của số cây ăn quả và số cây trong vườn?</a:t>
            </a:r>
            <a:endParaRPr lang="en-US" sz="2400"/>
          </a:p>
        </p:txBody>
      </p:sp>
      <p:sp>
        <p:nvSpPr>
          <p:cNvPr id="5" name="Text Box 22">
            <a:extLst>
              <a:ext uri="{FF2B5EF4-FFF2-40B4-BE49-F238E27FC236}">
                <a16:creationId xmlns:a16="http://schemas.microsoft.com/office/drawing/2014/main" xmlns="" id="{E04D0666-3C2F-4AA8-A38E-3673A78A779A}"/>
              </a:ext>
            </a:extLst>
          </p:cNvPr>
          <p:cNvSpPr txBox="1">
            <a:spLocks noChangeArrowheads="1"/>
          </p:cNvSpPr>
          <p:nvPr/>
        </p:nvSpPr>
        <p:spPr bwMode="auto">
          <a:xfrm>
            <a:off x="738908" y="4183133"/>
            <a:ext cx="1051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ahoma" panose="020B0604030504040204" pitchFamily="34" charset="0"/>
                <a:ea typeface="Tahoma" panose="020B0604030504040204" pitchFamily="34" charset="0"/>
                <a:cs typeface="Tahoma" panose="020B0604030504040204" pitchFamily="34" charset="0"/>
              </a:rPr>
              <a:t>a) Tỉ số phần trăm của số cây lấy gỗ và số cây trong vườn là:</a:t>
            </a:r>
          </a:p>
        </p:txBody>
      </p:sp>
      <p:grpSp>
        <p:nvGrpSpPr>
          <p:cNvPr id="6" name="Group 44">
            <a:extLst>
              <a:ext uri="{FF2B5EF4-FFF2-40B4-BE49-F238E27FC236}">
                <a16:creationId xmlns:a16="http://schemas.microsoft.com/office/drawing/2014/main" xmlns="" id="{C8227709-7426-44FF-A90B-6FECE9B99660}"/>
              </a:ext>
            </a:extLst>
          </p:cNvPr>
          <p:cNvGrpSpPr>
            <a:grpSpLocks/>
          </p:cNvGrpSpPr>
          <p:nvPr/>
        </p:nvGrpSpPr>
        <p:grpSpPr bwMode="auto">
          <a:xfrm>
            <a:off x="2006600" y="4442689"/>
            <a:ext cx="7574280" cy="1399311"/>
            <a:chOff x="768" y="2352"/>
            <a:chExt cx="3264" cy="605"/>
          </a:xfrm>
        </p:grpSpPr>
        <p:sp>
          <p:nvSpPr>
            <p:cNvPr id="7" name="Text Box 45">
              <a:extLst>
                <a:ext uri="{FF2B5EF4-FFF2-40B4-BE49-F238E27FC236}">
                  <a16:creationId xmlns:a16="http://schemas.microsoft.com/office/drawing/2014/main" xmlns="" id="{3650F519-8FE7-42FF-94C6-9EFA3C08BBEF}"/>
                </a:ext>
              </a:extLst>
            </p:cNvPr>
            <p:cNvSpPr txBox="1">
              <a:spLocks noChangeArrowheads="1"/>
            </p:cNvSpPr>
            <p:nvPr/>
          </p:nvSpPr>
          <p:spPr bwMode="auto">
            <a:xfrm>
              <a:off x="3072" y="2448"/>
              <a:ext cx="960" cy="215"/>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a:t>
              </a:r>
            </a:p>
          </p:txBody>
        </p:sp>
        <p:sp>
          <p:nvSpPr>
            <p:cNvPr id="8" name="Text Box 46">
              <a:extLst>
                <a:ext uri="{FF2B5EF4-FFF2-40B4-BE49-F238E27FC236}">
                  <a16:creationId xmlns:a16="http://schemas.microsoft.com/office/drawing/2014/main" xmlns="" id="{208D3979-8C1E-4B05-A66D-ED00E7C57675}"/>
                </a:ext>
              </a:extLst>
            </p:cNvPr>
            <p:cNvSpPr txBox="1">
              <a:spLocks noChangeArrowheads="1"/>
            </p:cNvSpPr>
            <p:nvPr/>
          </p:nvSpPr>
          <p:spPr bwMode="auto">
            <a:xfrm>
              <a:off x="2880" y="2448"/>
              <a:ext cx="27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ea typeface="Tahoma" panose="020B0604030504040204" pitchFamily="34" charset="0"/>
                  <a:cs typeface="Tahoma" panose="020B0604030504040204" pitchFamily="34" charset="0"/>
                </a:rPr>
                <a:t>=</a:t>
              </a:r>
            </a:p>
          </p:txBody>
        </p:sp>
        <p:grpSp>
          <p:nvGrpSpPr>
            <p:cNvPr id="9" name="Group 47">
              <a:extLst>
                <a:ext uri="{FF2B5EF4-FFF2-40B4-BE49-F238E27FC236}">
                  <a16:creationId xmlns:a16="http://schemas.microsoft.com/office/drawing/2014/main" xmlns="" id="{E8604A5C-E04B-4A3C-B083-30FE4288546B}"/>
                </a:ext>
              </a:extLst>
            </p:cNvPr>
            <p:cNvGrpSpPr>
              <a:grpSpLocks/>
            </p:cNvGrpSpPr>
            <p:nvPr/>
          </p:nvGrpSpPr>
          <p:grpSpPr bwMode="auto">
            <a:xfrm>
              <a:off x="2441" y="2352"/>
              <a:ext cx="535" cy="603"/>
              <a:chOff x="3833" y="1632"/>
              <a:chExt cx="535" cy="603"/>
            </a:xfrm>
          </p:grpSpPr>
          <p:sp>
            <p:nvSpPr>
              <p:cNvPr id="17" name="Text Box 48">
                <a:extLst>
                  <a:ext uri="{FF2B5EF4-FFF2-40B4-BE49-F238E27FC236}">
                    <a16:creationId xmlns:a16="http://schemas.microsoft.com/office/drawing/2014/main" xmlns="" id="{10F40BFE-B5F2-4E24-A740-A5FC9F0CE505}"/>
                  </a:ext>
                </a:extLst>
              </p:cNvPr>
              <p:cNvSpPr txBox="1">
                <a:spLocks noChangeArrowheads="1"/>
              </p:cNvSpPr>
              <p:nvPr/>
            </p:nvSpPr>
            <p:spPr bwMode="auto">
              <a:xfrm>
                <a:off x="3936" y="1632"/>
                <a:ext cx="43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latin typeface="Tahoma" panose="020B0604030504040204" pitchFamily="34" charset="0"/>
                    <a:ea typeface="Tahoma" panose="020B0604030504040204" pitchFamily="34" charset="0"/>
                    <a:cs typeface="Tahoma" panose="020B0604030504040204" pitchFamily="34" charset="0"/>
                  </a:rPr>
                  <a:t>54 </a:t>
                </a:r>
              </a:p>
            </p:txBody>
          </p:sp>
          <p:sp>
            <p:nvSpPr>
              <p:cNvPr id="18" name="Text Box 49">
                <a:extLst>
                  <a:ext uri="{FF2B5EF4-FFF2-40B4-BE49-F238E27FC236}">
                    <a16:creationId xmlns:a16="http://schemas.microsoft.com/office/drawing/2014/main" xmlns="" id="{E8A0C012-D0B5-4487-9B5F-72CD4A1719D6}"/>
                  </a:ext>
                </a:extLst>
              </p:cNvPr>
              <p:cNvSpPr txBox="1">
                <a:spLocks noChangeArrowheads="1"/>
              </p:cNvSpPr>
              <p:nvPr/>
            </p:nvSpPr>
            <p:spPr bwMode="auto">
              <a:xfrm>
                <a:off x="3833" y="1846"/>
                <a:ext cx="510"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 100 </a:t>
                </a:r>
              </a:p>
            </p:txBody>
          </p:sp>
          <p:sp>
            <p:nvSpPr>
              <p:cNvPr id="19" name="Line 50">
                <a:extLst>
                  <a:ext uri="{FF2B5EF4-FFF2-40B4-BE49-F238E27FC236}">
                    <a16:creationId xmlns:a16="http://schemas.microsoft.com/office/drawing/2014/main" xmlns="" id="{AD6230C7-9CDF-47A4-BCAE-45DE9A4C9E51}"/>
                  </a:ext>
                </a:extLst>
              </p:cNvPr>
              <p:cNvSpPr>
                <a:spLocks noChangeShapeType="1"/>
              </p:cNvSpPr>
              <p:nvPr/>
            </p:nvSpPr>
            <p:spPr bwMode="auto">
              <a:xfrm>
                <a:off x="3929" y="184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grpSp>
        <p:grpSp>
          <p:nvGrpSpPr>
            <p:cNvPr id="10" name="Group 51">
              <a:extLst>
                <a:ext uri="{FF2B5EF4-FFF2-40B4-BE49-F238E27FC236}">
                  <a16:creationId xmlns:a16="http://schemas.microsoft.com/office/drawing/2014/main" xmlns="" id="{4FCE7D80-81F6-43C9-839B-43DD1A96ECBC}"/>
                </a:ext>
              </a:extLst>
            </p:cNvPr>
            <p:cNvGrpSpPr>
              <a:grpSpLocks/>
            </p:cNvGrpSpPr>
            <p:nvPr/>
          </p:nvGrpSpPr>
          <p:grpSpPr bwMode="auto">
            <a:xfrm>
              <a:off x="768" y="2352"/>
              <a:ext cx="1816" cy="605"/>
              <a:chOff x="768" y="2352"/>
              <a:chExt cx="1816" cy="605"/>
            </a:xfrm>
          </p:grpSpPr>
          <p:sp>
            <p:nvSpPr>
              <p:cNvPr id="11" name="Text Box 52">
                <a:extLst>
                  <a:ext uri="{FF2B5EF4-FFF2-40B4-BE49-F238E27FC236}">
                    <a16:creationId xmlns:a16="http://schemas.microsoft.com/office/drawing/2014/main" xmlns="" id="{F1A27B48-9920-4E9E-BBFE-463220A38A68}"/>
                  </a:ext>
                </a:extLst>
              </p:cNvPr>
              <p:cNvSpPr txBox="1">
                <a:spLocks noChangeArrowheads="1"/>
              </p:cNvSpPr>
              <p:nvPr/>
            </p:nvSpPr>
            <p:spPr bwMode="auto">
              <a:xfrm>
                <a:off x="768" y="2448"/>
                <a:ext cx="1248"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540 : 1000 =</a:t>
                </a:r>
              </a:p>
            </p:txBody>
          </p:sp>
          <p:grpSp>
            <p:nvGrpSpPr>
              <p:cNvPr id="12" name="Group 53">
                <a:extLst>
                  <a:ext uri="{FF2B5EF4-FFF2-40B4-BE49-F238E27FC236}">
                    <a16:creationId xmlns:a16="http://schemas.microsoft.com/office/drawing/2014/main" xmlns="" id="{45836074-453F-4E3F-887C-0D1A4BE91150}"/>
                  </a:ext>
                </a:extLst>
              </p:cNvPr>
              <p:cNvGrpSpPr>
                <a:grpSpLocks/>
              </p:cNvGrpSpPr>
              <p:nvPr/>
            </p:nvGrpSpPr>
            <p:grpSpPr bwMode="auto">
              <a:xfrm>
                <a:off x="1776" y="2352"/>
                <a:ext cx="624" cy="605"/>
                <a:chOff x="3840" y="1632"/>
                <a:chExt cx="528" cy="605"/>
              </a:xfrm>
            </p:grpSpPr>
            <p:sp>
              <p:nvSpPr>
                <p:cNvPr id="14" name="Text Box 54">
                  <a:extLst>
                    <a:ext uri="{FF2B5EF4-FFF2-40B4-BE49-F238E27FC236}">
                      <a16:creationId xmlns:a16="http://schemas.microsoft.com/office/drawing/2014/main" xmlns="" id="{57D91D68-E4E7-4418-9AD1-42788CAD55F0}"/>
                    </a:ext>
                  </a:extLst>
                </p:cNvPr>
                <p:cNvSpPr txBox="1">
                  <a:spLocks noChangeArrowheads="1"/>
                </p:cNvSpPr>
                <p:nvPr/>
              </p:nvSpPr>
              <p:spPr bwMode="auto">
                <a:xfrm>
                  <a:off x="3894" y="1632"/>
                  <a:ext cx="319" cy="200"/>
                </a:xfrm>
                <a:prstGeom prst="rect">
                  <a:avLst/>
                </a:prstGeom>
                <a:noFill/>
                <a:ln w="9525">
                  <a:noFill/>
                  <a:miter lim="800000"/>
                  <a:headEnd/>
                  <a:tailEnd/>
                </a:ln>
              </p:spPr>
              <p:txBody>
                <a:bodyPr wrap="square">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540 </a:t>
                  </a:r>
                </a:p>
              </p:txBody>
            </p:sp>
            <p:sp>
              <p:nvSpPr>
                <p:cNvPr id="15" name="Text Box 55">
                  <a:extLst>
                    <a:ext uri="{FF2B5EF4-FFF2-40B4-BE49-F238E27FC236}">
                      <a16:creationId xmlns:a16="http://schemas.microsoft.com/office/drawing/2014/main" xmlns="" id="{99572AEC-60DE-4BA8-9732-349797D8C492}"/>
                    </a:ext>
                  </a:extLst>
                </p:cNvPr>
                <p:cNvSpPr txBox="1">
                  <a:spLocks noChangeArrowheads="1"/>
                </p:cNvSpPr>
                <p:nvPr/>
              </p:nvSpPr>
              <p:spPr bwMode="auto">
                <a:xfrm>
                  <a:off x="3840" y="1848"/>
                  <a:ext cx="528" cy="389"/>
                </a:xfrm>
                <a:prstGeom prst="rect">
                  <a:avLst/>
                </a:prstGeom>
                <a:noFill/>
                <a:ln w="9525">
                  <a:noFill/>
                  <a:miter lim="800000"/>
                  <a:headEnd/>
                  <a:tailEnd/>
                </a:ln>
              </p:spPr>
              <p:txBody>
                <a:bodyPr>
                  <a:spAutoFit/>
                </a:bodyPr>
                <a:lstStyle/>
                <a:p>
                  <a:pPr eaLnBrk="1" hangingPunct="1">
                    <a:spcBef>
                      <a:spcPct val="50000"/>
                    </a:spcBef>
                    <a:defRPr/>
                  </a:pPr>
                  <a:r>
                    <a:rPr lang="en-US" sz="2400" b="1" dirty="0">
                      <a:latin typeface="Tahoma" panose="020B0604030504040204" pitchFamily="34" charset="0"/>
                      <a:ea typeface="Tahoma" panose="020B0604030504040204" pitchFamily="34" charset="0"/>
                      <a:cs typeface="Tahoma" panose="020B0604030504040204" pitchFamily="34" charset="0"/>
                    </a:rPr>
                    <a:t> 1000 </a:t>
                  </a:r>
                </a:p>
              </p:txBody>
            </p:sp>
            <p:sp>
              <p:nvSpPr>
                <p:cNvPr id="16" name="Line 56">
                  <a:extLst>
                    <a:ext uri="{FF2B5EF4-FFF2-40B4-BE49-F238E27FC236}">
                      <a16:creationId xmlns:a16="http://schemas.microsoft.com/office/drawing/2014/main" xmlns="" id="{DA855A04-2E13-47BD-9794-7AFE1D6BD280}"/>
                    </a:ext>
                  </a:extLst>
                </p:cNvPr>
                <p:cNvSpPr>
                  <a:spLocks noChangeShapeType="1"/>
                </p:cNvSpPr>
                <p:nvPr/>
              </p:nvSpPr>
              <p:spPr bwMode="auto">
                <a:xfrm>
                  <a:off x="3857" y="1848"/>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grpSp>
          <p:sp>
            <p:nvSpPr>
              <p:cNvPr id="13" name="Text Box 57">
                <a:extLst>
                  <a:ext uri="{FF2B5EF4-FFF2-40B4-BE49-F238E27FC236}">
                    <a16:creationId xmlns:a16="http://schemas.microsoft.com/office/drawing/2014/main" xmlns="" id="{21137DF7-570D-4325-ACA2-89D0DE2999EB}"/>
                  </a:ext>
                </a:extLst>
              </p:cNvPr>
              <p:cNvSpPr txBox="1">
                <a:spLocks noChangeArrowheads="1"/>
              </p:cNvSpPr>
              <p:nvPr/>
            </p:nvSpPr>
            <p:spPr bwMode="auto">
              <a:xfrm>
                <a:off x="2313" y="2448"/>
                <a:ext cx="27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Tahoma" panose="020B0604030504040204" pitchFamily="34" charset="0"/>
                    <a:ea typeface="Tahoma" panose="020B0604030504040204" pitchFamily="34" charset="0"/>
                    <a:cs typeface="Tahoma" panose="020B0604030504040204" pitchFamily="34" charset="0"/>
                  </a:rPr>
                  <a:t>=</a:t>
                </a:r>
              </a:p>
            </p:txBody>
          </p:sp>
        </p:grpSp>
      </p:grpSp>
      <p:sp>
        <p:nvSpPr>
          <p:cNvPr id="20" name="Text Box 21">
            <a:extLst>
              <a:ext uri="{FF2B5EF4-FFF2-40B4-BE49-F238E27FC236}">
                <a16:creationId xmlns:a16="http://schemas.microsoft.com/office/drawing/2014/main" xmlns="" id="{58A27880-6369-42D7-8927-04D79357C27F}"/>
              </a:ext>
            </a:extLst>
          </p:cNvPr>
          <p:cNvSpPr txBox="1">
            <a:spLocks noChangeArrowheads="1"/>
          </p:cNvSpPr>
          <p:nvPr/>
        </p:nvSpPr>
        <p:spPr bwMode="auto">
          <a:xfrm>
            <a:off x="744855" y="5357089"/>
            <a:ext cx="10055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ahoma" panose="020B0604030504040204" pitchFamily="34" charset="0"/>
                <a:ea typeface="Tahoma" panose="020B0604030504040204" pitchFamily="34" charset="0"/>
                <a:cs typeface="Tahoma" panose="020B0604030504040204" pitchFamily="34" charset="0"/>
              </a:rPr>
              <a:t>b) Tỉ số phần trăm của số cây ăn quả và số cây trong vườn là:</a:t>
            </a:r>
          </a:p>
        </p:txBody>
      </p:sp>
      <p:sp>
        <p:nvSpPr>
          <p:cNvPr id="21" name="Text Box 23">
            <a:extLst>
              <a:ext uri="{FF2B5EF4-FFF2-40B4-BE49-F238E27FC236}">
                <a16:creationId xmlns:a16="http://schemas.microsoft.com/office/drawing/2014/main" xmlns="" id="{81E10B1F-F76A-4955-A38D-3BBB4CB9EF8D}"/>
              </a:ext>
            </a:extLst>
          </p:cNvPr>
          <p:cNvSpPr txBox="1">
            <a:spLocks noChangeArrowheads="1"/>
          </p:cNvSpPr>
          <p:nvPr/>
        </p:nvSpPr>
        <p:spPr bwMode="auto">
          <a:xfrm>
            <a:off x="1993900" y="5930568"/>
            <a:ext cx="358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D200D2"/>
                </a:solidFill>
                <a:latin typeface="Tahoma" panose="020B0604030504040204" pitchFamily="34" charset="0"/>
                <a:ea typeface="Tahoma" panose="020B0604030504040204" pitchFamily="34" charset="0"/>
                <a:cs typeface="Tahoma" panose="020B0604030504040204" pitchFamily="34" charset="0"/>
              </a:rPr>
              <a:t>100% – 54% = 46% </a:t>
            </a:r>
          </a:p>
        </p:txBody>
      </p:sp>
      <p:sp>
        <p:nvSpPr>
          <p:cNvPr id="22" name="Text Box 19">
            <a:extLst>
              <a:ext uri="{FF2B5EF4-FFF2-40B4-BE49-F238E27FC236}">
                <a16:creationId xmlns:a16="http://schemas.microsoft.com/office/drawing/2014/main" xmlns="" id="{D6AEB119-FCC1-4BA9-AA53-4D1C2AD4B2B7}"/>
              </a:ext>
            </a:extLst>
          </p:cNvPr>
          <p:cNvSpPr txBox="1">
            <a:spLocks noChangeArrowheads="1"/>
          </p:cNvSpPr>
          <p:nvPr/>
        </p:nvSpPr>
        <p:spPr bwMode="auto">
          <a:xfrm>
            <a:off x="9185509" y="5782590"/>
            <a:ext cx="26555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3300"/>
                </a:solidFill>
                <a:latin typeface="Tahoma" panose="020B0604030504040204" pitchFamily="34" charset="0"/>
                <a:ea typeface="Tahoma" panose="020B0604030504040204" pitchFamily="34" charset="0"/>
                <a:cs typeface="Tahoma" panose="020B0604030504040204" pitchFamily="34" charset="0"/>
              </a:rPr>
              <a:t>Đáp số</a:t>
            </a:r>
            <a:r>
              <a:rPr lang="en-US" altLang="en-US" sz="2400" b="1">
                <a:solidFill>
                  <a:srgbClr val="FF3300"/>
                </a:solidFill>
                <a:latin typeface="Tahoma" panose="020B0604030504040204" pitchFamily="34" charset="0"/>
                <a:ea typeface="Tahoma" panose="020B0604030504040204" pitchFamily="34" charset="0"/>
                <a:cs typeface="Tahoma" panose="020B0604030504040204" pitchFamily="34" charset="0"/>
              </a:rPr>
              <a:t>:  a. 54% </a:t>
            </a:r>
          </a:p>
          <a:p>
            <a:pPr eaLnBrk="1" hangingPunct="1">
              <a:spcBef>
                <a:spcPct val="50000"/>
              </a:spcBef>
            </a:pPr>
            <a:r>
              <a:rPr lang="en-US" altLang="en-US" sz="2400" b="1">
                <a:solidFill>
                  <a:srgbClr val="FF3300"/>
                </a:solidFill>
                <a:latin typeface="Tahoma" panose="020B0604030504040204" pitchFamily="34" charset="0"/>
                <a:ea typeface="Tahoma" panose="020B0604030504040204" pitchFamily="34" charset="0"/>
                <a:cs typeface="Tahoma" panose="020B0604030504040204" pitchFamily="34" charset="0"/>
              </a:rPr>
              <a:t>               b. 46%</a:t>
            </a:r>
          </a:p>
        </p:txBody>
      </p:sp>
      <p:sp>
        <p:nvSpPr>
          <p:cNvPr id="23" name="TextBox 22">
            <a:extLst>
              <a:ext uri="{FF2B5EF4-FFF2-40B4-BE49-F238E27FC236}">
                <a16:creationId xmlns:a16="http://schemas.microsoft.com/office/drawing/2014/main" xmlns="" id="{A682DE49-CC8B-4C72-AC83-5A0DC4597688}"/>
              </a:ext>
            </a:extLst>
          </p:cNvPr>
          <p:cNvSpPr txBox="1"/>
          <p:nvPr/>
        </p:nvSpPr>
        <p:spPr>
          <a:xfrm>
            <a:off x="4927307" y="3758913"/>
            <a:ext cx="1416930" cy="492443"/>
          </a:xfrm>
          <a:prstGeom prst="rect">
            <a:avLst/>
          </a:prstGeom>
          <a:noFill/>
        </p:spPr>
        <p:txBody>
          <a:bodyPr wrap="square">
            <a:spAutoFit/>
          </a:bodyPr>
          <a:lstStyle/>
          <a:p>
            <a:r>
              <a:rPr lang="en-US" altLang="en-US" sz="2600" b="1">
                <a:solidFill>
                  <a:srgbClr val="C00000"/>
                </a:solidFill>
                <a:latin typeface="Times New Roman" panose="02020603050405020304" pitchFamily="18" charset="0"/>
              </a:rPr>
              <a:t>Bài giải</a:t>
            </a:r>
            <a:endParaRPr lang="en-US" sz="2600"/>
          </a:p>
        </p:txBody>
      </p:sp>
    </p:spTree>
    <p:extLst>
      <p:ext uri="{BB962C8B-B14F-4D97-AF65-F5344CB8AC3E}">
        <p14:creationId xmlns:p14="http://schemas.microsoft.com/office/powerpoint/2010/main" val="24854527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xmlns="" id="{15A536E0-3398-4A79-87F1-474C83C245ED}"/>
              </a:ext>
            </a:extLst>
          </p:cNvPr>
          <p:cNvSpPr txBox="1">
            <a:spLocks noChangeArrowheads="1"/>
          </p:cNvSpPr>
          <p:nvPr/>
        </p:nvSpPr>
        <p:spPr bwMode="auto">
          <a:xfrm>
            <a:off x="8367232" y="1031557"/>
            <a:ext cx="2133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u="sng">
                <a:latin typeface="Times New Roman" panose="02020603050405020304" pitchFamily="18" charset="0"/>
                <a:cs typeface="Times New Roman" panose="02020603050405020304" pitchFamily="18" charset="0"/>
              </a:rPr>
              <a:t>Bài giải</a:t>
            </a:r>
          </a:p>
        </p:txBody>
      </p:sp>
      <p:sp>
        <p:nvSpPr>
          <p:cNvPr id="3" name="Text Box 19">
            <a:extLst>
              <a:ext uri="{FF2B5EF4-FFF2-40B4-BE49-F238E27FC236}">
                <a16:creationId xmlns:a16="http://schemas.microsoft.com/office/drawing/2014/main" xmlns="" id="{84D762CF-4D2E-4A19-96D2-4C71039F994B}"/>
              </a:ext>
            </a:extLst>
          </p:cNvPr>
          <p:cNvSpPr txBox="1">
            <a:spLocks noChangeArrowheads="1"/>
          </p:cNvSpPr>
          <p:nvPr/>
        </p:nvSpPr>
        <p:spPr bwMode="auto">
          <a:xfrm>
            <a:off x="8395513" y="5003962"/>
            <a:ext cx="22652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dirty="0">
                <a:solidFill>
                  <a:srgbClr val="0000FF"/>
                </a:solidFill>
                <a:latin typeface="Times New Roman" panose="02020603050405020304" pitchFamily="18" charset="0"/>
                <a:cs typeface="Times New Roman" panose="02020603050405020304" pitchFamily="18" charset="0"/>
              </a:rPr>
              <a:t>Đáp số</a:t>
            </a:r>
            <a:r>
              <a:rPr lang="en-US" altLang="en-US" sz="2600" b="1" dirty="0">
                <a:solidFill>
                  <a:srgbClr val="0000FF"/>
                </a:solidFill>
                <a:latin typeface="Times New Roman" panose="02020603050405020304" pitchFamily="18" charset="0"/>
                <a:cs typeface="Times New Roman" panose="02020603050405020304" pitchFamily="18" charset="0"/>
              </a:rPr>
              <a:t>:  46%</a:t>
            </a:r>
          </a:p>
        </p:txBody>
      </p:sp>
      <p:sp>
        <p:nvSpPr>
          <p:cNvPr id="4" name="Text Box 20">
            <a:extLst>
              <a:ext uri="{FF2B5EF4-FFF2-40B4-BE49-F238E27FC236}">
                <a16:creationId xmlns:a16="http://schemas.microsoft.com/office/drawing/2014/main" xmlns="" id="{6B1E51FE-B836-4277-B3C4-B4339EE95945}"/>
              </a:ext>
            </a:extLst>
          </p:cNvPr>
          <p:cNvSpPr txBox="1">
            <a:spLocks noChangeArrowheads="1"/>
          </p:cNvSpPr>
          <p:nvPr/>
        </p:nvSpPr>
        <p:spPr bwMode="auto">
          <a:xfrm>
            <a:off x="561681" y="228600"/>
            <a:ext cx="830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a:latin typeface="Times New Roman" panose="02020603050405020304" pitchFamily="18" charset="0"/>
                <a:cs typeface="Times New Roman" panose="02020603050405020304" pitchFamily="18" charset="0"/>
              </a:rPr>
              <a:t>Bài 3:   </a:t>
            </a:r>
          </a:p>
        </p:txBody>
      </p:sp>
      <p:sp>
        <p:nvSpPr>
          <p:cNvPr id="5" name="Text Box 23">
            <a:extLst>
              <a:ext uri="{FF2B5EF4-FFF2-40B4-BE49-F238E27FC236}">
                <a16:creationId xmlns:a16="http://schemas.microsoft.com/office/drawing/2014/main" xmlns="" id="{792FEF79-1E73-4E34-AC16-ED7787B2F70B}"/>
              </a:ext>
            </a:extLst>
          </p:cNvPr>
          <p:cNvSpPr txBox="1">
            <a:spLocks noChangeArrowheads="1"/>
          </p:cNvSpPr>
          <p:nvPr/>
        </p:nvSpPr>
        <p:spPr bwMode="auto">
          <a:xfrm>
            <a:off x="6919432" y="4556279"/>
            <a:ext cx="358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dirty="0">
                <a:solidFill>
                  <a:srgbClr val="D200D2"/>
                </a:solidFill>
                <a:latin typeface="Times New Roman" panose="02020603050405020304" pitchFamily="18" charset="0"/>
                <a:cs typeface="Times New Roman" panose="02020603050405020304" pitchFamily="18" charset="0"/>
              </a:rPr>
              <a:t>100% – 54% = 46% </a:t>
            </a:r>
          </a:p>
        </p:txBody>
      </p:sp>
      <p:sp>
        <p:nvSpPr>
          <p:cNvPr id="6" name="Title 3">
            <a:extLst>
              <a:ext uri="{FF2B5EF4-FFF2-40B4-BE49-F238E27FC236}">
                <a16:creationId xmlns:a16="http://schemas.microsoft.com/office/drawing/2014/main" xmlns="" id="{06A03CAB-4A70-47F0-BCD0-4A45EB744302}"/>
              </a:ext>
            </a:extLst>
          </p:cNvPr>
          <p:cNvSpPr txBox="1">
            <a:spLocks/>
          </p:cNvSpPr>
          <p:nvPr/>
        </p:nvSpPr>
        <p:spPr bwMode="auto">
          <a:xfrm>
            <a:off x="561681" y="76200"/>
            <a:ext cx="8229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Times New Roman" panose="02020603050405020304" pitchFamily="18" charset="0"/>
              </a:rPr>
              <a:t>b. Cách 2</a:t>
            </a:r>
          </a:p>
        </p:txBody>
      </p:sp>
      <p:sp>
        <p:nvSpPr>
          <p:cNvPr id="7" name="Line 43">
            <a:extLst>
              <a:ext uri="{FF2B5EF4-FFF2-40B4-BE49-F238E27FC236}">
                <a16:creationId xmlns:a16="http://schemas.microsoft.com/office/drawing/2014/main" xmlns="" id="{2A9DEB3C-75C6-4B4D-B1E0-8F6AD8A94003}"/>
              </a:ext>
            </a:extLst>
          </p:cNvPr>
          <p:cNvSpPr>
            <a:spLocks noChangeShapeType="1"/>
          </p:cNvSpPr>
          <p:nvPr/>
        </p:nvSpPr>
        <p:spPr bwMode="auto">
          <a:xfrm>
            <a:off x="6398601" y="990600"/>
            <a:ext cx="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sp>
        <p:nvSpPr>
          <p:cNvPr id="8" name="Text Box 58">
            <a:extLst>
              <a:ext uri="{FF2B5EF4-FFF2-40B4-BE49-F238E27FC236}">
                <a16:creationId xmlns:a16="http://schemas.microsoft.com/office/drawing/2014/main" xmlns="" id="{29F5A4DD-2993-480C-98A7-448EB82E7680}"/>
              </a:ext>
            </a:extLst>
          </p:cNvPr>
          <p:cNvSpPr txBox="1">
            <a:spLocks noChangeArrowheads="1"/>
          </p:cNvSpPr>
          <p:nvPr/>
        </p:nvSpPr>
        <p:spPr bwMode="auto">
          <a:xfrm>
            <a:off x="603321" y="1524000"/>
            <a:ext cx="5690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b) Số cây ăn quả trong vườn cây có là:</a:t>
            </a:r>
          </a:p>
        </p:txBody>
      </p:sp>
      <p:sp>
        <p:nvSpPr>
          <p:cNvPr id="9" name="Text Box 59">
            <a:extLst>
              <a:ext uri="{FF2B5EF4-FFF2-40B4-BE49-F238E27FC236}">
                <a16:creationId xmlns:a16="http://schemas.microsoft.com/office/drawing/2014/main" xmlns="" id="{39133488-B5D3-4902-98E4-6BECEF3C3114}"/>
              </a:ext>
            </a:extLst>
          </p:cNvPr>
          <p:cNvSpPr txBox="1">
            <a:spLocks noChangeArrowheads="1"/>
          </p:cNvSpPr>
          <p:nvPr/>
        </p:nvSpPr>
        <p:spPr bwMode="auto">
          <a:xfrm>
            <a:off x="1705624" y="2043260"/>
            <a:ext cx="3886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1000 – 540 = 460 (cây)</a:t>
            </a:r>
          </a:p>
        </p:txBody>
      </p:sp>
      <p:sp>
        <p:nvSpPr>
          <p:cNvPr id="10" name="Text Box 60">
            <a:extLst>
              <a:ext uri="{FF2B5EF4-FFF2-40B4-BE49-F238E27FC236}">
                <a16:creationId xmlns:a16="http://schemas.microsoft.com/office/drawing/2014/main" xmlns="" id="{69E39CC5-700E-4CA5-BD7D-8B1D0A15B6B7}"/>
              </a:ext>
            </a:extLst>
          </p:cNvPr>
          <p:cNvSpPr txBox="1">
            <a:spLocks noChangeArrowheads="1"/>
          </p:cNvSpPr>
          <p:nvPr/>
        </p:nvSpPr>
        <p:spPr bwMode="auto">
          <a:xfrm>
            <a:off x="896532" y="2497936"/>
            <a:ext cx="52874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solidFill>
                  <a:srgbClr val="0000FF"/>
                </a:solidFill>
                <a:latin typeface="Times New Roman" panose="02020603050405020304" pitchFamily="18" charset="0"/>
                <a:cs typeface="Times New Roman" panose="02020603050405020304" pitchFamily="18" charset="0"/>
              </a:rPr>
              <a:t>Tỉ số phần trăm của số cây ăn quả và số cây trong vườn là:</a:t>
            </a:r>
          </a:p>
        </p:txBody>
      </p:sp>
      <p:grpSp>
        <p:nvGrpSpPr>
          <p:cNvPr id="11" name="Group 62">
            <a:extLst>
              <a:ext uri="{FF2B5EF4-FFF2-40B4-BE49-F238E27FC236}">
                <a16:creationId xmlns:a16="http://schemas.microsoft.com/office/drawing/2014/main" xmlns="" id="{993FCF65-35EF-4E85-ACF8-BF5409C126BF}"/>
              </a:ext>
            </a:extLst>
          </p:cNvPr>
          <p:cNvGrpSpPr>
            <a:grpSpLocks/>
          </p:cNvGrpSpPr>
          <p:nvPr/>
        </p:nvGrpSpPr>
        <p:grpSpPr bwMode="auto">
          <a:xfrm>
            <a:off x="1328351" y="3376294"/>
            <a:ext cx="5181600" cy="911225"/>
            <a:chOff x="768" y="2352"/>
            <a:chExt cx="3264" cy="574"/>
          </a:xfrm>
        </p:grpSpPr>
        <p:sp>
          <p:nvSpPr>
            <p:cNvPr id="12" name="Text Box 63">
              <a:extLst>
                <a:ext uri="{FF2B5EF4-FFF2-40B4-BE49-F238E27FC236}">
                  <a16:creationId xmlns:a16="http://schemas.microsoft.com/office/drawing/2014/main" xmlns="" id="{253BE152-F694-4CDB-9BAA-886594D9C12F}"/>
                </a:ext>
              </a:extLst>
            </p:cNvPr>
            <p:cNvSpPr txBox="1">
              <a:spLocks noChangeArrowheads="1"/>
            </p:cNvSpPr>
            <p:nvPr/>
          </p:nvSpPr>
          <p:spPr bwMode="auto">
            <a:xfrm>
              <a:off x="3072" y="2448"/>
              <a:ext cx="960"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46%</a:t>
              </a:r>
            </a:p>
          </p:txBody>
        </p:sp>
        <p:sp>
          <p:nvSpPr>
            <p:cNvPr id="13" name="Text Box 64">
              <a:extLst>
                <a:ext uri="{FF2B5EF4-FFF2-40B4-BE49-F238E27FC236}">
                  <a16:creationId xmlns:a16="http://schemas.microsoft.com/office/drawing/2014/main" xmlns="" id="{BF2E1F3C-42D2-41EA-9619-AD886415F1FC}"/>
                </a:ext>
              </a:extLst>
            </p:cNvPr>
            <p:cNvSpPr txBox="1">
              <a:spLocks noChangeArrowheads="1"/>
            </p:cNvSpPr>
            <p:nvPr/>
          </p:nvSpPr>
          <p:spPr bwMode="auto">
            <a:xfrm>
              <a:off x="2880" y="2448"/>
              <a:ext cx="23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a:t>
              </a:r>
            </a:p>
          </p:txBody>
        </p:sp>
        <p:grpSp>
          <p:nvGrpSpPr>
            <p:cNvPr id="14" name="Group 65">
              <a:extLst>
                <a:ext uri="{FF2B5EF4-FFF2-40B4-BE49-F238E27FC236}">
                  <a16:creationId xmlns:a16="http://schemas.microsoft.com/office/drawing/2014/main" xmlns="" id="{F8188500-3622-48A3-A61B-3F9BABC675CF}"/>
                </a:ext>
              </a:extLst>
            </p:cNvPr>
            <p:cNvGrpSpPr>
              <a:grpSpLocks/>
            </p:cNvGrpSpPr>
            <p:nvPr/>
          </p:nvGrpSpPr>
          <p:grpSpPr bwMode="auto">
            <a:xfrm>
              <a:off x="2448" y="2352"/>
              <a:ext cx="528" cy="574"/>
              <a:chOff x="3840" y="1632"/>
              <a:chExt cx="528" cy="574"/>
            </a:xfrm>
          </p:grpSpPr>
          <p:sp>
            <p:nvSpPr>
              <p:cNvPr id="22" name="Text Box 66">
                <a:extLst>
                  <a:ext uri="{FF2B5EF4-FFF2-40B4-BE49-F238E27FC236}">
                    <a16:creationId xmlns:a16="http://schemas.microsoft.com/office/drawing/2014/main" xmlns="" id="{6F3BD569-71DD-46C5-A316-818D4E401C8E}"/>
                  </a:ext>
                </a:extLst>
              </p:cNvPr>
              <p:cNvSpPr txBox="1">
                <a:spLocks noChangeArrowheads="1"/>
              </p:cNvSpPr>
              <p:nvPr/>
            </p:nvSpPr>
            <p:spPr bwMode="auto">
              <a:xfrm>
                <a:off x="3936" y="1632"/>
                <a:ext cx="432"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46 </a:t>
                </a:r>
              </a:p>
            </p:txBody>
          </p:sp>
          <p:sp>
            <p:nvSpPr>
              <p:cNvPr id="23" name="Text Box 67">
                <a:extLst>
                  <a:ext uri="{FF2B5EF4-FFF2-40B4-BE49-F238E27FC236}">
                    <a16:creationId xmlns:a16="http://schemas.microsoft.com/office/drawing/2014/main" xmlns="" id="{E412948A-2660-4BB9-95F5-54688AFC42CC}"/>
                  </a:ext>
                </a:extLst>
              </p:cNvPr>
              <p:cNvSpPr txBox="1">
                <a:spLocks noChangeArrowheads="1"/>
              </p:cNvSpPr>
              <p:nvPr/>
            </p:nvSpPr>
            <p:spPr bwMode="auto">
              <a:xfrm>
                <a:off x="3840" y="1896"/>
                <a:ext cx="528"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 100 </a:t>
                </a:r>
              </a:p>
            </p:txBody>
          </p:sp>
          <p:sp>
            <p:nvSpPr>
              <p:cNvPr id="24" name="Line 68">
                <a:extLst>
                  <a:ext uri="{FF2B5EF4-FFF2-40B4-BE49-F238E27FC236}">
                    <a16:creationId xmlns:a16="http://schemas.microsoft.com/office/drawing/2014/main" xmlns="" id="{068604AE-943B-4D5F-870F-356BEC9CF3A9}"/>
                  </a:ext>
                </a:extLst>
              </p:cNvPr>
              <p:cNvSpPr>
                <a:spLocks noChangeShapeType="1"/>
              </p:cNvSpPr>
              <p:nvPr/>
            </p:nvSpPr>
            <p:spPr bwMode="auto">
              <a:xfrm>
                <a:off x="3936" y="1896"/>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grpSp>
        <p:grpSp>
          <p:nvGrpSpPr>
            <p:cNvPr id="15" name="Group 69">
              <a:extLst>
                <a:ext uri="{FF2B5EF4-FFF2-40B4-BE49-F238E27FC236}">
                  <a16:creationId xmlns:a16="http://schemas.microsoft.com/office/drawing/2014/main" xmlns="" id="{7F17C29E-E2B5-42A9-9169-14F743FF3F75}"/>
                </a:ext>
              </a:extLst>
            </p:cNvPr>
            <p:cNvGrpSpPr>
              <a:grpSpLocks/>
            </p:cNvGrpSpPr>
            <p:nvPr/>
          </p:nvGrpSpPr>
          <p:grpSpPr bwMode="auto">
            <a:xfrm>
              <a:off x="768" y="2352"/>
              <a:ext cx="1781" cy="562"/>
              <a:chOff x="768" y="2352"/>
              <a:chExt cx="1781" cy="562"/>
            </a:xfrm>
          </p:grpSpPr>
          <p:sp>
            <p:nvSpPr>
              <p:cNvPr id="16" name="Text Box 70">
                <a:extLst>
                  <a:ext uri="{FF2B5EF4-FFF2-40B4-BE49-F238E27FC236}">
                    <a16:creationId xmlns:a16="http://schemas.microsoft.com/office/drawing/2014/main" xmlns="" id="{B2FEE2D4-53E5-4C73-8C31-D78BAE9F86C2}"/>
                  </a:ext>
                </a:extLst>
              </p:cNvPr>
              <p:cNvSpPr txBox="1">
                <a:spLocks noChangeArrowheads="1"/>
              </p:cNvSpPr>
              <p:nvPr/>
            </p:nvSpPr>
            <p:spPr bwMode="auto">
              <a:xfrm>
                <a:off x="768" y="2448"/>
                <a:ext cx="12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460 : 1000 =</a:t>
                </a:r>
              </a:p>
            </p:txBody>
          </p:sp>
          <p:grpSp>
            <p:nvGrpSpPr>
              <p:cNvPr id="17" name="Group 71">
                <a:extLst>
                  <a:ext uri="{FF2B5EF4-FFF2-40B4-BE49-F238E27FC236}">
                    <a16:creationId xmlns:a16="http://schemas.microsoft.com/office/drawing/2014/main" xmlns="" id="{6CAC1F4F-23AF-4BA0-90BA-0CF1AA9F9159}"/>
                  </a:ext>
                </a:extLst>
              </p:cNvPr>
              <p:cNvGrpSpPr>
                <a:grpSpLocks/>
              </p:cNvGrpSpPr>
              <p:nvPr/>
            </p:nvGrpSpPr>
            <p:grpSpPr bwMode="auto">
              <a:xfrm>
                <a:off x="1831" y="2352"/>
                <a:ext cx="624" cy="562"/>
                <a:chOff x="3886" y="1632"/>
                <a:chExt cx="528" cy="562"/>
              </a:xfrm>
            </p:grpSpPr>
            <p:sp>
              <p:nvSpPr>
                <p:cNvPr id="19" name="Text Box 72">
                  <a:extLst>
                    <a:ext uri="{FF2B5EF4-FFF2-40B4-BE49-F238E27FC236}">
                      <a16:creationId xmlns:a16="http://schemas.microsoft.com/office/drawing/2014/main" xmlns="" id="{C558CD22-B628-402B-B63B-69D3BB54025D}"/>
                    </a:ext>
                  </a:extLst>
                </p:cNvPr>
                <p:cNvSpPr txBox="1">
                  <a:spLocks noChangeArrowheads="1"/>
                </p:cNvSpPr>
                <p:nvPr/>
              </p:nvSpPr>
              <p:spPr bwMode="auto">
                <a:xfrm>
                  <a:off x="3936" y="1632"/>
                  <a:ext cx="432" cy="310"/>
                </a:xfrm>
                <a:prstGeom prst="rect">
                  <a:avLst/>
                </a:prstGeom>
                <a:noFill/>
                <a:ln w="9525">
                  <a:noFill/>
                  <a:miter lim="800000"/>
                  <a:headEnd/>
                  <a:tailEnd/>
                </a:ln>
              </p:spPr>
              <p:txBody>
                <a:bodyPr>
                  <a:spAutoFit/>
                </a:bodyPr>
                <a:lstStyle/>
                <a:p>
                  <a:pPr eaLnBrk="1" hangingPunct="1">
                    <a:spcBef>
                      <a:spcPct val="50000"/>
                    </a:spcBef>
                    <a:defRPr/>
                  </a:pPr>
                  <a:r>
                    <a:rPr lang="en-US" sz="2600" b="1" dirty="0">
                      <a:latin typeface="Times New Roman" panose="02020603050405020304" pitchFamily="18" charset="0"/>
                      <a:cs typeface="Times New Roman" panose="02020603050405020304" pitchFamily="18" charset="0"/>
                    </a:rPr>
                    <a:t>460 </a:t>
                  </a:r>
                </a:p>
              </p:txBody>
            </p:sp>
            <p:sp>
              <p:nvSpPr>
                <p:cNvPr id="20" name="Text Box 73">
                  <a:extLst>
                    <a:ext uri="{FF2B5EF4-FFF2-40B4-BE49-F238E27FC236}">
                      <a16:creationId xmlns:a16="http://schemas.microsoft.com/office/drawing/2014/main" xmlns="" id="{ECB82D57-8D61-4CF6-8028-ADA5103230F2}"/>
                    </a:ext>
                  </a:extLst>
                </p:cNvPr>
                <p:cNvSpPr txBox="1">
                  <a:spLocks noChangeArrowheads="1"/>
                </p:cNvSpPr>
                <p:nvPr/>
              </p:nvSpPr>
              <p:spPr bwMode="auto">
                <a:xfrm>
                  <a:off x="3886" y="1632"/>
                  <a:ext cx="52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  1000 </a:t>
                  </a:r>
                </a:p>
              </p:txBody>
            </p:sp>
            <p:sp>
              <p:nvSpPr>
                <p:cNvPr id="21" name="Line 74">
                  <a:extLst>
                    <a:ext uri="{FF2B5EF4-FFF2-40B4-BE49-F238E27FC236}">
                      <a16:creationId xmlns:a16="http://schemas.microsoft.com/office/drawing/2014/main" xmlns="" id="{F393DDFD-CE93-4A96-AF20-CF96404B81A0}"/>
                    </a:ext>
                  </a:extLst>
                </p:cNvPr>
                <p:cNvSpPr>
                  <a:spLocks noChangeShapeType="1"/>
                </p:cNvSpPr>
                <p:nvPr/>
              </p:nvSpPr>
              <p:spPr bwMode="auto">
                <a:xfrm>
                  <a:off x="3961" y="1902"/>
                  <a:ext cx="3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600">
                    <a:latin typeface="Times New Roman" panose="02020603050405020304" pitchFamily="18" charset="0"/>
                    <a:cs typeface="Times New Roman" panose="02020603050405020304" pitchFamily="18" charset="0"/>
                  </a:endParaRPr>
                </a:p>
              </p:txBody>
            </p:sp>
          </p:grpSp>
          <p:sp>
            <p:nvSpPr>
              <p:cNvPr id="18" name="Text Box 75">
                <a:extLst>
                  <a:ext uri="{FF2B5EF4-FFF2-40B4-BE49-F238E27FC236}">
                    <a16:creationId xmlns:a16="http://schemas.microsoft.com/office/drawing/2014/main" xmlns="" id="{7D235CC3-619F-41CF-AC66-85F9C718AD0C}"/>
                  </a:ext>
                </a:extLst>
              </p:cNvPr>
              <p:cNvSpPr txBox="1">
                <a:spLocks noChangeArrowheads="1"/>
              </p:cNvSpPr>
              <p:nvPr/>
            </p:nvSpPr>
            <p:spPr bwMode="auto">
              <a:xfrm>
                <a:off x="2313" y="2448"/>
                <a:ext cx="23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a:t>
                </a:r>
              </a:p>
            </p:txBody>
          </p:sp>
        </p:grpSp>
      </p:grpSp>
      <p:sp>
        <p:nvSpPr>
          <p:cNvPr id="25" name="Text Box 76">
            <a:extLst>
              <a:ext uri="{FF2B5EF4-FFF2-40B4-BE49-F238E27FC236}">
                <a16:creationId xmlns:a16="http://schemas.microsoft.com/office/drawing/2014/main" xmlns="" id="{5F680CE2-19A9-40FF-B319-1A11B78DA254}"/>
              </a:ext>
            </a:extLst>
          </p:cNvPr>
          <p:cNvSpPr txBox="1">
            <a:spLocks noChangeArrowheads="1"/>
          </p:cNvSpPr>
          <p:nvPr/>
        </p:nvSpPr>
        <p:spPr bwMode="auto">
          <a:xfrm>
            <a:off x="3471765" y="4421899"/>
            <a:ext cx="3657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u="sng">
                <a:latin typeface="Times New Roman" panose="02020603050405020304" pitchFamily="18" charset="0"/>
                <a:cs typeface="Times New Roman" panose="02020603050405020304" pitchFamily="18" charset="0"/>
              </a:rPr>
              <a:t>Đáp số</a:t>
            </a:r>
            <a:r>
              <a:rPr lang="en-US" altLang="en-US" sz="2600" b="1">
                <a:latin typeface="Times New Roman" panose="02020603050405020304" pitchFamily="18" charset="0"/>
                <a:cs typeface="Times New Roman" panose="02020603050405020304" pitchFamily="18" charset="0"/>
              </a:rPr>
              <a:t>:  46%</a:t>
            </a:r>
          </a:p>
        </p:txBody>
      </p:sp>
      <p:sp>
        <p:nvSpPr>
          <p:cNvPr id="26" name="Text Box 77">
            <a:extLst>
              <a:ext uri="{FF2B5EF4-FFF2-40B4-BE49-F238E27FC236}">
                <a16:creationId xmlns:a16="http://schemas.microsoft.com/office/drawing/2014/main" xmlns="" id="{9EDC8298-05C9-4C84-934D-B6164D94FDD2}"/>
              </a:ext>
            </a:extLst>
          </p:cNvPr>
          <p:cNvSpPr txBox="1">
            <a:spLocks noChangeArrowheads="1"/>
          </p:cNvSpPr>
          <p:nvPr/>
        </p:nvSpPr>
        <p:spPr bwMode="auto">
          <a:xfrm>
            <a:off x="2366865" y="987743"/>
            <a:ext cx="2209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600" b="1" u="sng">
                <a:latin typeface="Times New Roman" panose="02020603050405020304" pitchFamily="18" charset="0"/>
                <a:cs typeface="Times New Roman" panose="02020603050405020304" pitchFamily="18" charset="0"/>
              </a:rPr>
              <a:t>Bài giải</a:t>
            </a:r>
          </a:p>
        </p:txBody>
      </p:sp>
      <p:sp>
        <p:nvSpPr>
          <p:cNvPr id="27" name="Text Box 58">
            <a:extLst>
              <a:ext uri="{FF2B5EF4-FFF2-40B4-BE49-F238E27FC236}">
                <a16:creationId xmlns:a16="http://schemas.microsoft.com/office/drawing/2014/main" xmlns="" id="{29F5A4DD-2993-480C-98A7-448EB82E7680}"/>
              </a:ext>
            </a:extLst>
          </p:cNvPr>
          <p:cNvSpPr txBox="1">
            <a:spLocks noChangeArrowheads="1"/>
          </p:cNvSpPr>
          <p:nvPr/>
        </p:nvSpPr>
        <p:spPr bwMode="auto">
          <a:xfrm>
            <a:off x="6362256" y="1755431"/>
            <a:ext cx="56906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b) Số cây ăn quả trong vườn cây có là:</a:t>
            </a:r>
          </a:p>
        </p:txBody>
      </p:sp>
      <p:sp>
        <p:nvSpPr>
          <p:cNvPr id="28" name="Text Box 59">
            <a:extLst>
              <a:ext uri="{FF2B5EF4-FFF2-40B4-BE49-F238E27FC236}">
                <a16:creationId xmlns:a16="http://schemas.microsoft.com/office/drawing/2014/main" xmlns="" id="{39133488-B5D3-4902-98E4-6BECEF3C3114}"/>
              </a:ext>
            </a:extLst>
          </p:cNvPr>
          <p:cNvSpPr txBox="1">
            <a:spLocks noChangeArrowheads="1"/>
          </p:cNvSpPr>
          <p:nvPr/>
        </p:nvSpPr>
        <p:spPr bwMode="auto">
          <a:xfrm>
            <a:off x="7464559" y="2274691"/>
            <a:ext cx="3886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1000 – 540 = 460 (cây)</a:t>
            </a:r>
          </a:p>
        </p:txBody>
      </p:sp>
      <p:sp>
        <p:nvSpPr>
          <p:cNvPr id="29" name="Text Box 60">
            <a:extLst>
              <a:ext uri="{FF2B5EF4-FFF2-40B4-BE49-F238E27FC236}">
                <a16:creationId xmlns:a16="http://schemas.microsoft.com/office/drawing/2014/main" xmlns="" id="{69E39CC5-700E-4CA5-BD7D-8B1D0A15B6B7}"/>
              </a:ext>
            </a:extLst>
          </p:cNvPr>
          <p:cNvSpPr txBox="1">
            <a:spLocks noChangeArrowheads="1"/>
          </p:cNvSpPr>
          <p:nvPr/>
        </p:nvSpPr>
        <p:spPr bwMode="auto">
          <a:xfrm>
            <a:off x="6530806" y="2901514"/>
            <a:ext cx="528744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dirty="0" err="1" smtClean="0">
                <a:solidFill>
                  <a:srgbClr val="0000FF"/>
                </a:solidFill>
                <a:latin typeface="Times New Roman" panose="02020603050405020304" pitchFamily="18" charset="0"/>
                <a:cs typeface="Times New Roman" panose="02020603050405020304" pitchFamily="18" charset="0"/>
              </a:rPr>
              <a:t>Coi</a:t>
            </a:r>
            <a:r>
              <a:rPr lang="en-US" altLang="en-US" sz="2600" b="1" dirty="0" smtClean="0">
                <a:solidFill>
                  <a:srgbClr val="0000FF"/>
                </a:solidFill>
                <a:latin typeface="Times New Roman" panose="02020603050405020304" pitchFamily="18" charset="0"/>
                <a:cs typeface="Times New Roman" panose="02020603050405020304" pitchFamily="18" charset="0"/>
              </a:rPr>
              <a:t> </a:t>
            </a:r>
            <a:r>
              <a:rPr lang="en-US" altLang="en-US" sz="2600" b="1" dirty="0" err="1" smtClean="0">
                <a:solidFill>
                  <a:srgbClr val="0000FF"/>
                </a:solidFill>
                <a:latin typeface="Times New Roman" panose="02020603050405020304" pitchFamily="18" charset="0"/>
                <a:cs typeface="Times New Roman" panose="02020603050405020304" pitchFamily="18" charset="0"/>
              </a:rPr>
              <a:t>tổng</a:t>
            </a:r>
            <a:r>
              <a:rPr lang="en-US" altLang="en-US" sz="2600" b="1" dirty="0" smtClean="0">
                <a:solidFill>
                  <a:srgbClr val="0000FF"/>
                </a:solidFill>
                <a:latin typeface="Times New Roman" panose="02020603050405020304" pitchFamily="18" charset="0"/>
                <a:cs typeface="Times New Roman" panose="02020603050405020304" pitchFamily="18" charset="0"/>
              </a:rPr>
              <a:t> số cây trong vườn là 100%</a:t>
            </a:r>
          </a:p>
          <a:p>
            <a:pPr eaLnBrk="1" hangingPunct="1">
              <a:spcBef>
                <a:spcPct val="50000"/>
              </a:spcBef>
            </a:pPr>
            <a:r>
              <a:rPr lang="en-US" altLang="en-US" sz="2600" b="1" dirty="0" smtClean="0">
                <a:solidFill>
                  <a:srgbClr val="0000FF"/>
                </a:solidFill>
                <a:latin typeface="Times New Roman" panose="02020603050405020304" pitchFamily="18" charset="0"/>
                <a:cs typeface="Times New Roman" panose="02020603050405020304" pitchFamily="18" charset="0"/>
              </a:rPr>
              <a:t>Tỉ </a:t>
            </a:r>
            <a:r>
              <a:rPr lang="en-US" altLang="en-US" sz="2600" b="1" dirty="0">
                <a:solidFill>
                  <a:srgbClr val="0000FF"/>
                </a:solidFill>
                <a:latin typeface="Times New Roman" panose="02020603050405020304" pitchFamily="18" charset="0"/>
                <a:cs typeface="Times New Roman" panose="02020603050405020304" pitchFamily="18" charset="0"/>
              </a:rPr>
              <a:t>số phần trăm của số cây ăn quả và số cây trong vườn là:</a:t>
            </a:r>
          </a:p>
        </p:txBody>
      </p:sp>
    </p:spTree>
    <p:extLst>
      <p:ext uri="{BB962C8B-B14F-4D97-AF65-F5344CB8AC3E}">
        <p14:creationId xmlns:p14="http://schemas.microsoft.com/office/powerpoint/2010/main" val="149877137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ox(i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ox(in)">
                                      <p:cBhvr>
                                        <p:cTn id="49" dur="500"/>
                                        <p:tgtEl>
                                          <p:spTgt spid="27"/>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ox(in)">
                                      <p:cBhvr>
                                        <p:cTn id="52" dur="500"/>
                                        <p:tgtEl>
                                          <p:spTgt spid="28"/>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ox(in)">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P spid="10"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04</a:t>
            </a:r>
            <a:endParaRPr lang="zh-CN" altLang="en-US" sz="8000" dirty="0">
              <a:solidFill>
                <a:schemeClr val="tx2"/>
              </a:solidFill>
            </a:endParaRPr>
          </a:p>
        </p:txBody>
      </p:sp>
      <p:grpSp>
        <p:nvGrpSpPr>
          <p:cNvPr id="7" name="组合 2">
            <a:extLst>
              <a:ext uri="{FF2B5EF4-FFF2-40B4-BE49-F238E27FC236}">
                <a16:creationId xmlns:a16="http://schemas.microsoft.com/office/drawing/2014/main" xmlns="" id="{C4B323E5-48D9-4AF0-A1F0-830C0CF0BFB9}"/>
              </a:ext>
            </a:extLst>
          </p:cNvPr>
          <p:cNvGrpSpPr/>
          <p:nvPr/>
        </p:nvGrpSpPr>
        <p:grpSpPr>
          <a:xfrm>
            <a:off x="2382775" y="2137445"/>
            <a:ext cx="7588636" cy="1015999"/>
            <a:chOff x="2538591" y="1678450"/>
            <a:chExt cx="3946621" cy="1015999"/>
          </a:xfrm>
        </p:grpSpPr>
        <p:sp>
          <p:nvSpPr>
            <p:cNvPr id="8" name="文本框 3">
              <a:extLst>
                <a:ext uri="{FF2B5EF4-FFF2-40B4-BE49-F238E27FC236}">
                  <a16:creationId xmlns:a16="http://schemas.microsoft.com/office/drawing/2014/main" xmlns=""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VẬN DỤNG</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xmlns="" id="{BF3B8795-B81B-4FBE-95AC-1E8BAA69ED62}"/>
                </a:ext>
              </a:extLst>
            </p:cNvPr>
            <p:cNvSpPr txBox="1"/>
            <p:nvPr/>
          </p:nvSpPr>
          <p:spPr>
            <a:xfrm>
              <a:off x="2539989" y="1678786"/>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VẬN DỤNG</a:t>
              </a:r>
            </a:p>
          </p:txBody>
        </p:sp>
      </p:grpSp>
    </p:spTree>
    <p:extLst>
      <p:ext uri="{BB962C8B-B14F-4D97-AF65-F5344CB8AC3E}">
        <p14:creationId xmlns:p14="http://schemas.microsoft.com/office/powerpoint/2010/main" val="407672141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xmlns="" id="{A13C7D4B-81EF-4A83-8CA8-266DE034E828}"/>
              </a:ext>
            </a:extLst>
          </p:cNvPr>
          <p:cNvGrpSpPr/>
          <p:nvPr/>
        </p:nvGrpSpPr>
        <p:grpSpPr>
          <a:xfrm>
            <a:off x="2557024" y="1060485"/>
            <a:ext cx="7585952" cy="1938992"/>
            <a:chOff x="2596714" y="3304050"/>
            <a:chExt cx="3945224" cy="1938992"/>
          </a:xfrm>
        </p:grpSpPr>
        <p:sp>
          <p:nvSpPr>
            <p:cNvPr id="3" name="文本框 3">
              <a:extLst>
                <a:ext uri="{FF2B5EF4-FFF2-40B4-BE49-F238E27FC236}">
                  <a16:creationId xmlns:a16="http://schemas.microsoft.com/office/drawing/2014/main" xmlns="" id="{1B46322E-9888-44DE-899A-2DD057B182C3}"/>
                </a:ext>
              </a:extLst>
            </p:cNvPr>
            <p:cNvSpPr txBox="1"/>
            <p:nvPr/>
          </p:nvSpPr>
          <p:spPr>
            <a:xfrm>
              <a:off x="2596715" y="33040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Cách viết tỉ số dưới dạng phần trăm?</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4" name="文本框 42">
              <a:extLst>
                <a:ext uri="{FF2B5EF4-FFF2-40B4-BE49-F238E27FC236}">
                  <a16:creationId xmlns:a16="http://schemas.microsoft.com/office/drawing/2014/main" xmlns="" id="{2D0DFC5A-3181-44F1-BFA9-7373E9CFDDAD}"/>
                </a:ext>
              </a:extLst>
            </p:cNvPr>
            <p:cNvSpPr txBox="1"/>
            <p:nvPr/>
          </p:nvSpPr>
          <p:spPr>
            <a:xfrm>
              <a:off x="2596714" y="3304050"/>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Cách viết tỉ số dưới dạng phần trăm?</a:t>
              </a:r>
            </a:p>
          </p:txBody>
        </p:sp>
      </p:grpSp>
      <p:grpSp>
        <p:nvGrpSpPr>
          <p:cNvPr id="5" name="组合 2">
            <a:extLst>
              <a:ext uri="{FF2B5EF4-FFF2-40B4-BE49-F238E27FC236}">
                <a16:creationId xmlns:a16="http://schemas.microsoft.com/office/drawing/2014/main" xmlns="" id="{61C4C52F-4801-41DF-907B-672B2083C7B3}"/>
              </a:ext>
            </a:extLst>
          </p:cNvPr>
          <p:cNvGrpSpPr/>
          <p:nvPr/>
        </p:nvGrpSpPr>
        <p:grpSpPr>
          <a:xfrm>
            <a:off x="951746" y="3548116"/>
            <a:ext cx="10620493" cy="1200330"/>
            <a:chOff x="2596715" y="3304049"/>
            <a:chExt cx="3945223" cy="1200330"/>
          </a:xfrm>
        </p:grpSpPr>
        <p:sp>
          <p:nvSpPr>
            <p:cNvPr id="6" name="文本框 3">
              <a:extLst>
                <a:ext uri="{FF2B5EF4-FFF2-40B4-BE49-F238E27FC236}">
                  <a16:creationId xmlns:a16="http://schemas.microsoft.com/office/drawing/2014/main" xmlns="" id="{3A392C4C-78ED-4C32-B328-7F6A555EAED5}"/>
                </a:ext>
              </a:extLst>
            </p:cNvPr>
            <p:cNvSpPr txBox="1"/>
            <p:nvPr/>
          </p:nvSpPr>
          <p:spPr>
            <a:xfrm>
              <a:off x="2596715" y="3304050"/>
              <a:ext cx="3945223" cy="1200329"/>
            </a:xfrm>
            <a:prstGeom prst="rect">
              <a:avLst/>
            </a:prstGeom>
            <a:noFill/>
          </p:spPr>
          <p:txBody>
            <a:bodyPr wrap="square" rtlCol="0">
              <a:spAutoFit/>
            </a:bodyPr>
            <a:lstStyle/>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Bước 1: Viết tỉ số dưới dạng phân số có </a:t>
              </a:r>
            </a:p>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mẫu số là 100</a:t>
              </a:r>
              <a:endParaRPr lang="zh-CN" altLang="en-US" sz="36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7" name="文本框 42">
              <a:extLst>
                <a:ext uri="{FF2B5EF4-FFF2-40B4-BE49-F238E27FC236}">
                  <a16:creationId xmlns:a16="http://schemas.microsoft.com/office/drawing/2014/main" xmlns="" id="{075292E0-6BE2-492F-AD27-7CBEA4996D18}"/>
                </a:ext>
              </a:extLst>
            </p:cNvPr>
            <p:cNvSpPr txBox="1"/>
            <p:nvPr/>
          </p:nvSpPr>
          <p:spPr>
            <a:xfrm>
              <a:off x="2596715" y="3304049"/>
              <a:ext cx="3945223" cy="1200329"/>
            </a:xfrm>
            <a:prstGeom prst="rect">
              <a:avLst/>
            </a:prstGeom>
            <a:noFill/>
          </p:spPr>
          <p:txBody>
            <a:bodyPr wrap="square" rtlCol="0">
              <a:spAutoFit/>
            </a:bodyPr>
            <a:lstStyle/>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Bước 1: Viết tỉ số dưới dạng phân số có </a:t>
              </a:r>
            </a:p>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mẫu số là 100</a:t>
              </a:r>
            </a:p>
          </p:txBody>
        </p:sp>
      </p:grpSp>
      <p:grpSp>
        <p:nvGrpSpPr>
          <p:cNvPr id="8" name="组合 2">
            <a:extLst>
              <a:ext uri="{FF2B5EF4-FFF2-40B4-BE49-F238E27FC236}">
                <a16:creationId xmlns:a16="http://schemas.microsoft.com/office/drawing/2014/main" xmlns="" id="{B3F9AFC4-00F5-41AF-B0CE-3081B3B77CFE}"/>
              </a:ext>
            </a:extLst>
          </p:cNvPr>
          <p:cNvGrpSpPr/>
          <p:nvPr/>
        </p:nvGrpSpPr>
        <p:grpSpPr>
          <a:xfrm>
            <a:off x="1073666" y="4909557"/>
            <a:ext cx="10620493" cy="646331"/>
            <a:chOff x="2596715" y="3304050"/>
            <a:chExt cx="3945223" cy="646331"/>
          </a:xfrm>
        </p:grpSpPr>
        <p:sp>
          <p:nvSpPr>
            <p:cNvPr id="9" name="文本框 3">
              <a:extLst>
                <a:ext uri="{FF2B5EF4-FFF2-40B4-BE49-F238E27FC236}">
                  <a16:creationId xmlns:a16="http://schemas.microsoft.com/office/drawing/2014/main" xmlns="" id="{B3CF3D67-FCBD-4771-A10C-9F9FBB983F6A}"/>
                </a:ext>
              </a:extLst>
            </p:cNvPr>
            <p:cNvSpPr txBox="1"/>
            <p:nvPr/>
          </p:nvSpPr>
          <p:spPr>
            <a:xfrm>
              <a:off x="2596715" y="3304050"/>
              <a:ext cx="3945223" cy="646331"/>
            </a:xfrm>
            <a:prstGeom prst="rect">
              <a:avLst/>
            </a:prstGeom>
            <a:noFill/>
          </p:spPr>
          <p:txBody>
            <a:bodyPr wrap="square" rtlCol="0">
              <a:spAutoFit/>
            </a:bodyPr>
            <a:lstStyle/>
            <a:p>
              <a:pPr algn="ctr"/>
              <a:r>
                <a:rPr lang="en-US" altLang="zh-CN" sz="36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Bước 2: Chuyển mẫu số thành kí hiệu %</a:t>
              </a:r>
              <a:endParaRPr lang="zh-CN" altLang="en-US" sz="36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10" name="文本框 42">
              <a:extLst>
                <a:ext uri="{FF2B5EF4-FFF2-40B4-BE49-F238E27FC236}">
                  <a16:creationId xmlns:a16="http://schemas.microsoft.com/office/drawing/2014/main" xmlns="" id="{2D6DAD8B-DC34-4638-B84E-6811A41AABF0}"/>
                </a:ext>
              </a:extLst>
            </p:cNvPr>
            <p:cNvSpPr txBox="1"/>
            <p:nvPr/>
          </p:nvSpPr>
          <p:spPr>
            <a:xfrm>
              <a:off x="2596715" y="3304050"/>
              <a:ext cx="3945223" cy="646331"/>
            </a:xfrm>
            <a:prstGeom prst="rect">
              <a:avLst/>
            </a:prstGeom>
            <a:noFill/>
          </p:spPr>
          <p:txBody>
            <a:bodyPr wrap="square" rtlCol="0">
              <a:spAutoFit/>
            </a:bodyPr>
            <a:lstStyle/>
            <a:p>
              <a:pPr algn="ctr"/>
              <a:r>
                <a:rPr lang="en-US" altLang="zh-CN" sz="3600" b="1">
                  <a:solidFill>
                    <a:srgbClr val="FF3300"/>
                  </a:solidFill>
                  <a:latin typeface="Tahoma" panose="020B0604030504040204" pitchFamily="34" charset="0"/>
                  <a:ea typeface="Tahoma" panose="020B0604030504040204" pitchFamily="34" charset="0"/>
                  <a:cs typeface="Tahoma" panose="020B0604030504040204" pitchFamily="34" charset="0"/>
                  <a:sym typeface="+mn-lt"/>
                </a:rPr>
                <a:t>Bước 2: Chuyển mẫu số thành kí hiệu %</a:t>
              </a:r>
            </a:p>
          </p:txBody>
        </p:sp>
      </p:grpSp>
    </p:spTree>
    <p:extLst>
      <p:ext uri="{BB962C8B-B14F-4D97-AF65-F5344CB8AC3E}">
        <p14:creationId xmlns:p14="http://schemas.microsoft.com/office/powerpoint/2010/main" val="348248666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05</a:t>
            </a:r>
            <a:endParaRPr lang="zh-CN" altLang="en-US" sz="8000" dirty="0">
              <a:solidFill>
                <a:schemeClr val="tx2"/>
              </a:solidFill>
            </a:endParaRPr>
          </a:p>
        </p:txBody>
      </p:sp>
      <p:grpSp>
        <p:nvGrpSpPr>
          <p:cNvPr id="7" name="组合 2">
            <a:extLst>
              <a:ext uri="{FF2B5EF4-FFF2-40B4-BE49-F238E27FC236}">
                <a16:creationId xmlns:a16="http://schemas.microsoft.com/office/drawing/2014/main" xmlns="" id="{C4B323E5-48D9-4AF0-A1F0-830C0CF0BFB9}"/>
              </a:ext>
            </a:extLst>
          </p:cNvPr>
          <p:cNvGrpSpPr/>
          <p:nvPr/>
        </p:nvGrpSpPr>
        <p:grpSpPr>
          <a:xfrm>
            <a:off x="2382775" y="2137444"/>
            <a:ext cx="7585948" cy="1015664"/>
            <a:chOff x="2538591" y="1678449"/>
            <a:chExt cx="3945223" cy="1015664"/>
          </a:xfrm>
        </p:grpSpPr>
        <p:sp>
          <p:nvSpPr>
            <p:cNvPr id="8" name="文本框 3">
              <a:extLst>
                <a:ext uri="{FF2B5EF4-FFF2-40B4-BE49-F238E27FC236}">
                  <a16:creationId xmlns:a16="http://schemas.microsoft.com/office/drawing/2014/main" xmlns=""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THANK YOU!</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xmlns="" id="{BF3B8795-B81B-4FBE-95AC-1E8BAA69ED62}"/>
                </a:ext>
              </a:extLst>
            </p:cNvPr>
            <p:cNvSpPr txBox="1"/>
            <p:nvPr/>
          </p:nvSpPr>
          <p:spPr>
            <a:xfrm>
              <a:off x="2538591" y="1678449"/>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THANK YOU!</a:t>
              </a:r>
            </a:p>
          </p:txBody>
        </p:sp>
      </p:grpSp>
    </p:spTree>
    <p:extLst>
      <p:ext uri="{BB962C8B-B14F-4D97-AF65-F5344CB8AC3E}">
        <p14:creationId xmlns:p14="http://schemas.microsoft.com/office/powerpoint/2010/main" val="154935519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dirty="0">
                <a:solidFill>
                  <a:schemeClr val="tx2"/>
                </a:solidFill>
              </a:rPr>
              <a:t>01</a:t>
            </a:r>
            <a:endParaRPr lang="zh-CN" altLang="en-US" sz="8000" dirty="0">
              <a:solidFill>
                <a:schemeClr val="tx2"/>
              </a:solidFill>
            </a:endParaRPr>
          </a:p>
        </p:txBody>
      </p:sp>
      <p:grpSp>
        <p:nvGrpSpPr>
          <p:cNvPr id="7" name="组合 2">
            <a:extLst>
              <a:ext uri="{FF2B5EF4-FFF2-40B4-BE49-F238E27FC236}">
                <a16:creationId xmlns:a16="http://schemas.microsoft.com/office/drawing/2014/main" xmlns="" id="{C4B323E5-48D9-4AF0-A1F0-830C0CF0BFB9}"/>
              </a:ext>
            </a:extLst>
          </p:cNvPr>
          <p:cNvGrpSpPr/>
          <p:nvPr/>
        </p:nvGrpSpPr>
        <p:grpSpPr>
          <a:xfrm>
            <a:off x="2382777" y="2137445"/>
            <a:ext cx="7585945" cy="1023870"/>
            <a:chOff x="2538591" y="1678450"/>
            <a:chExt cx="3945223" cy="1023870"/>
          </a:xfrm>
        </p:grpSpPr>
        <p:sp>
          <p:nvSpPr>
            <p:cNvPr id="8" name="文本框 3">
              <a:extLst>
                <a:ext uri="{FF2B5EF4-FFF2-40B4-BE49-F238E27FC236}">
                  <a16:creationId xmlns:a16="http://schemas.microsoft.com/office/drawing/2014/main" xmlns="" id="{09460B6B-2E9E-435E-A6C7-27E9AD9B25C6}"/>
                </a:ext>
              </a:extLst>
            </p:cNvPr>
            <p:cNvSpPr txBox="1"/>
            <p:nvPr/>
          </p:nvSpPr>
          <p:spPr>
            <a:xfrm>
              <a:off x="2538591" y="1678450"/>
              <a:ext cx="3945223" cy="1015663"/>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KHỞI ĐỘNG</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xmlns="" id="{BF3B8795-B81B-4FBE-95AC-1E8BAA69ED62}"/>
                </a:ext>
              </a:extLst>
            </p:cNvPr>
            <p:cNvSpPr txBox="1"/>
            <p:nvPr/>
          </p:nvSpPr>
          <p:spPr>
            <a:xfrm>
              <a:off x="2538591" y="1686657"/>
              <a:ext cx="3945223" cy="1015663"/>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KHỞI ĐỘNG</a:t>
              </a:r>
            </a:p>
          </p:txBody>
        </p:sp>
      </p:grpSp>
    </p:spTree>
    <p:extLst>
      <p:ext uri="{BB962C8B-B14F-4D97-AF65-F5344CB8AC3E}">
        <p14:creationId xmlns:p14="http://schemas.microsoft.com/office/powerpoint/2010/main" val="9066567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02</a:t>
            </a:r>
            <a:endParaRPr lang="zh-CN" altLang="en-US" sz="8000" dirty="0">
              <a:solidFill>
                <a:schemeClr val="tx2"/>
              </a:solidFill>
            </a:endParaRPr>
          </a:p>
        </p:txBody>
      </p:sp>
      <p:grpSp>
        <p:nvGrpSpPr>
          <p:cNvPr id="7" name="组合 2">
            <a:extLst>
              <a:ext uri="{FF2B5EF4-FFF2-40B4-BE49-F238E27FC236}">
                <a16:creationId xmlns:a16="http://schemas.microsoft.com/office/drawing/2014/main" xmlns="" id="{C4B323E5-48D9-4AF0-A1F0-830C0CF0BFB9}"/>
              </a:ext>
            </a:extLst>
          </p:cNvPr>
          <p:cNvGrpSpPr/>
          <p:nvPr/>
        </p:nvGrpSpPr>
        <p:grpSpPr>
          <a:xfrm>
            <a:off x="2364303" y="1509372"/>
            <a:ext cx="7585947" cy="1947197"/>
            <a:chOff x="2538590" y="1678450"/>
            <a:chExt cx="3945224" cy="1947197"/>
          </a:xfrm>
        </p:grpSpPr>
        <p:sp>
          <p:nvSpPr>
            <p:cNvPr id="8" name="文本框 3">
              <a:extLst>
                <a:ext uri="{FF2B5EF4-FFF2-40B4-BE49-F238E27FC236}">
                  <a16:creationId xmlns:a16="http://schemas.microsoft.com/office/drawing/2014/main" xmlns="" id="{09460B6B-2E9E-435E-A6C7-27E9AD9B25C6}"/>
                </a:ext>
              </a:extLst>
            </p:cNvPr>
            <p:cNvSpPr txBox="1"/>
            <p:nvPr/>
          </p:nvSpPr>
          <p:spPr>
            <a:xfrm>
              <a:off x="2538591" y="16784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HÌNH THÀNH </a:t>
              </a:r>
            </a:p>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KIẾN THỨC MỚI</a:t>
              </a:r>
              <a:endParaRPr lang="zh-CN" altLang="en-US" sz="6000" b="1" dirty="0">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cs typeface="Tahoma" panose="020B0604030504040204" pitchFamily="34" charset="0"/>
                <a:sym typeface="+mn-lt"/>
              </a:endParaRPr>
            </a:p>
          </p:txBody>
        </p:sp>
        <p:sp>
          <p:nvSpPr>
            <p:cNvPr id="9" name="文本框 42">
              <a:extLst>
                <a:ext uri="{FF2B5EF4-FFF2-40B4-BE49-F238E27FC236}">
                  <a16:creationId xmlns:a16="http://schemas.microsoft.com/office/drawing/2014/main" xmlns="" id="{BF3B8795-B81B-4FBE-95AC-1E8BAA69ED62}"/>
                </a:ext>
              </a:extLst>
            </p:cNvPr>
            <p:cNvSpPr txBox="1"/>
            <p:nvPr/>
          </p:nvSpPr>
          <p:spPr>
            <a:xfrm>
              <a:off x="2538590" y="1686655"/>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HÌNH THÀNH</a:t>
              </a:r>
            </a:p>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KIẾN THỨC MỚI</a:t>
              </a:r>
            </a:p>
          </p:txBody>
        </p:sp>
      </p:grpSp>
    </p:spTree>
    <p:extLst>
      <p:ext uri="{BB962C8B-B14F-4D97-AF65-F5344CB8AC3E}">
        <p14:creationId xmlns:p14="http://schemas.microsoft.com/office/powerpoint/2010/main" val="3319870894"/>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bwMode="auto">
          <a:xfrm>
            <a:off x="1528819" y="1557774"/>
            <a:ext cx="7765125" cy="133812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solidFill>
                <a:srgbClr val="07443C"/>
              </a:solidFill>
            </a:endParaRPr>
          </a:p>
        </p:txBody>
      </p:sp>
      <p:sp>
        <p:nvSpPr>
          <p:cNvPr id="3" name="任意多边形 2"/>
          <p:cNvSpPr/>
          <p:nvPr/>
        </p:nvSpPr>
        <p:spPr bwMode="auto">
          <a:xfrm>
            <a:off x="2213439" y="3119220"/>
            <a:ext cx="7765125" cy="1339951"/>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4" name="任意多边形 3"/>
          <p:cNvSpPr/>
          <p:nvPr/>
        </p:nvSpPr>
        <p:spPr bwMode="auto">
          <a:xfrm>
            <a:off x="2898059" y="4682495"/>
            <a:ext cx="7765125" cy="1338119"/>
          </a:xfrm>
          <a:custGeom>
            <a:avLst/>
            <a:gdLst>
              <a:gd name="connsiteX0" fmla="*/ 0 w 5181600"/>
              <a:gd name="connsiteY0" fmla="*/ 121920 h 1219200"/>
              <a:gd name="connsiteX1" fmla="*/ 121920 w 5181600"/>
              <a:gd name="connsiteY1" fmla="*/ 0 h 1219200"/>
              <a:gd name="connsiteX2" fmla="*/ 5059680 w 5181600"/>
              <a:gd name="connsiteY2" fmla="*/ 0 h 1219200"/>
              <a:gd name="connsiteX3" fmla="*/ 5181600 w 5181600"/>
              <a:gd name="connsiteY3" fmla="*/ 121920 h 1219200"/>
              <a:gd name="connsiteX4" fmla="*/ 5181600 w 5181600"/>
              <a:gd name="connsiteY4" fmla="*/ 1097280 h 1219200"/>
              <a:gd name="connsiteX5" fmla="*/ 5059680 w 5181600"/>
              <a:gd name="connsiteY5" fmla="*/ 1219200 h 1219200"/>
              <a:gd name="connsiteX6" fmla="*/ 121920 w 5181600"/>
              <a:gd name="connsiteY6" fmla="*/ 1219200 h 1219200"/>
              <a:gd name="connsiteX7" fmla="*/ 0 w 5181600"/>
              <a:gd name="connsiteY7" fmla="*/ 1097280 h 1219200"/>
              <a:gd name="connsiteX8" fmla="*/ 0 w 5181600"/>
              <a:gd name="connsiteY8" fmla="*/ 12192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219200">
                <a:moveTo>
                  <a:pt x="0" y="121920"/>
                </a:moveTo>
                <a:cubicBezTo>
                  <a:pt x="0" y="54585"/>
                  <a:pt x="54585" y="0"/>
                  <a:pt x="121920" y="0"/>
                </a:cubicBezTo>
                <a:lnTo>
                  <a:pt x="5059680" y="0"/>
                </a:lnTo>
                <a:cubicBezTo>
                  <a:pt x="5127015" y="0"/>
                  <a:pt x="5181600" y="54585"/>
                  <a:pt x="5181600" y="121920"/>
                </a:cubicBezTo>
                <a:lnTo>
                  <a:pt x="5181600" y="1097280"/>
                </a:lnTo>
                <a:cubicBezTo>
                  <a:pt x="5181600" y="1164615"/>
                  <a:pt x="5127015" y="1219200"/>
                  <a:pt x="5059680" y="1219200"/>
                </a:cubicBezTo>
                <a:lnTo>
                  <a:pt x="121920" y="1219200"/>
                </a:lnTo>
                <a:cubicBezTo>
                  <a:pt x="54585" y="1219200"/>
                  <a:pt x="0" y="1164615"/>
                  <a:pt x="0" y="1097280"/>
                </a:cubicBezTo>
                <a:lnTo>
                  <a:pt x="0" y="121920"/>
                </a:lnTo>
                <a:close/>
              </a:path>
            </a:pathLst>
          </a:custGeom>
          <a:solidFill>
            <a:srgbClr val="E5FFE5"/>
          </a:solidFill>
          <a:ln w="12700">
            <a:solidFill>
              <a:schemeClr val="tx1">
                <a:lumMod val="65000"/>
                <a:lumOff val="3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6612" tIns="306612" rIns="1965105" bIns="306612" spcCol="1270" anchor="ctr"/>
          <a:lstStyle/>
          <a:p>
            <a:pPr defTabSz="3021844">
              <a:lnSpc>
                <a:spcPct val="90000"/>
              </a:lnSpc>
              <a:spcAft>
                <a:spcPct val="35000"/>
              </a:spcAft>
              <a:defRPr/>
            </a:pPr>
            <a:endParaRPr lang="zh-CN" altLang="en-US" sz="6798"/>
          </a:p>
        </p:txBody>
      </p:sp>
      <p:sp>
        <p:nvSpPr>
          <p:cNvPr id="5" name="任意多边形 4"/>
          <p:cNvSpPr/>
          <p:nvPr/>
        </p:nvSpPr>
        <p:spPr bwMode="auto">
          <a:xfrm>
            <a:off x="8158778" y="2541381"/>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1"/>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6" name="任意多边形 5"/>
          <p:cNvSpPr/>
          <p:nvPr/>
        </p:nvSpPr>
        <p:spPr bwMode="auto">
          <a:xfrm>
            <a:off x="8843397" y="4093674"/>
            <a:ext cx="1188017" cy="869503"/>
          </a:xfrm>
          <a:custGeom>
            <a:avLst/>
            <a:gdLst>
              <a:gd name="connsiteX0" fmla="*/ 0 w 792480"/>
              <a:gd name="connsiteY0" fmla="*/ 435864 h 792480"/>
              <a:gd name="connsiteX1" fmla="*/ 178308 w 792480"/>
              <a:gd name="connsiteY1" fmla="*/ 435864 h 792480"/>
              <a:gd name="connsiteX2" fmla="*/ 178308 w 792480"/>
              <a:gd name="connsiteY2" fmla="*/ 0 h 792480"/>
              <a:gd name="connsiteX3" fmla="*/ 614172 w 792480"/>
              <a:gd name="connsiteY3" fmla="*/ 0 h 792480"/>
              <a:gd name="connsiteX4" fmla="*/ 614172 w 792480"/>
              <a:gd name="connsiteY4" fmla="*/ 435864 h 792480"/>
              <a:gd name="connsiteX5" fmla="*/ 792480 w 792480"/>
              <a:gd name="connsiteY5" fmla="*/ 435864 h 792480"/>
              <a:gd name="connsiteX6" fmla="*/ 396240 w 792480"/>
              <a:gd name="connsiteY6" fmla="*/ 792480 h 792480"/>
              <a:gd name="connsiteX7" fmla="*/ 0 w 792480"/>
              <a:gd name="connsiteY7" fmla="*/ 435864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 h="792480">
                <a:moveTo>
                  <a:pt x="0" y="435864"/>
                </a:moveTo>
                <a:lnTo>
                  <a:pt x="178308" y="435864"/>
                </a:lnTo>
                <a:lnTo>
                  <a:pt x="178308" y="0"/>
                </a:lnTo>
                <a:lnTo>
                  <a:pt x="614172" y="0"/>
                </a:lnTo>
                <a:lnTo>
                  <a:pt x="614172" y="435864"/>
                </a:lnTo>
                <a:lnTo>
                  <a:pt x="792480" y="435864"/>
                </a:lnTo>
                <a:lnTo>
                  <a:pt x="396240" y="792480"/>
                </a:lnTo>
                <a:lnTo>
                  <a:pt x="0" y="435864"/>
                </a:lnTo>
                <a:close/>
              </a:path>
            </a:pathLst>
          </a:custGeom>
          <a:solidFill>
            <a:schemeClr val="accent2"/>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8626" rIns="298626" bIns="322395" spcCol="1270" anchor="ctr"/>
          <a:lstStyle/>
          <a:p>
            <a:pPr algn="ctr" defTabSz="2133067">
              <a:lnSpc>
                <a:spcPct val="90000"/>
              </a:lnSpc>
              <a:spcAft>
                <a:spcPct val="35000"/>
              </a:spcAft>
              <a:defRPr/>
            </a:pPr>
            <a:endParaRPr lang="zh-CN" altLang="en-US" sz="4799"/>
          </a:p>
        </p:txBody>
      </p:sp>
      <p:sp>
        <p:nvSpPr>
          <p:cNvPr id="7" name="TextBox 6"/>
          <p:cNvSpPr txBox="1"/>
          <p:nvPr/>
        </p:nvSpPr>
        <p:spPr>
          <a:xfrm>
            <a:off x="1748938" y="1607246"/>
            <a:ext cx="7404299" cy="1233327"/>
          </a:xfrm>
          <a:prstGeom prst="rect">
            <a:avLst/>
          </a:prstGeom>
          <a:noFill/>
        </p:spPr>
        <p:txBody>
          <a:bodyPr wrap="square" lIns="91416" tIns="45708" rIns="91416" bIns="45708" rtlCol="0">
            <a:spAutoFit/>
          </a:bodyPr>
          <a:lstStyle/>
          <a:p>
            <a:pPr>
              <a:lnSpc>
                <a:spcPct val="130000"/>
              </a:lnSpc>
            </a:pPr>
            <a:r>
              <a:rPr lang="en-US" sz="3000"/>
              <a:t>    Hiểu về tỉ số phần trăm. Biết quan hệ giữa tỉ số phần trăm và phân số.</a:t>
            </a:r>
            <a:endParaRPr lang="zh-CN" altLang="en-US" sz="3000" dirty="0">
              <a:solidFill>
                <a:schemeClr val="tx1">
                  <a:lumMod val="50000"/>
                  <a:lumOff val="50000"/>
                </a:schemeClr>
              </a:solidFill>
              <a:latin typeface="微软雅黑" pitchFamily="34" charset="-122"/>
              <a:ea typeface="微软雅黑" pitchFamily="34" charset="-122"/>
            </a:endParaRPr>
          </a:p>
        </p:txBody>
      </p:sp>
      <p:sp>
        <p:nvSpPr>
          <p:cNvPr id="8" name="TextBox 7"/>
          <p:cNvSpPr txBox="1"/>
          <p:nvPr/>
        </p:nvSpPr>
        <p:spPr>
          <a:xfrm>
            <a:off x="2361796" y="3216906"/>
            <a:ext cx="6941384" cy="1233327"/>
          </a:xfrm>
          <a:prstGeom prst="rect">
            <a:avLst/>
          </a:prstGeom>
          <a:noFill/>
        </p:spPr>
        <p:txBody>
          <a:bodyPr wrap="square" lIns="91416" tIns="45708" rIns="91416" bIns="45708" rtlCol="0">
            <a:spAutoFit/>
          </a:bodyPr>
          <a:lstStyle/>
          <a:p>
            <a:pPr>
              <a:lnSpc>
                <a:spcPct val="130000"/>
              </a:lnSpc>
            </a:pPr>
            <a:r>
              <a:rPr lang="en-US" sz="3000">
                <a:solidFill>
                  <a:srgbClr val="07443C"/>
                </a:solidFill>
              </a:rPr>
              <a:t>   Biết xác định các tỉ số dưới dạng tỉ số phần trăm.</a:t>
            </a:r>
            <a:endParaRPr lang="zh-CN" altLang="en-US" sz="3000" dirty="0">
              <a:solidFill>
                <a:srgbClr val="07443C"/>
              </a:solidFill>
              <a:latin typeface="微软雅黑" pitchFamily="34" charset="-122"/>
              <a:ea typeface="微软雅黑" pitchFamily="34" charset="-122"/>
            </a:endParaRPr>
          </a:p>
        </p:txBody>
      </p:sp>
      <p:sp>
        <p:nvSpPr>
          <p:cNvPr id="9" name="TextBox 8"/>
          <p:cNvSpPr txBox="1"/>
          <p:nvPr/>
        </p:nvSpPr>
        <p:spPr>
          <a:xfrm>
            <a:off x="3024460" y="4741126"/>
            <a:ext cx="7227904" cy="1221592"/>
          </a:xfrm>
          <a:prstGeom prst="rect">
            <a:avLst/>
          </a:prstGeom>
          <a:noFill/>
        </p:spPr>
        <p:txBody>
          <a:bodyPr wrap="square" lIns="91416" tIns="45708" rIns="91416" bIns="45708" rtlCol="0">
            <a:spAutoFit/>
          </a:bodyPr>
          <a:lstStyle/>
          <a:p>
            <a:pPr>
              <a:lnSpc>
                <a:spcPct val="130000"/>
              </a:lnSpc>
            </a:pPr>
            <a:r>
              <a:rPr lang="en-US" altLang="zh-CN" sz="3000">
                <a:solidFill>
                  <a:srgbClr val="07443C"/>
                </a:solidFill>
                <a:latin typeface="Tahoma" panose="020B0604030504040204" pitchFamily="34" charset="0"/>
                <a:ea typeface="微软雅黑" pitchFamily="34" charset="-122"/>
                <a:cs typeface="Tahoma" panose="020B0604030504040204" pitchFamily="34" charset="0"/>
              </a:rPr>
              <a:t>   Yêu thích môn học, biết vận dụng kiến thức vào thực tế cuộc sống.</a:t>
            </a:r>
            <a:endParaRPr lang="zh-CN" altLang="en-US" sz="3000" dirty="0">
              <a:solidFill>
                <a:srgbClr val="07443C"/>
              </a:solidFill>
              <a:latin typeface="Tahoma" panose="020B0604030504040204" pitchFamily="34" charset="0"/>
              <a:ea typeface="微软雅黑" pitchFamily="34" charset="-122"/>
              <a:cs typeface="Tahoma" panose="020B0604030504040204" pitchFamily="34" charset="0"/>
            </a:endParaRPr>
          </a:p>
        </p:txBody>
      </p:sp>
      <p:sp>
        <p:nvSpPr>
          <p:cNvPr id="17" name="标题 16"/>
          <p:cNvSpPr>
            <a:spLocks noGrp="1"/>
          </p:cNvSpPr>
          <p:nvPr>
            <p:ph type="title"/>
          </p:nvPr>
        </p:nvSpPr>
        <p:spPr>
          <a:xfrm>
            <a:off x="1469965" y="302314"/>
            <a:ext cx="3683924" cy="632402"/>
          </a:xfrm>
          <a:solidFill>
            <a:srgbClr val="D9FFD9"/>
          </a:solidFill>
        </p:spPr>
        <p:txBody>
          <a:bodyPr>
            <a:normAutofit/>
          </a:bodyPr>
          <a:lstStyle/>
          <a:p>
            <a:pPr algn="ctr"/>
            <a:r>
              <a:rPr lang="en-US" altLang="zh-CN" sz="3800">
                <a:latin typeface="Tahoma" panose="020B0604030504040204" pitchFamily="34" charset="0"/>
                <a:ea typeface="Tahoma" panose="020B0604030504040204" pitchFamily="34" charset="0"/>
                <a:cs typeface="Tahoma" panose="020B0604030504040204" pitchFamily="34" charset="0"/>
              </a:rPr>
              <a:t>MỤC TIÊU</a:t>
            </a:r>
            <a:endParaRPr lang="zh-CN" altLang="en-US" sz="38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5686575"/>
      </p:ext>
    </p:extLst>
  </p:cSld>
  <p:clrMapOvr>
    <a:masterClrMapping/>
  </p:clrMapOvr>
  <p:transition>
    <p:random/>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21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690"/>
                                </p:stCondLst>
                                <p:childTnLst>
                                  <p:par>
                                    <p:cTn id="23" presetID="2" presetClass="entr" presetSubtype="1" fill="hold" grpId="0" nodeType="afterEffect" p14:presetBounceEnd="42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42000">
                                          <p:cBhvr additive="base">
                                            <p:cTn id="25"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31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43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930"/>
                                </p:stCondLst>
                                <p:childTnLst>
                                  <p:par>
                                    <p:cTn id="41" presetID="2" presetClass="entr" presetSubtype="1" fill="hold" grpId="0" nodeType="afterEffect" p14:presetBounceEnd="42000">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14:bounceEnd="42000">
                                          <p:cBhvr additive="base">
                                            <p:cTn id="43"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543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100"/>
                                            <p:tgtEl>
                                              <p:spTgt spid="7"/>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7"/>
                                            </p:tgtEl>
                                          </p:cBhvr>
                                          <p:to x="80000" y="100000"/>
                                        </p:animScale>
                                        <p:anim by="(#ppt_w*0.10)" calcmode="lin" valueType="num">
                                          <p:cBhvr>
                                            <p:cTn id="15" dur="50" autoRev="1" fill="hold">
                                              <p:stCondLst>
                                                <p:cond delay="0"/>
                                              </p:stCondLst>
                                            </p:cTn>
                                            <p:tgtEl>
                                              <p:spTgt spid="7"/>
                                            </p:tgtEl>
                                            <p:attrNameLst>
                                              <p:attrName>ppt_x</p:attrName>
                                            </p:attrNameLst>
                                          </p:cBhvr>
                                        </p:anim>
                                        <p:anim by="(-#ppt_w*0.10)" calcmode="lin" valueType="num">
                                          <p:cBhvr>
                                            <p:cTn id="16" dur="50" autoRev="1" fill="hold">
                                              <p:stCondLst>
                                                <p:cond delay="0"/>
                                              </p:stCondLst>
                                            </p:cTn>
                                            <p:tgtEl>
                                              <p:spTgt spid="7"/>
                                            </p:tgtEl>
                                            <p:attrNameLst>
                                              <p:attrName>ppt_y</p:attrName>
                                            </p:attrNameLst>
                                          </p:cBhvr>
                                        </p:anim>
                                        <p:animRot by="-480000">
                                          <p:cBhvr>
                                            <p:cTn id="17" dur="50" autoRev="1" fill="hold">
                                              <p:stCondLst>
                                                <p:cond delay="0"/>
                                              </p:stCondLst>
                                            </p:cTn>
                                            <p:tgtEl>
                                              <p:spTgt spid="7"/>
                                            </p:tgtEl>
                                            <p:attrNameLst>
                                              <p:attrName>r</p:attrName>
                                            </p:attrNameLst>
                                          </p:cBhvr>
                                        </p:animRot>
                                      </p:childTnLst>
                                    </p:cTn>
                                  </p:par>
                                </p:childTnLst>
                              </p:cTn>
                            </p:par>
                            <p:par>
                              <p:cTn id="18" fill="hold">
                                <p:stCondLst>
                                  <p:cond delay="219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2690"/>
                                </p:stCondLst>
                                <p:childTnLst>
                                  <p:par>
                                    <p:cTn id="23" presetID="2"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0-#ppt_h/2"/>
                                              </p:val>
                                            </p:tav>
                                            <p:tav tm="100000">
                                              <p:val>
                                                <p:strVal val="#ppt_y"/>
                                              </p:val>
                                            </p:tav>
                                          </p:tavLst>
                                        </p:anim>
                                      </p:childTnLst>
                                    </p:cTn>
                                  </p:par>
                                </p:childTnLst>
                              </p:cTn>
                            </p:par>
                            <p:par>
                              <p:cTn id="27" fill="hold">
                                <p:stCondLst>
                                  <p:cond delay="319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430"/>
                                </p:stCondLst>
                                <p:childTnLst>
                                  <p:par>
                                    <p:cTn id="37" presetID="22"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930"/>
                                </p:stCondLst>
                                <p:childTnLst>
                                  <p:par>
                                    <p:cTn id="41" presetID="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0-#ppt_h/2"/>
                                              </p:val>
                                            </p:tav>
                                            <p:tav tm="100000">
                                              <p:val>
                                                <p:strVal val="#ppt_y"/>
                                              </p:val>
                                            </p:tav>
                                          </p:tavLst>
                                        </p:anim>
                                      </p:childTnLst>
                                    </p:cTn>
                                  </p:par>
                                </p:childTnLst>
                              </p:cTn>
                            </p:par>
                            <p:par>
                              <p:cTn id="45" fill="hold">
                                <p:stCondLst>
                                  <p:cond delay="543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9"/>
                                            </p:tgtEl>
                                            <p:attrNameLst>
                                              <p:attrName>style.visibility</p:attrName>
                                            </p:attrNameLst>
                                          </p:cBhvr>
                                          <p:to>
                                            <p:strVal val="visible"/>
                                          </p:to>
                                        </p:set>
                                        <p:animEffect transition="in" filter="wipe(left)">
                                          <p:cBhvr>
                                            <p:cTn id="48" dur="100"/>
                                            <p:tgtEl>
                                              <p:spTgt spid="9"/>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9"/>
                                            </p:tgtEl>
                                          </p:cBhvr>
                                          <p:to x="80000" y="100000"/>
                                        </p:animScale>
                                        <p:anim by="(#ppt_w*0.10)" calcmode="lin" valueType="num">
                                          <p:cBhvr>
                                            <p:cTn id="51" dur="50" autoRev="1" fill="hold">
                                              <p:stCondLst>
                                                <p:cond delay="0"/>
                                              </p:stCondLst>
                                            </p:cTn>
                                            <p:tgtEl>
                                              <p:spTgt spid="9"/>
                                            </p:tgtEl>
                                            <p:attrNameLst>
                                              <p:attrName>ppt_x</p:attrName>
                                            </p:attrNameLst>
                                          </p:cBhvr>
                                        </p:anim>
                                        <p:anim by="(-#ppt_w*0.10)" calcmode="lin" valueType="num">
                                          <p:cBhvr>
                                            <p:cTn id="52" dur="50" autoRev="1" fill="hold">
                                              <p:stCondLst>
                                                <p:cond delay="0"/>
                                              </p:stCondLst>
                                            </p:cTn>
                                            <p:tgtEl>
                                              <p:spTgt spid="9"/>
                                            </p:tgtEl>
                                            <p:attrNameLst>
                                              <p:attrName>ppt_y</p:attrName>
                                            </p:attrNameLst>
                                          </p:cBhvr>
                                        </p:anim>
                                        <p:animRot by="-480000">
                                          <p:cBhvr>
                                            <p:cTn id="5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8" grpId="0"/>
          <p:bldP spid="8" grpId="1"/>
          <p:bldP spid="9" grpId="0"/>
          <p:bldP spid="9" grpId="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FE680680-B392-4D8C-8308-7D5B792ECEBD}"/>
              </a:ext>
            </a:extLst>
          </p:cNvPr>
          <p:cNvSpPr txBox="1">
            <a:spLocks/>
          </p:cNvSpPr>
          <p:nvPr/>
        </p:nvSpPr>
        <p:spPr>
          <a:xfrm>
            <a:off x="974427" y="381000"/>
            <a:ext cx="10737281" cy="9366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b="1">
                <a:solidFill>
                  <a:srgbClr val="C00000"/>
                </a:solidFill>
                <a:latin typeface="Times New Roman" panose="02020603050405020304" pitchFamily="18" charset="0"/>
              </a:rPr>
              <a:t>a) </a:t>
            </a:r>
            <a:r>
              <a:rPr lang="en-US" altLang="en-US" sz="2800" b="1" u="sng">
                <a:solidFill>
                  <a:srgbClr val="C00000"/>
                </a:solidFill>
                <a:latin typeface="Times New Roman" panose="02020603050405020304" pitchFamily="18" charset="0"/>
              </a:rPr>
              <a:t>Ví dụ 1</a:t>
            </a:r>
            <a:r>
              <a:rPr lang="en-US" altLang="en-US" sz="2800" b="1">
                <a:solidFill>
                  <a:srgbClr val="C00000"/>
                </a:solidFill>
                <a:latin typeface="Times New Roman" panose="02020603050405020304" pitchFamily="18" charset="0"/>
              </a:rPr>
              <a:t>: </a:t>
            </a:r>
            <a:r>
              <a:rPr lang="en-US" altLang="en-US" sz="2800" b="1">
                <a:solidFill>
                  <a:srgbClr val="0000FF"/>
                </a:solidFill>
                <a:latin typeface="Times New Roman" panose="02020603050405020304" pitchFamily="18" charset="0"/>
              </a:rPr>
              <a:t>Diện tích một vườn hoa là 100m</a:t>
            </a:r>
            <a:r>
              <a:rPr lang="en-US" altLang="en-US" sz="2800" b="1" baseline="30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trong đó có 25m</a:t>
            </a:r>
            <a:r>
              <a:rPr lang="en-US" altLang="en-US" sz="2800" b="1" baseline="30000">
                <a:solidFill>
                  <a:srgbClr val="0000FF"/>
                </a:solidFill>
                <a:latin typeface="Times New Roman" panose="02020603050405020304" pitchFamily="18" charset="0"/>
              </a:rPr>
              <a:t>2</a:t>
            </a:r>
            <a:r>
              <a:rPr lang="en-US" altLang="en-US" sz="2800" b="1">
                <a:solidFill>
                  <a:srgbClr val="0000FF"/>
                </a:solidFill>
                <a:latin typeface="Times New Roman" panose="02020603050405020304" pitchFamily="18" charset="0"/>
              </a:rPr>
              <a:t> trồng hoa hồng. Tìm tỉ số của diện tích trồng hoa hồng và diện tích vườn hoa.</a:t>
            </a:r>
          </a:p>
        </p:txBody>
      </p:sp>
      <p:sp>
        <p:nvSpPr>
          <p:cNvPr id="3" name="Subtitle 7">
            <a:extLst>
              <a:ext uri="{FF2B5EF4-FFF2-40B4-BE49-F238E27FC236}">
                <a16:creationId xmlns:a16="http://schemas.microsoft.com/office/drawing/2014/main" xmlns="" id="{A28A214B-BE7E-4410-AC01-E381F4963C2C}"/>
              </a:ext>
            </a:extLst>
          </p:cNvPr>
          <p:cNvSpPr txBox="1">
            <a:spLocks/>
          </p:cNvSpPr>
          <p:nvPr/>
        </p:nvSpPr>
        <p:spPr>
          <a:xfrm>
            <a:off x="2025065" y="1676400"/>
            <a:ext cx="762000" cy="454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2000"/>
              <a:t>10m</a:t>
            </a:r>
          </a:p>
        </p:txBody>
      </p:sp>
      <p:graphicFrame>
        <p:nvGraphicFramePr>
          <p:cNvPr id="4" name="Group 177">
            <a:extLst>
              <a:ext uri="{FF2B5EF4-FFF2-40B4-BE49-F238E27FC236}">
                <a16:creationId xmlns:a16="http://schemas.microsoft.com/office/drawing/2014/main" xmlns="" id="{5A4A181F-33CF-40FB-83CE-C5355F1D4C2D}"/>
              </a:ext>
            </a:extLst>
          </p:cNvPr>
          <p:cNvGraphicFramePr>
            <a:graphicFrameLocks noGrp="1"/>
          </p:cNvGraphicFramePr>
          <p:nvPr>
            <p:extLst>
              <p:ext uri="{D42A27DB-BD31-4B8C-83A1-F6EECF244321}">
                <p14:modId xmlns:p14="http://schemas.microsoft.com/office/powerpoint/2010/main" val="892887167"/>
              </p:ext>
            </p:extLst>
          </p:nvPr>
        </p:nvGraphicFramePr>
        <p:xfrm>
          <a:off x="577265" y="1981200"/>
          <a:ext cx="3657600" cy="3821115"/>
        </p:xfrm>
        <a:graphic>
          <a:graphicData uri="http://schemas.openxmlformats.org/drawingml/2006/table">
            <a:tbl>
              <a:tblPr/>
              <a:tblGrid>
                <a:gridCol w="365125">
                  <a:extLst>
                    <a:ext uri="{9D8B030D-6E8A-4147-A177-3AD203B41FA5}">
                      <a16:colId xmlns:a16="http://schemas.microsoft.com/office/drawing/2014/main" xmlns="" val="20000"/>
                    </a:ext>
                  </a:extLst>
                </a:gridCol>
                <a:gridCol w="366713">
                  <a:extLst>
                    <a:ext uri="{9D8B030D-6E8A-4147-A177-3AD203B41FA5}">
                      <a16:colId xmlns:a16="http://schemas.microsoft.com/office/drawing/2014/main" xmlns="" val="20001"/>
                    </a:ext>
                  </a:extLst>
                </a:gridCol>
                <a:gridCol w="365125">
                  <a:extLst>
                    <a:ext uri="{9D8B030D-6E8A-4147-A177-3AD203B41FA5}">
                      <a16:colId xmlns:a16="http://schemas.microsoft.com/office/drawing/2014/main" xmlns="" val="20002"/>
                    </a:ext>
                  </a:extLst>
                </a:gridCol>
                <a:gridCol w="366712">
                  <a:extLst>
                    <a:ext uri="{9D8B030D-6E8A-4147-A177-3AD203B41FA5}">
                      <a16:colId xmlns:a16="http://schemas.microsoft.com/office/drawing/2014/main" xmlns="" val="20003"/>
                    </a:ext>
                  </a:extLst>
                </a:gridCol>
                <a:gridCol w="365125">
                  <a:extLst>
                    <a:ext uri="{9D8B030D-6E8A-4147-A177-3AD203B41FA5}">
                      <a16:colId xmlns:a16="http://schemas.microsoft.com/office/drawing/2014/main" xmlns="" val="20004"/>
                    </a:ext>
                  </a:extLst>
                </a:gridCol>
                <a:gridCol w="365125">
                  <a:extLst>
                    <a:ext uri="{9D8B030D-6E8A-4147-A177-3AD203B41FA5}">
                      <a16:colId xmlns:a16="http://schemas.microsoft.com/office/drawing/2014/main" xmlns="" val="20005"/>
                    </a:ext>
                  </a:extLst>
                </a:gridCol>
                <a:gridCol w="366713">
                  <a:extLst>
                    <a:ext uri="{9D8B030D-6E8A-4147-A177-3AD203B41FA5}">
                      <a16:colId xmlns:a16="http://schemas.microsoft.com/office/drawing/2014/main" xmlns="" val="20006"/>
                    </a:ext>
                  </a:extLst>
                </a:gridCol>
                <a:gridCol w="365125">
                  <a:extLst>
                    <a:ext uri="{9D8B030D-6E8A-4147-A177-3AD203B41FA5}">
                      <a16:colId xmlns:a16="http://schemas.microsoft.com/office/drawing/2014/main" xmlns="" val="20007"/>
                    </a:ext>
                  </a:extLst>
                </a:gridCol>
                <a:gridCol w="366712">
                  <a:extLst>
                    <a:ext uri="{9D8B030D-6E8A-4147-A177-3AD203B41FA5}">
                      <a16:colId xmlns:a16="http://schemas.microsoft.com/office/drawing/2014/main" xmlns="" val="20008"/>
                    </a:ext>
                  </a:extLst>
                </a:gridCol>
                <a:gridCol w="365125">
                  <a:extLst>
                    <a:ext uri="{9D8B030D-6E8A-4147-A177-3AD203B41FA5}">
                      <a16:colId xmlns:a16="http://schemas.microsoft.com/office/drawing/2014/main" xmlns="" val="20009"/>
                    </a:ext>
                  </a:extLst>
                </a:gridCol>
              </a:tblGrid>
              <a:tr h="5254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0"/>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1"/>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2"/>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3"/>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4"/>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5"/>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6"/>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7"/>
                  </a:ext>
                </a:extLst>
              </a:tr>
              <a:tr h="366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8"/>
                  </a:ext>
                </a:extLst>
              </a:tr>
              <a:tr h="36576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891D6"/>
                    </a:solidFill>
                  </a:tcPr>
                </a:tc>
                <a:extLst>
                  <a:ext uri="{0D108BD9-81ED-4DB2-BD59-A6C34878D82A}">
                    <a16:rowId xmlns:a16="http://schemas.microsoft.com/office/drawing/2014/main" xmlns="" val="10009"/>
                  </a:ext>
                </a:extLst>
              </a:tr>
            </a:tbl>
          </a:graphicData>
        </a:graphic>
      </p:graphicFrame>
      <p:cxnSp>
        <p:nvCxnSpPr>
          <p:cNvPr id="5" name="Straight Arrow Connector 4">
            <a:extLst>
              <a:ext uri="{FF2B5EF4-FFF2-40B4-BE49-F238E27FC236}">
                <a16:creationId xmlns:a16="http://schemas.microsoft.com/office/drawing/2014/main" xmlns="" id="{D466C204-6406-40A9-B469-5563AF08A10B}"/>
              </a:ext>
            </a:extLst>
          </p:cNvPr>
          <p:cNvCxnSpPr/>
          <p:nvPr/>
        </p:nvCxnSpPr>
        <p:spPr>
          <a:xfrm>
            <a:off x="2710865" y="1905000"/>
            <a:ext cx="1524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38DF4DC3-36BA-4A49-B047-C327BFC6B53B}"/>
              </a:ext>
            </a:extLst>
          </p:cNvPr>
          <p:cNvCxnSpPr/>
          <p:nvPr/>
        </p:nvCxnSpPr>
        <p:spPr>
          <a:xfrm rot="10800000">
            <a:off x="577265" y="1905000"/>
            <a:ext cx="1524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 name="Group 178">
            <a:extLst>
              <a:ext uri="{FF2B5EF4-FFF2-40B4-BE49-F238E27FC236}">
                <a16:creationId xmlns:a16="http://schemas.microsoft.com/office/drawing/2014/main" xmlns="" id="{C83A6C3E-6D8F-48AB-9C67-3D815B5942E8}"/>
              </a:ext>
            </a:extLst>
          </p:cNvPr>
          <p:cNvGraphicFramePr>
            <a:graphicFrameLocks noGrp="1"/>
          </p:cNvGraphicFramePr>
          <p:nvPr>
            <p:extLst>
              <p:ext uri="{D42A27DB-BD31-4B8C-83A1-F6EECF244321}">
                <p14:modId xmlns:p14="http://schemas.microsoft.com/office/powerpoint/2010/main" val="4192364972"/>
              </p:ext>
            </p:extLst>
          </p:nvPr>
        </p:nvGraphicFramePr>
        <p:xfrm>
          <a:off x="577265" y="1981200"/>
          <a:ext cx="1828800" cy="2012949"/>
        </p:xfrm>
        <a:graphic>
          <a:graphicData uri="http://schemas.openxmlformats.org/drawingml/2006/table">
            <a:tbl>
              <a:tblPr/>
              <a:tblGrid>
                <a:gridCol w="365125">
                  <a:extLst>
                    <a:ext uri="{9D8B030D-6E8A-4147-A177-3AD203B41FA5}">
                      <a16:colId xmlns:a16="http://schemas.microsoft.com/office/drawing/2014/main" xmlns="" val="20000"/>
                    </a:ext>
                  </a:extLst>
                </a:gridCol>
                <a:gridCol w="366713">
                  <a:extLst>
                    <a:ext uri="{9D8B030D-6E8A-4147-A177-3AD203B41FA5}">
                      <a16:colId xmlns:a16="http://schemas.microsoft.com/office/drawing/2014/main" xmlns="" val="20001"/>
                    </a:ext>
                  </a:extLst>
                </a:gridCol>
                <a:gridCol w="365125">
                  <a:extLst>
                    <a:ext uri="{9D8B030D-6E8A-4147-A177-3AD203B41FA5}">
                      <a16:colId xmlns:a16="http://schemas.microsoft.com/office/drawing/2014/main" xmlns="" val="20002"/>
                    </a:ext>
                  </a:extLst>
                </a:gridCol>
                <a:gridCol w="366712">
                  <a:extLst>
                    <a:ext uri="{9D8B030D-6E8A-4147-A177-3AD203B41FA5}">
                      <a16:colId xmlns:a16="http://schemas.microsoft.com/office/drawing/2014/main" xmlns="" val="20003"/>
                    </a:ext>
                  </a:extLst>
                </a:gridCol>
                <a:gridCol w="365125">
                  <a:extLst>
                    <a:ext uri="{9D8B030D-6E8A-4147-A177-3AD203B41FA5}">
                      <a16:colId xmlns:a16="http://schemas.microsoft.com/office/drawing/2014/main" xmlns="" val="20004"/>
                    </a:ext>
                  </a:extLst>
                </a:gridCol>
              </a:tblGrid>
              <a:tr h="54944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xmlns="" val="10000"/>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xmlns="" val="10001"/>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xmlns="" val="10002"/>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xmlns="" val="10003"/>
                  </a:ext>
                </a:extLst>
              </a:tr>
              <a:tr h="3658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anose="020F0502020204030204" pitchFamily="34" charset="0"/>
                      </a:endParaRPr>
                    </a:p>
                  </a:txBody>
                  <a:tcPr marT="45734" marB="457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xmlns="" val="10004"/>
                  </a:ext>
                </a:extLst>
              </a:tr>
            </a:tbl>
          </a:graphicData>
        </a:graphic>
      </p:graphicFrame>
      <p:sp>
        <p:nvSpPr>
          <p:cNvPr id="8" name="Subtitle 7">
            <a:extLst>
              <a:ext uri="{FF2B5EF4-FFF2-40B4-BE49-F238E27FC236}">
                <a16:creationId xmlns:a16="http://schemas.microsoft.com/office/drawing/2014/main" xmlns="" id="{AEDE07BE-5399-4B82-8EC9-0DAC42B0144C}"/>
              </a:ext>
            </a:extLst>
          </p:cNvPr>
          <p:cNvSpPr txBox="1">
            <a:spLocks/>
          </p:cNvSpPr>
          <p:nvPr/>
        </p:nvSpPr>
        <p:spPr bwMode="auto">
          <a:xfrm>
            <a:off x="882065" y="2514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rgbClr val="FFFF00"/>
                </a:solidFill>
                <a:cs typeface="Arial" panose="020B0604020202020204" pitchFamily="34" charset="0"/>
              </a:rPr>
              <a:t>25m</a:t>
            </a:r>
            <a:r>
              <a:rPr lang="en-US" altLang="en-US" sz="2800" b="1" baseline="30000">
                <a:solidFill>
                  <a:srgbClr val="FFFF00"/>
                </a:solidFill>
                <a:cs typeface="Arial" panose="020B0604020202020204" pitchFamily="34" charset="0"/>
              </a:rPr>
              <a:t>2 </a:t>
            </a:r>
            <a:endParaRPr lang="en-US" altLang="en-US" sz="2800" b="1">
              <a:solidFill>
                <a:srgbClr val="FFFF00"/>
              </a:solidFill>
              <a:cs typeface="Arial" panose="020B0604020202020204" pitchFamily="34" charset="0"/>
            </a:endParaRPr>
          </a:p>
        </p:txBody>
      </p:sp>
      <p:sp>
        <p:nvSpPr>
          <p:cNvPr id="9" name="Subtitle 7">
            <a:extLst>
              <a:ext uri="{FF2B5EF4-FFF2-40B4-BE49-F238E27FC236}">
                <a16:creationId xmlns:a16="http://schemas.microsoft.com/office/drawing/2014/main" xmlns="" id="{241CC9C6-1C56-4C73-9F02-A268DEC2CCCE}"/>
              </a:ext>
            </a:extLst>
          </p:cNvPr>
          <p:cNvSpPr txBox="1">
            <a:spLocks/>
          </p:cNvSpPr>
          <p:nvPr/>
        </p:nvSpPr>
        <p:spPr bwMode="auto">
          <a:xfrm>
            <a:off x="1644065" y="4114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3200" b="1">
                <a:solidFill>
                  <a:srgbClr val="FF0000"/>
                </a:solidFill>
                <a:cs typeface="Arial" panose="020B0604020202020204" pitchFamily="34" charset="0"/>
              </a:rPr>
              <a:t>100m</a:t>
            </a:r>
            <a:r>
              <a:rPr lang="en-US" altLang="en-US" sz="3200" b="1" baseline="30000">
                <a:solidFill>
                  <a:srgbClr val="FF0000"/>
                </a:solidFill>
                <a:cs typeface="Arial" panose="020B0604020202020204" pitchFamily="34" charset="0"/>
              </a:rPr>
              <a:t>2 </a:t>
            </a:r>
            <a:endParaRPr lang="en-US" altLang="en-US" sz="3200" b="1">
              <a:solidFill>
                <a:srgbClr val="FF0000"/>
              </a:solidFill>
              <a:cs typeface="Arial" panose="020B0604020202020204" pitchFamily="34" charset="0"/>
            </a:endParaRPr>
          </a:p>
        </p:txBody>
      </p:sp>
      <p:sp>
        <p:nvSpPr>
          <p:cNvPr id="10" name="Subtitle 7">
            <a:extLst>
              <a:ext uri="{FF2B5EF4-FFF2-40B4-BE49-F238E27FC236}">
                <a16:creationId xmlns:a16="http://schemas.microsoft.com/office/drawing/2014/main" xmlns="" id="{05961BEB-0B55-4DC2-89C9-B151AD0B287D}"/>
              </a:ext>
            </a:extLst>
          </p:cNvPr>
          <p:cNvSpPr txBox="1">
            <a:spLocks/>
          </p:cNvSpPr>
          <p:nvPr/>
        </p:nvSpPr>
        <p:spPr bwMode="auto">
          <a:xfrm>
            <a:off x="6139865" y="3200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a:latin typeface="Times New Roman" panose="02020603050405020304" pitchFamily="18" charset="0"/>
              <a:cs typeface="Arial" panose="020B0604020202020204" pitchFamily="34" charset="0"/>
            </a:endParaRPr>
          </a:p>
        </p:txBody>
      </p:sp>
      <p:sp>
        <p:nvSpPr>
          <p:cNvPr id="11" name="Subtitle 7">
            <a:extLst>
              <a:ext uri="{FF2B5EF4-FFF2-40B4-BE49-F238E27FC236}">
                <a16:creationId xmlns:a16="http://schemas.microsoft.com/office/drawing/2014/main" xmlns="" id="{9F90222E-6BDB-4BE1-9B14-6E0A4E49372F}"/>
              </a:ext>
            </a:extLst>
          </p:cNvPr>
          <p:cNvSpPr txBox="1">
            <a:spLocks/>
          </p:cNvSpPr>
          <p:nvPr/>
        </p:nvSpPr>
        <p:spPr bwMode="auto">
          <a:xfrm>
            <a:off x="4615865" y="4038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200">
              <a:cs typeface="Arial" panose="020B0604020202020204" pitchFamily="34" charset="0"/>
            </a:endParaRPr>
          </a:p>
        </p:txBody>
      </p:sp>
      <p:sp>
        <p:nvSpPr>
          <p:cNvPr id="12" name="Subtitle 7">
            <a:extLst>
              <a:ext uri="{FF2B5EF4-FFF2-40B4-BE49-F238E27FC236}">
                <a16:creationId xmlns:a16="http://schemas.microsoft.com/office/drawing/2014/main" xmlns="" id="{F6784CF7-0D37-4B96-8404-0BD2C4A0FD3D}"/>
              </a:ext>
            </a:extLst>
          </p:cNvPr>
          <p:cNvSpPr txBox="1">
            <a:spLocks/>
          </p:cNvSpPr>
          <p:nvPr/>
        </p:nvSpPr>
        <p:spPr bwMode="auto">
          <a:xfrm>
            <a:off x="4615865" y="4572000"/>
            <a:ext cx="472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200" i="1">
              <a:cs typeface="Arial" panose="020B0604020202020204" pitchFamily="34" charset="0"/>
            </a:endParaRPr>
          </a:p>
        </p:txBody>
      </p:sp>
      <p:sp>
        <p:nvSpPr>
          <p:cNvPr id="13" name="Subtitle 7">
            <a:extLst>
              <a:ext uri="{FF2B5EF4-FFF2-40B4-BE49-F238E27FC236}">
                <a16:creationId xmlns:a16="http://schemas.microsoft.com/office/drawing/2014/main" xmlns="" id="{1A4E9508-3F82-4F82-B62C-A5B7D3B0E5DB}"/>
              </a:ext>
            </a:extLst>
          </p:cNvPr>
          <p:cNvSpPr txBox="1">
            <a:spLocks/>
          </p:cNvSpPr>
          <p:nvPr/>
        </p:nvSpPr>
        <p:spPr bwMode="auto">
          <a:xfrm>
            <a:off x="6901865" y="23622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a:latin typeface="Times New Roman" panose="02020603050405020304" pitchFamily="18" charset="0"/>
              <a:cs typeface="Arial" panose="020B0604020202020204" pitchFamily="34" charset="0"/>
            </a:endParaRPr>
          </a:p>
        </p:txBody>
      </p:sp>
      <p:sp>
        <p:nvSpPr>
          <p:cNvPr id="14" name="Subtitle 4">
            <a:extLst>
              <a:ext uri="{FF2B5EF4-FFF2-40B4-BE49-F238E27FC236}">
                <a16:creationId xmlns:a16="http://schemas.microsoft.com/office/drawing/2014/main" xmlns="" id="{C1DE4853-BF93-4CBD-9F6C-3C86BBFAC1C9}"/>
              </a:ext>
            </a:extLst>
          </p:cNvPr>
          <p:cNvSpPr txBox="1">
            <a:spLocks/>
          </p:cNvSpPr>
          <p:nvPr/>
        </p:nvSpPr>
        <p:spPr bwMode="auto">
          <a:xfrm>
            <a:off x="6825665" y="3962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800" b="1">
              <a:solidFill>
                <a:srgbClr val="C00000"/>
              </a:solidFill>
              <a:cs typeface="Arial" panose="020B0604020202020204" pitchFamily="34" charset="0"/>
            </a:endParaRPr>
          </a:p>
        </p:txBody>
      </p:sp>
      <p:sp>
        <p:nvSpPr>
          <p:cNvPr id="15" name="Text Box 180">
            <a:extLst>
              <a:ext uri="{FF2B5EF4-FFF2-40B4-BE49-F238E27FC236}">
                <a16:creationId xmlns:a16="http://schemas.microsoft.com/office/drawing/2014/main" xmlns="" id="{02D8A348-3625-4F1D-AFCC-A3296CBD7BCE}"/>
              </a:ext>
            </a:extLst>
          </p:cNvPr>
          <p:cNvSpPr txBox="1">
            <a:spLocks noChangeArrowheads="1"/>
          </p:cNvSpPr>
          <p:nvPr/>
        </p:nvSpPr>
        <p:spPr bwMode="auto">
          <a:xfrm>
            <a:off x="4615865" y="1808480"/>
            <a:ext cx="598101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Tỉ số của </a:t>
            </a:r>
            <a:r>
              <a:rPr lang="en-US" altLang="en-US" sz="2800" b="1">
                <a:solidFill>
                  <a:srgbClr val="FF0000"/>
                </a:solidFill>
                <a:latin typeface="Times New Roman" panose="02020603050405020304" pitchFamily="18" charset="0"/>
              </a:rPr>
              <a:t>diện tích trồng hoa hồng</a:t>
            </a:r>
            <a:r>
              <a:rPr lang="en-US" altLang="en-US" sz="2800" b="1">
                <a:latin typeface="Times New Roman" panose="02020603050405020304" pitchFamily="18" charset="0"/>
              </a:rPr>
              <a:t> và </a:t>
            </a:r>
            <a:r>
              <a:rPr lang="en-US" altLang="en-US" sz="2800" b="1">
                <a:solidFill>
                  <a:srgbClr val="D200D2"/>
                </a:solidFill>
                <a:latin typeface="Times New Roman" panose="02020603050405020304" pitchFamily="18" charset="0"/>
              </a:rPr>
              <a:t>diện tích vườn hoa </a:t>
            </a:r>
            <a:r>
              <a:rPr lang="en-US" altLang="en-US" sz="2800" b="1">
                <a:latin typeface="Times New Roman" panose="02020603050405020304" pitchFamily="18" charset="0"/>
              </a:rPr>
              <a:t>là:</a:t>
            </a:r>
          </a:p>
        </p:txBody>
      </p:sp>
      <p:sp>
        <p:nvSpPr>
          <p:cNvPr id="16" name="Text Box 181">
            <a:extLst>
              <a:ext uri="{FF2B5EF4-FFF2-40B4-BE49-F238E27FC236}">
                <a16:creationId xmlns:a16="http://schemas.microsoft.com/office/drawing/2014/main" xmlns="" id="{59C5410F-6FF9-4849-9989-29673791C106}"/>
              </a:ext>
            </a:extLst>
          </p:cNvPr>
          <p:cNvSpPr txBox="1">
            <a:spLocks noChangeArrowheads="1"/>
          </p:cNvSpPr>
          <p:nvPr/>
        </p:nvSpPr>
        <p:spPr bwMode="auto">
          <a:xfrm>
            <a:off x="5606465" y="28194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7" name="Text Box 182">
            <a:extLst>
              <a:ext uri="{FF2B5EF4-FFF2-40B4-BE49-F238E27FC236}">
                <a16:creationId xmlns:a16="http://schemas.microsoft.com/office/drawing/2014/main" xmlns="" id="{A761C21A-8E80-40AE-A5EA-190A6B2F67E6}"/>
              </a:ext>
            </a:extLst>
          </p:cNvPr>
          <p:cNvSpPr txBox="1">
            <a:spLocks noChangeArrowheads="1"/>
          </p:cNvSpPr>
          <p:nvPr/>
        </p:nvSpPr>
        <p:spPr bwMode="auto">
          <a:xfrm>
            <a:off x="4487278" y="4574453"/>
            <a:ext cx="72890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Ta nói: </a:t>
            </a:r>
            <a:r>
              <a:rPr lang="en-US" altLang="en-US" sz="2800" b="1" i="1">
                <a:solidFill>
                  <a:srgbClr val="0000FF"/>
                </a:solidFill>
                <a:latin typeface="Times New Roman" panose="02020603050405020304" pitchFamily="18" charset="0"/>
              </a:rPr>
              <a:t>Tỉ số phần trăm của diện tích trồng hoa hồng và diện tích vườn hoa là 25% </a:t>
            </a:r>
            <a:r>
              <a:rPr lang="en-US" altLang="en-US" sz="2800" b="1" i="1">
                <a:latin typeface="Times New Roman" panose="02020603050405020304" pitchFamily="18" charset="0"/>
              </a:rPr>
              <a:t>; hoặc </a:t>
            </a:r>
            <a:r>
              <a:rPr lang="en-US" altLang="en-US" sz="2800" b="1" i="1">
                <a:solidFill>
                  <a:srgbClr val="00B050"/>
                </a:solidFill>
                <a:latin typeface="Times New Roman" panose="02020603050405020304" pitchFamily="18" charset="0"/>
              </a:rPr>
              <a:t>diện tích trồng hoa chiếm 25% diện tích vườn hoa</a:t>
            </a:r>
            <a:r>
              <a:rPr lang="en-US" altLang="en-US" sz="2800" b="1" i="1">
                <a:latin typeface="Times New Roman" panose="02020603050405020304" pitchFamily="18" charset="0"/>
              </a:rPr>
              <a:t>.</a:t>
            </a:r>
          </a:p>
        </p:txBody>
      </p:sp>
      <p:sp>
        <p:nvSpPr>
          <p:cNvPr id="18" name="Rectangle 186">
            <a:extLst>
              <a:ext uri="{FF2B5EF4-FFF2-40B4-BE49-F238E27FC236}">
                <a16:creationId xmlns:a16="http://schemas.microsoft.com/office/drawing/2014/main" xmlns="" id="{091DBDAB-63B6-4B41-8DA6-1A4958568A9F}"/>
              </a:ext>
            </a:extLst>
          </p:cNvPr>
          <p:cNvSpPr>
            <a:spLocks noChangeArrowheads="1"/>
          </p:cNvSpPr>
          <p:nvPr/>
        </p:nvSpPr>
        <p:spPr bwMode="auto">
          <a:xfrm>
            <a:off x="424865" y="3148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 name="Text Box 187">
            <a:extLst>
              <a:ext uri="{FF2B5EF4-FFF2-40B4-BE49-F238E27FC236}">
                <a16:creationId xmlns:a16="http://schemas.microsoft.com/office/drawing/2014/main" xmlns="" id="{7D9FEC8C-CDAC-4A06-A6B1-B13ADF96A5A2}"/>
              </a:ext>
            </a:extLst>
          </p:cNvPr>
          <p:cNvSpPr txBox="1">
            <a:spLocks noChangeArrowheads="1"/>
          </p:cNvSpPr>
          <p:nvPr/>
        </p:nvSpPr>
        <p:spPr bwMode="auto">
          <a:xfrm>
            <a:off x="5758865" y="28956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21" name="Rectangle 191">
            <a:extLst>
              <a:ext uri="{FF2B5EF4-FFF2-40B4-BE49-F238E27FC236}">
                <a16:creationId xmlns:a16="http://schemas.microsoft.com/office/drawing/2014/main" xmlns="" id="{6B34126D-40AB-42AD-8F73-4837F3EC267D}"/>
              </a:ext>
            </a:extLst>
          </p:cNvPr>
          <p:cNvSpPr>
            <a:spLocks noChangeArrowheads="1"/>
          </p:cNvSpPr>
          <p:nvPr/>
        </p:nvSpPr>
        <p:spPr bwMode="auto">
          <a:xfrm>
            <a:off x="424865"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TextBox 21">
            <a:extLst>
              <a:ext uri="{FF2B5EF4-FFF2-40B4-BE49-F238E27FC236}">
                <a16:creationId xmlns:a16="http://schemas.microsoft.com/office/drawing/2014/main" xmlns="" id="{C1D50531-42C4-4C09-A882-369C8CCD5EA4}"/>
              </a:ext>
            </a:extLst>
          </p:cNvPr>
          <p:cNvSpPr txBox="1">
            <a:spLocks noRot="1" noChangeAspect="1" noMove="1" noResize="1" noEditPoints="1" noAdjustHandles="1" noChangeArrowheads="1" noChangeShapeType="1" noTextEdit="1"/>
          </p:cNvSpPr>
          <p:nvPr/>
        </p:nvSpPr>
        <p:spPr>
          <a:xfrm>
            <a:off x="5525544" y="3363658"/>
            <a:ext cx="1750511" cy="618118"/>
          </a:xfrm>
          <a:prstGeom prst="rect">
            <a:avLst/>
          </a:prstGeom>
          <a:blipFill rotWithShape="0">
            <a:blip r:embed="rId3"/>
            <a:stretch>
              <a:fillRect t="-3960" r="-7639" b="-17822"/>
            </a:stretch>
          </a:blipFill>
        </p:spPr>
        <p:txBody>
          <a:bodyPr/>
          <a:lstStyle/>
          <a:p>
            <a:pPr>
              <a:defRPr/>
            </a:pPr>
            <a:r>
              <a:rPr lang="en-US">
                <a:noFill/>
                <a:latin typeface="Arial" charset="0"/>
              </a:rPr>
              <a:t> </a:t>
            </a:r>
          </a:p>
        </p:txBody>
      </p:sp>
      <p:sp>
        <p:nvSpPr>
          <p:cNvPr id="23" name="Text Box 180">
            <a:extLst>
              <a:ext uri="{FF2B5EF4-FFF2-40B4-BE49-F238E27FC236}">
                <a16:creationId xmlns:a16="http://schemas.microsoft.com/office/drawing/2014/main" xmlns="" id="{D1C41CF8-573B-491B-8785-53B2CF2EB4D7}"/>
              </a:ext>
            </a:extLst>
          </p:cNvPr>
          <p:cNvSpPr txBox="1">
            <a:spLocks noChangeArrowheads="1"/>
          </p:cNvSpPr>
          <p:nvPr/>
        </p:nvSpPr>
        <p:spPr bwMode="auto">
          <a:xfrm>
            <a:off x="4242517" y="3382963"/>
            <a:ext cx="15001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Ta viết:</a:t>
            </a:r>
          </a:p>
        </p:txBody>
      </p:sp>
      <p:sp>
        <p:nvSpPr>
          <p:cNvPr id="24" name="Text Box 180">
            <a:extLst>
              <a:ext uri="{FF2B5EF4-FFF2-40B4-BE49-F238E27FC236}">
                <a16:creationId xmlns:a16="http://schemas.microsoft.com/office/drawing/2014/main" xmlns="" id="{D0ACEB1A-1AF3-4C10-8484-B30DE7D0A6A2}"/>
              </a:ext>
            </a:extLst>
          </p:cNvPr>
          <p:cNvSpPr txBox="1">
            <a:spLocks noChangeArrowheads="1"/>
          </p:cNvSpPr>
          <p:nvPr/>
        </p:nvSpPr>
        <p:spPr bwMode="auto">
          <a:xfrm>
            <a:off x="4611103" y="3990975"/>
            <a:ext cx="50815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Ta đọc: hai mươi lăm phần trăm</a:t>
            </a:r>
          </a:p>
        </p:txBody>
      </p:sp>
      <p:sp>
        <p:nvSpPr>
          <p:cNvPr id="25" name="TextBox 24">
            <a:extLst>
              <a:ext uri="{FF2B5EF4-FFF2-40B4-BE49-F238E27FC236}">
                <a16:creationId xmlns:a16="http://schemas.microsoft.com/office/drawing/2014/main" xmlns="" id="{7BEEAC13-C297-4DC5-B9E9-7A0F58635038}"/>
              </a:ext>
            </a:extLst>
          </p:cNvPr>
          <p:cNvSpPr txBox="1">
            <a:spLocks noChangeArrowheads="1"/>
          </p:cNvSpPr>
          <p:nvPr/>
        </p:nvSpPr>
        <p:spPr bwMode="auto">
          <a:xfrm>
            <a:off x="6097371" y="2844672"/>
            <a:ext cx="202369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t>25 : 100 =</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52DD9ED9-3627-456B-94CF-E2DCB6B0748B}"/>
                  </a:ext>
                </a:extLst>
              </p:cNvPr>
              <p:cNvSpPr txBox="1"/>
              <p:nvPr/>
            </p:nvSpPr>
            <p:spPr>
              <a:xfrm>
                <a:off x="7694306" y="2646633"/>
                <a:ext cx="885329"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cs typeface="Times New Roman" pitchFamily="18" charset="0"/>
                            </a:rPr>
                          </m:ctrlPr>
                        </m:fPr>
                        <m:num>
                          <m:r>
                            <a:rPr lang="en-US" sz="2400" b="0" i="1" smtClean="0">
                              <a:latin typeface="Cambria Math" panose="02040503050406030204" pitchFamily="18" charset="0"/>
                              <a:cs typeface="Times New Roman" pitchFamily="18" charset="0"/>
                            </a:rPr>
                            <m:t>25</m:t>
                          </m:r>
                        </m:num>
                        <m:den>
                          <m:r>
                            <a:rPr lang="en-US" sz="2400" i="1">
                              <a:latin typeface="Cambria Math" panose="02040503050406030204" pitchFamily="18" charset="0"/>
                              <a:cs typeface="Times New Roman" pitchFamily="18" charset="0"/>
                            </a:rPr>
                            <m:t>100</m:t>
                          </m:r>
                        </m:den>
                      </m:f>
                    </m:oMath>
                  </m:oMathPara>
                </a14:m>
                <a:endParaRPr lang="en-US" sz="2400"/>
              </a:p>
            </p:txBody>
          </p:sp>
        </mc:Choice>
        <mc:Fallback xmlns="">
          <p:sp>
            <p:nvSpPr>
              <p:cNvPr id="27" name="TextBox 26">
                <a:extLst>
                  <a:ext uri="{FF2B5EF4-FFF2-40B4-BE49-F238E27FC236}">
                    <a16:creationId xmlns:a16="http://schemas.microsoft.com/office/drawing/2014/main" id="{52DD9ED9-3627-456B-94CF-E2DCB6B0748B}"/>
                  </a:ext>
                </a:extLst>
              </p:cNvPr>
              <p:cNvSpPr txBox="1">
                <a:spLocks noRot="1" noChangeAspect="1" noMove="1" noResize="1" noEditPoints="1" noAdjustHandles="1" noChangeArrowheads="1" noChangeShapeType="1" noTextEdit="1"/>
              </p:cNvSpPr>
              <p:nvPr/>
            </p:nvSpPr>
            <p:spPr>
              <a:xfrm>
                <a:off x="7694306" y="2646633"/>
                <a:ext cx="885329" cy="78617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786882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par>
                                <p:cTn id="18" presetID="4"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amond(in)">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arn(inVertical)">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par>
                                <p:cTn id="61" presetID="16" presetClass="entr" presetSubtype="21"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diamond(i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9" grpId="0"/>
      <p:bldP spid="15" grpId="0"/>
      <p:bldP spid="17" grpId="0"/>
      <p:bldP spid="23" grpId="0"/>
      <p:bldP spid="24"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xmlns="" id="{ACA6D624-0CF1-43FB-B632-ED177982C1D9}"/>
              </a:ext>
            </a:extLst>
          </p:cNvPr>
          <p:cNvSpPr txBox="1">
            <a:spLocks/>
          </p:cNvSpPr>
          <p:nvPr/>
        </p:nvSpPr>
        <p:spPr>
          <a:xfrm>
            <a:off x="1306366" y="411481"/>
            <a:ext cx="10286194" cy="107791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a:solidFill>
                  <a:srgbClr val="C00000"/>
                </a:solidFill>
                <a:latin typeface="Times New Roman" panose="02020603050405020304" pitchFamily="18" charset="0"/>
                <a:cs typeface="Times New Roman" panose="02020603050405020304" pitchFamily="18" charset="0"/>
              </a:rPr>
              <a:t>b) Ví dụ 2</a:t>
            </a:r>
            <a:r>
              <a:rPr lang="en-US" altLang="en-US" sz="3200">
                <a:solidFill>
                  <a:srgbClr val="C00000"/>
                </a:solidFill>
                <a:latin typeface="Times New Roman" panose="02020603050405020304" pitchFamily="18" charset="0"/>
                <a:cs typeface="Times New Roman" panose="02020603050405020304" pitchFamily="18" charset="0"/>
              </a:rPr>
              <a:t>: </a:t>
            </a:r>
          </a:p>
          <a:p>
            <a:pPr algn="just"/>
            <a:r>
              <a:rPr lang="en-US" altLang="en-US" sz="3200" b="1">
                <a:solidFill>
                  <a:srgbClr val="C00000"/>
                </a:solidFill>
                <a:latin typeface="Times New Roman" panose="02020603050405020304" pitchFamily="18" charset="0"/>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Một trường có 400 học sinh, trong đó có 80 học sinh giỏi. Tìm tỉ số của số học sinh giỏi và số học sinh toàn trường?</a:t>
            </a:r>
          </a:p>
        </p:txBody>
      </p:sp>
      <p:sp>
        <p:nvSpPr>
          <p:cNvPr id="18" name="Subtitle 4">
            <a:extLst>
              <a:ext uri="{FF2B5EF4-FFF2-40B4-BE49-F238E27FC236}">
                <a16:creationId xmlns:a16="http://schemas.microsoft.com/office/drawing/2014/main" xmlns="" id="{9F040765-AA60-40F8-A1D4-3804CEA279F0}"/>
              </a:ext>
            </a:extLst>
          </p:cNvPr>
          <p:cNvSpPr txBox="1">
            <a:spLocks/>
          </p:cNvSpPr>
          <p:nvPr/>
        </p:nvSpPr>
        <p:spPr bwMode="auto">
          <a:xfrm>
            <a:off x="2468415" y="1803401"/>
            <a:ext cx="7696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400">
              <a:latin typeface="Times New Roman" panose="02020603050405020304" pitchFamily="18" charset="0"/>
              <a:cs typeface="Times New Roman" panose="02020603050405020304" pitchFamily="18" charset="0"/>
            </a:endParaRPr>
          </a:p>
        </p:txBody>
      </p:sp>
      <p:sp>
        <p:nvSpPr>
          <p:cNvPr id="19" name="Rectangle 22">
            <a:extLst>
              <a:ext uri="{FF2B5EF4-FFF2-40B4-BE49-F238E27FC236}">
                <a16:creationId xmlns:a16="http://schemas.microsoft.com/office/drawing/2014/main" xmlns="" id="{55052E76-E98D-4682-9A65-718907E7A431}"/>
              </a:ext>
            </a:extLst>
          </p:cNvPr>
          <p:cNvSpPr>
            <a:spLocks noChangeArrowheads="1"/>
          </p:cNvSpPr>
          <p:nvPr/>
        </p:nvSpPr>
        <p:spPr bwMode="auto">
          <a:xfrm>
            <a:off x="1249215" y="4608514"/>
            <a:ext cx="8839200" cy="1076325"/>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b="1" i="1">
                <a:latin typeface="Times New Roman" panose="02020603050405020304" pitchFamily="18" charset="0"/>
                <a:cs typeface="Times New Roman" panose="02020603050405020304" pitchFamily="18" charset="0"/>
              </a:rPr>
              <a:t>hoặc: </a:t>
            </a:r>
            <a:r>
              <a:rPr lang="en-US" altLang="en-US" sz="3200" b="1" i="1">
                <a:solidFill>
                  <a:srgbClr val="00B050"/>
                </a:solidFill>
                <a:latin typeface="Times New Roman" panose="02020603050405020304" pitchFamily="18" charset="0"/>
                <a:cs typeface="Times New Roman" panose="02020603050405020304" pitchFamily="18" charset="0"/>
              </a:rPr>
              <a:t>Số học sinh giỏi chiếm 20% số học sinh toàn trường.</a:t>
            </a:r>
            <a:r>
              <a:rPr lang="en-US" altLang="en-US" sz="3200" b="1" i="1">
                <a:solidFill>
                  <a:srgbClr val="00B050"/>
                </a:solidFill>
                <a:latin typeface="Times New Roman" panose="02020603050405020304" pitchFamily="18" charset="0"/>
                <a:cs typeface="Arial" panose="020B0604020202020204" pitchFamily="34" charset="0"/>
              </a:rPr>
              <a:t> </a:t>
            </a:r>
          </a:p>
        </p:txBody>
      </p:sp>
      <p:sp>
        <p:nvSpPr>
          <p:cNvPr id="20" name="Subtitle 4">
            <a:extLst>
              <a:ext uri="{FF2B5EF4-FFF2-40B4-BE49-F238E27FC236}">
                <a16:creationId xmlns:a16="http://schemas.microsoft.com/office/drawing/2014/main" xmlns="" id="{DAF4FB9F-4927-49FD-ACA6-4C4863C53261}"/>
              </a:ext>
            </a:extLst>
          </p:cNvPr>
          <p:cNvSpPr txBox="1">
            <a:spLocks/>
          </p:cNvSpPr>
          <p:nvPr/>
        </p:nvSpPr>
        <p:spPr bwMode="auto">
          <a:xfrm>
            <a:off x="2544615" y="3251201"/>
            <a:ext cx="182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400">
              <a:cs typeface="Arial" panose="020B0604020202020204" pitchFamily="34" charset="0"/>
            </a:endParaRPr>
          </a:p>
        </p:txBody>
      </p:sp>
      <p:sp>
        <p:nvSpPr>
          <p:cNvPr id="21" name="Subtitle 4">
            <a:extLst>
              <a:ext uri="{FF2B5EF4-FFF2-40B4-BE49-F238E27FC236}">
                <a16:creationId xmlns:a16="http://schemas.microsoft.com/office/drawing/2014/main" xmlns="" id="{AA388417-5DA7-4BEA-BB1E-20C582DA3455}"/>
              </a:ext>
            </a:extLst>
          </p:cNvPr>
          <p:cNvSpPr txBox="1">
            <a:spLocks/>
          </p:cNvSpPr>
          <p:nvPr/>
        </p:nvSpPr>
        <p:spPr bwMode="auto">
          <a:xfrm>
            <a:off x="8564415" y="88900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endParaRPr lang="en-US" altLang="en-US" sz="2600">
              <a:latin typeface="Times New Roman" panose="02020603050405020304" pitchFamily="18"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5C30E1EA-C437-415F-856C-B883100FC304}"/>
              </a:ext>
            </a:extLst>
          </p:cNvPr>
          <p:cNvCxnSpPr>
            <a:cxnSpLocks/>
          </p:cNvCxnSpPr>
          <p:nvPr/>
        </p:nvCxnSpPr>
        <p:spPr>
          <a:xfrm>
            <a:off x="4383575" y="1061721"/>
            <a:ext cx="218486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28" name="Text Box 180">
            <a:extLst>
              <a:ext uri="{FF2B5EF4-FFF2-40B4-BE49-F238E27FC236}">
                <a16:creationId xmlns:a16="http://schemas.microsoft.com/office/drawing/2014/main" xmlns="" id="{1CDC713B-7C27-4EBB-BCD9-657CEFCBC291}"/>
              </a:ext>
            </a:extLst>
          </p:cNvPr>
          <p:cNvSpPr txBox="1">
            <a:spLocks noChangeArrowheads="1"/>
          </p:cNvSpPr>
          <p:nvPr/>
        </p:nvSpPr>
        <p:spPr bwMode="auto">
          <a:xfrm>
            <a:off x="1790700" y="1815789"/>
            <a:ext cx="861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rPr>
              <a:t>Tỉ số của </a:t>
            </a:r>
            <a:r>
              <a:rPr lang="en-US" altLang="en-US" sz="2800" b="1">
                <a:solidFill>
                  <a:srgbClr val="FF0000"/>
                </a:solidFill>
                <a:latin typeface="Times New Roman" panose="02020603050405020304" pitchFamily="18" charset="0"/>
              </a:rPr>
              <a:t>số học sinh giỏi </a:t>
            </a:r>
            <a:r>
              <a:rPr lang="en-US" altLang="en-US" sz="2800" b="1">
                <a:latin typeface="Times New Roman" panose="02020603050405020304" pitchFamily="18" charset="0"/>
              </a:rPr>
              <a:t>và </a:t>
            </a:r>
            <a:r>
              <a:rPr lang="en-US" altLang="en-US" sz="2800" b="1">
                <a:solidFill>
                  <a:srgbClr val="D200D2"/>
                </a:solidFill>
                <a:latin typeface="Times New Roman" panose="02020603050405020304" pitchFamily="18" charset="0"/>
              </a:rPr>
              <a:t>số học sinh toàn trường là:</a:t>
            </a:r>
            <a:endParaRPr lang="en-US" altLang="en-US" sz="2800" b="1">
              <a:latin typeface="Times New Roman" panose="02020603050405020304" pitchFamily="18" charset="0"/>
            </a:endParaRPr>
          </a:p>
        </p:txBody>
      </p:sp>
      <p:sp>
        <p:nvSpPr>
          <p:cNvPr id="31" name="Rectangle 30">
            <a:extLst>
              <a:ext uri="{FF2B5EF4-FFF2-40B4-BE49-F238E27FC236}">
                <a16:creationId xmlns:a16="http://schemas.microsoft.com/office/drawing/2014/main" xmlns="" id="{13D8DBBE-05AD-4C30-882B-BD9FC91EC62D}"/>
              </a:ext>
            </a:extLst>
          </p:cNvPr>
          <p:cNvSpPr>
            <a:spLocks noChangeArrowheads="1"/>
          </p:cNvSpPr>
          <p:nvPr/>
        </p:nvSpPr>
        <p:spPr bwMode="auto">
          <a:xfrm>
            <a:off x="1306365" y="3586164"/>
            <a:ext cx="88582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b="1" i="1">
                <a:solidFill>
                  <a:srgbClr val="0033CC"/>
                </a:solidFill>
                <a:latin typeface="Times New Roman" panose="02020603050405020304" pitchFamily="18" charset="0"/>
                <a:cs typeface="Times New Roman" panose="02020603050405020304" pitchFamily="18" charset="0"/>
              </a:rPr>
              <a:t>Tỉ số phần trăm của số học sinh giỏi và số học sinh toàn trường là 20%</a:t>
            </a:r>
            <a:endParaRPr lang="en-US" altLang="en-US" sz="3200" b="1">
              <a:solidFill>
                <a:srgbClr val="0033CC"/>
              </a:solidFill>
              <a:latin typeface="Times New Roman" panose="02020603050405020304" pitchFamily="18" charset="0"/>
              <a:cs typeface="Arial" panose="020B0604020202020204" pitchFamily="34" charset="0"/>
            </a:endParaRPr>
          </a:p>
        </p:txBody>
      </p:sp>
      <p:sp>
        <p:nvSpPr>
          <p:cNvPr id="32" name="Rectangle 31">
            <a:extLst>
              <a:ext uri="{FF2B5EF4-FFF2-40B4-BE49-F238E27FC236}">
                <a16:creationId xmlns:a16="http://schemas.microsoft.com/office/drawing/2014/main" xmlns="" id="{CCC9457D-CF2D-4728-888A-D4C738687728}"/>
              </a:ext>
            </a:extLst>
          </p:cNvPr>
          <p:cNvSpPr>
            <a:spLocks noChangeArrowheads="1"/>
          </p:cNvSpPr>
          <p:nvPr/>
        </p:nvSpPr>
        <p:spPr bwMode="auto">
          <a:xfrm>
            <a:off x="1279378" y="5730876"/>
            <a:ext cx="9296400" cy="461963"/>
          </a:xfrm>
          <a:prstGeom prst="rect">
            <a:avLst/>
          </a:prstGeom>
          <a:solidFill>
            <a:srgbClr val="FFFF00"/>
          </a:solidFill>
          <a:ln w="9525">
            <a:solidFill>
              <a:srgbClr val="FFFF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Tỉ số này cho biết cứ 100 học sinh của trường thì có 20 học sinh giỏi.</a:t>
            </a:r>
            <a:endParaRPr lang="en-US" altLang="en-US" sz="2400" b="1">
              <a:solidFill>
                <a:srgbClr val="FF0000"/>
              </a:solidFill>
              <a:latin typeface="Times New Roman" panose="02020603050405020304" pitchFamily="18" charset="0"/>
            </a:endParaRPr>
          </a:p>
        </p:txBody>
      </p:sp>
      <p:cxnSp>
        <p:nvCxnSpPr>
          <p:cNvPr id="22" name="Straight Connector 21">
            <a:extLst>
              <a:ext uri="{FF2B5EF4-FFF2-40B4-BE49-F238E27FC236}">
                <a16:creationId xmlns:a16="http://schemas.microsoft.com/office/drawing/2014/main" xmlns="" id="{30A4D421-EE72-4CFC-AE18-E23E6F48E47D}"/>
              </a:ext>
            </a:extLst>
          </p:cNvPr>
          <p:cNvCxnSpPr>
            <a:cxnSpLocks/>
          </p:cNvCxnSpPr>
          <p:nvPr/>
        </p:nvCxnSpPr>
        <p:spPr>
          <a:xfrm>
            <a:off x="8777775" y="1061721"/>
            <a:ext cx="2703025"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3" name="Straight Connector 32">
            <a:extLst>
              <a:ext uri="{FF2B5EF4-FFF2-40B4-BE49-F238E27FC236}">
                <a16:creationId xmlns:a16="http://schemas.microsoft.com/office/drawing/2014/main" xmlns="" id="{7BE31CDB-3C52-4E3F-AF2D-89A38B3D9A56}"/>
              </a:ext>
            </a:extLst>
          </p:cNvPr>
          <p:cNvCxnSpPr>
            <a:cxnSpLocks/>
          </p:cNvCxnSpPr>
          <p:nvPr/>
        </p:nvCxnSpPr>
        <p:spPr>
          <a:xfrm>
            <a:off x="2183935" y="1397001"/>
            <a:ext cx="8391843"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11DF7233-EDF3-4979-B955-2971A6AE79EB}"/>
                  </a:ext>
                </a:extLst>
              </p:cNvPr>
              <p:cNvSpPr txBox="1"/>
              <p:nvPr/>
            </p:nvSpPr>
            <p:spPr>
              <a:xfrm>
                <a:off x="2879578" y="2551593"/>
                <a:ext cx="6096000" cy="798873"/>
              </a:xfrm>
              <a:prstGeom prst="rect">
                <a:avLst/>
              </a:prstGeom>
              <a:noFill/>
            </p:spPr>
            <p:txBody>
              <a:bodyPr wrap="square">
                <a:spAutoFit/>
              </a:bodyPr>
              <a:lstStyle/>
              <a:p>
                <a:r>
                  <a:rPr lang="en-US" altLang="en-US" sz="2600"/>
                  <a:t>80 : 400 = </a:t>
                </a:r>
                <a14:m>
                  <m:oMath xmlns:m="http://schemas.openxmlformats.org/officeDocument/2006/math">
                    <m:f>
                      <m:fPr>
                        <m:ctrlPr>
                          <a:rPr lang="en-US" sz="3200" i="1" smtClean="0">
                            <a:latin typeface="Cambria Math"/>
                            <a:cs typeface="Times New Roman" pitchFamily="18" charset="0"/>
                          </a:rPr>
                        </m:ctrlPr>
                      </m:fPr>
                      <m:num>
                        <m:r>
                          <a:rPr lang="en-US" sz="3200" b="0" i="1" smtClean="0">
                            <a:latin typeface="Cambria Math" panose="02040503050406030204" pitchFamily="18" charset="0"/>
                            <a:cs typeface="Times New Roman" pitchFamily="18" charset="0"/>
                          </a:rPr>
                          <m:t>80</m:t>
                        </m:r>
                      </m:num>
                      <m:den>
                        <m:r>
                          <a:rPr lang="en-US" sz="3200" b="0" i="1" smtClean="0">
                            <a:latin typeface="Cambria Math" panose="02040503050406030204" pitchFamily="18" charset="0"/>
                            <a:cs typeface="Times New Roman" pitchFamily="18" charset="0"/>
                          </a:rPr>
                          <m:t>4</m:t>
                        </m:r>
                        <m:r>
                          <a:rPr lang="en-US" sz="3200" i="1">
                            <a:latin typeface="Cambria Math" panose="02040503050406030204" pitchFamily="18" charset="0"/>
                            <a:cs typeface="Times New Roman" pitchFamily="18" charset="0"/>
                          </a:rPr>
                          <m:t>00</m:t>
                        </m:r>
                      </m:den>
                    </m:f>
                  </m:oMath>
                </a14:m>
                <a:r>
                  <a:rPr lang="en-US" altLang="en-US" sz="3200"/>
                  <a:t> </a:t>
                </a:r>
                <a:r>
                  <a:rPr lang="en-US" altLang="en-US" sz="2600"/>
                  <a:t>=</a:t>
                </a:r>
                <a:r>
                  <a:rPr lang="en-US" altLang="en-US" sz="3200"/>
                  <a:t> </a:t>
                </a:r>
                <a14:m>
                  <m:oMath xmlns:m="http://schemas.openxmlformats.org/officeDocument/2006/math">
                    <m:f>
                      <m:fPr>
                        <m:ctrlPr>
                          <a:rPr lang="en-US" sz="3200" i="1">
                            <a:latin typeface="Cambria Math"/>
                            <a:cs typeface="Times New Roman" pitchFamily="18" charset="0"/>
                          </a:rPr>
                        </m:ctrlPr>
                      </m:fPr>
                      <m:num>
                        <m:r>
                          <a:rPr lang="en-US" sz="3200" i="1">
                            <a:latin typeface="Cambria Math" panose="02040503050406030204" pitchFamily="18" charset="0"/>
                            <a:cs typeface="Times New Roman" pitchFamily="18" charset="0"/>
                          </a:rPr>
                          <m:t>2</m:t>
                        </m:r>
                        <m:r>
                          <a:rPr lang="en-US" sz="3200" b="0" i="1" smtClean="0">
                            <a:latin typeface="Cambria Math" panose="02040503050406030204" pitchFamily="18" charset="0"/>
                            <a:cs typeface="Times New Roman" pitchFamily="18" charset="0"/>
                          </a:rPr>
                          <m:t>0</m:t>
                        </m:r>
                      </m:num>
                      <m:den>
                        <m:r>
                          <a:rPr lang="en-US" sz="3200" i="1">
                            <a:latin typeface="Cambria Math" panose="02040503050406030204" pitchFamily="18" charset="0"/>
                            <a:cs typeface="Times New Roman" pitchFamily="18" charset="0"/>
                          </a:rPr>
                          <m:t>100</m:t>
                        </m:r>
                      </m:den>
                    </m:f>
                  </m:oMath>
                </a14:m>
                <a:r>
                  <a:rPr lang="en-US" altLang="en-US" sz="3200"/>
                  <a:t> </a:t>
                </a:r>
                <a:r>
                  <a:rPr lang="en-US" altLang="en-US" sz="2600"/>
                  <a:t>= </a:t>
                </a:r>
                <a:r>
                  <a:rPr lang="en-US" altLang="en-US" sz="2600">
                    <a:solidFill>
                      <a:srgbClr val="FF3300"/>
                    </a:solidFill>
                  </a:rPr>
                  <a:t>20%</a:t>
                </a:r>
              </a:p>
            </p:txBody>
          </p:sp>
        </mc:Choice>
        <mc:Fallback xmlns="">
          <p:sp>
            <p:nvSpPr>
              <p:cNvPr id="34" name="TextBox 33">
                <a:extLst>
                  <a:ext uri="{FF2B5EF4-FFF2-40B4-BE49-F238E27FC236}">
                    <a16:creationId xmlns:a16="http://schemas.microsoft.com/office/drawing/2014/main" id="{11DF7233-EDF3-4979-B955-2971A6AE79EB}"/>
                  </a:ext>
                </a:extLst>
              </p:cNvPr>
              <p:cNvSpPr txBox="1">
                <a:spLocks noRot="1" noChangeAspect="1" noMove="1" noResize="1" noEditPoints="1" noAdjustHandles="1" noChangeArrowheads="1" noChangeShapeType="1" noTextEdit="1"/>
              </p:cNvSpPr>
              <p:nvPr/>
            </p:nvSpPr>
            <p:spPr>
              <a:xfrm>
                <a:off x="2879578" y="2551593"/>
                <a:ext cx="6096000" cy="798873"/>
              </a:xfrm>
              <a:prstGeom prst="rect">
                <a:avLst/>
              </a:prstGeom>
              <a:blipFill>
                <a:blip r:embed="rId3"/>
                <a:stretch>
                  <a:fillRect l="-1800" b="-763"/>
                </a:stretch>
              </a:blipFill>
            </p:spPr>
            <p:txBody>
              <a:bodyPr/>
              <a:lstStyle/>
              <a:p>
                <a:r>
                  <a:rPr lang="en-US">
                    <a:noFill/>
                  </a:rPr>
                  <a:t> </a:t>
                </a:r>
              </a:p>
            </p:txBody>
          </p:sp>
        </mc:Fallback>
      </mc:AlternateContent>
    </p:spTree>
    <p:extLst>
      <p:ext uri="{BB962C8B-B14F-4D97-AF65-F5344CB8AC3E}">
        <p14:creationId xmlns:p14="http://schemas.microsoft.com/office/powerpoint/2010/main" val="240711316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ox(i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amond(in)">
                                      <p:cBhvr>
                                        <p:cTn id="27" dur="7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8" grpId="0"/>
      <p:bldP spid="31" grpId="0"/>
      <p:bldP spid="32"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6">
            <a:extLst>
              <a:ext uri="{FF2B5EF4-FFF2-40B4-BE49-F238E27FC236}">
                <a16:creationId xmlns:a16="http://schemas.microsoft.com/office/drawing/2014/main" xmlns="" id="{6DD6AAB3-B76B-4620-89B3-8B75FBCD8D58}"/>
              </a:ext>
            </a:extLst>
          </p:cNvPr>
          <p:cNvGrpSpPr>
            <a:grpSpLocks noGrp="1"/>
          </p:cNvGrpSpPr>
          <p:nvPr/>
        </p:nvGrpSpPr>
        <p:grpSpPr bwMode="auto">
          <a:xfrm>
            <a:off x="2191328" y="542636"/>
            <a:ext cx="8229600" cy="3125788"/>
            <a:chOff x="960" y="880"/>
            <a:chExt cx="3840" cy="2424"/>
          </a:xfrm>
        </p:grpSpPr>
        <p:sp>
          <p:nvSpPr>
            <p:cNvPr id="3" name="Rectangle 32">
              <a:extLst>
                <a:ext uri="{FF2B5EF4-FFF2-40B4-BE49-F238E27FC236}">
                  <a16:creationId xmlns:a16="http://schemas.microsoft.com/office/drawing/2014/main" xmlns="" id="{CAEDBBAB-AEF3-429E-9CFD-BA54131E0A39}"/>
                </a:ext>
              </a:extLst>
            </p:cNvPr>
            <p:cNvSpPr>
              <a:spLocks noChangeArrowheads="1"/>
            </p:cNvSpPr>
            <p:nvPr/>
          </p:nvSpPr>
          <p:spPr bwMode="auto">
            <a:xfrm>
              <a:off x="384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4" name="Rectangle 31">
              <a:extLst>
                <a:ext uri="{FF2B5EF4-FFF2-40B4-BE49-F238E27FC236}">
                  <a16:creationId xmlns:a16="http://schemas.microsoft.com/office/drawing/2014/main" xmlns="" id="{CCAFBE2F-EDCA-4508-8598-11ACAA32BD8A}"/>
                </a:ext>
              </a:extLst>
            </p:cNvPr>
            <p:cNvSpPr>
              <a:spLocks noChangeArrowheads="1"/>
            </p:cNvSpPr>
            <p:nvPr/>
          </p:nvSpPr>
          <p:spPr bwMode="auto">
            <a:xfrm>
              <a:off x="288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5" name="Rectangle 30">
              <a:extLst>
                <a:ext uri="{FF2B5EF4-FFF2-40B4-BE49-F238E27FC236}">
                  <a16:creationId xmlns:a16="http://schemas.microsoft.com/office/drawing/2014/main" xmlns="" id="{AD78C277-0F34-4DA5-A53C-D67F07D36D19}"/>
                </a:ext>
              </a:extLst>
            </p:cNvPr>
            <p:cNvSpPr>
              <a:spLocks noChangeArrowheads="1"/>
            </p:cNvSpPr>
            <p:nvPr/>
          </p:nvSpPr>
          <p:spPr bwMode="auto">
            <a:xfrm>
              <a:off x="192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6" name="Rectangle 29">
              <a:extLst>
                <a:ext uri="{FF2B5EF4-FFF2-40B4-BE49-F238E27FC236}">
                  <a16:creationId xmlns:a16="http://schemas.microsoft.com/office/drawing/2014/main" xmlns="" id="{0C01AA6A-907A-42EA-A8B7-0E2DDCB6D5CC}"/>
                </a:ext>
              </a:extLst>
            </p:cNvPr>
            <p:cNvSpPr>
              <a:spLocks noChangeArrowheads="1"/>
            </p:cNvSpPr>
            <p:nvPr/>
          </p:nvSpPr>
          <p:spPr bwMode="auto">
            <a:xfrm>
              <a:off x="960" y="24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7" name="Rectangle 28">
              <a:extLst>
                <a:ext uri="{FF2B5EF4-FFF2-40B4-BE49-F238E27FC236}">
                  <a16:creationId xmlns:a16="http://schemas.microsoft.com/office/drawing/2014/main" xmlns="" id="{5896E1E0-4FBF-4844-8AC5-0B39DBD2FBA4}"/>
                </a:ext>
              </a:extLst>
            </p:cNvPr>
            <p:cNvSpPr>
              <a:spLocks noChangeArrowheads="1"/>
            </p:cNvSpPr>
            <p:nvPr/>
          </p:nvSpPr>
          <p:spPr bwMode="auto">
            <a:xfrm>
              <a:off x="384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8" name="Rectangle 27">
              <a:extLst>
                <a:ext uri="{FF2B5EF4-FFF2-40B4-BE49-F238E27FC236}">
                  <a16:creationId xmlns:a16="http://schemas.microsoft.com/office/drawing/2014/main" xmlns="" id="{4F18C58A-03B3-4317-80E0-62B1D4B58521}"/>
                </a:ext>
              </a:extLst>
            </p:cNvPr>
            <p:cNvSpPr>
              <a:spLocks noChangeArrowheads="1"/>
            </p:cNvSpPr>
            <p:nvPr/>
          </p:nvSpPr>
          <p:spPr bwMode="auto">
            <a:xfrm>
              <a:off x="288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9" name="Rectangle 26">
              <a:extLst>
                <a:ext uri="{FF2B5EF4-FFF2-40B4-BE49-F238E27FC236}">
                  <a16:creationId xmlns:a16="http://schemas.microsoft.com/office/drawing/2014/main" xmlns="" id="{9DC88901-E86D-4B10-ADAC-C9844D5D727E}"/>
                </a:ext>
              </a:extLst>
            </p:cNvPr>
            <p:cNvSpPr>
              <a:spLocks noChangeArrowheads="1"/>
            </p:cNvSpPr>
            <p:nvPr/>
          </p:nvSpPr>
          <p:spPr bwMode="auto">
            <a:xfrm>
              <a:off x="192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0" name="Rectangle 25">
              <a:extLst>
                <a:ext uri="{FF2B5EF4-FFF2-40B4-BE49-F238E27FC236}">
                  <a16:creationId xmlns:a16="http://schemas.microsoft.com/office/drawing/2014/main" xmlns="" id="{9DC45017-75B9-436E-BC39-56E80637442D}"/>
                </a:ext>
              </a:extLst>
            </p:cNvPr>
            <p:cNvSpPr>
              <a:spLocks noChangeArrowheads="1"/>
            </p:cNvSpPr>
            <p:nvPr/>
          </p:nvSpPr>
          <p:spPr bwMode="auto">
            <a:xfrm>
              <a:off x="960" y="20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1" name="Rectangle 24">
              <a:extLst>
                <a:ext uri="{FF2B5EF4-FFF2-40B4-BE49-F238E27FC236}">
                  <a16:creationId xmlns:a16="http://schemas.microsoft.com/office/drawing/2014/main" xmlns="" id="{37E3489B-7824-4379-AB9B-4E8D4F8F5674}"/>
                </a:ext>
              </a:extLst>
            </p:cNvPr>
            <p:cNvSpPr>
              <a:spLocks noChangeArrowheads="1"/>
            </p:cNvSpPr>
            <p:nvPr/>
          </p:nvSpPr>
          <p:spPr bwMode="auto">
            <a:xfrm>
              <a:off x="384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2" name="Rectangle 23">
              <a:extLst>
                <a:ext uri="{FF2B5EF4-FFF2-40B4-BE49-F238E27FC236}">
                  <a16:creationId xmlns:a16="http://schemas.microsoft.com/office/drawing/2014/main" xmlns="" id="{DDF035C1-F891-4A9B-87A9-FAA906E99104}"/>
                </a:ext>
              </a:extLst>
            </p:cNvPr>
            <p:cNvSpPr>
              <a:spLocks noChangeArrowheads="1"/>
            </p:cNvSpPr>
            <p:nvPr/>
          </p:nvSpPr>
          <p:spPr bwMode="auto">
            <a:xfrm>
              <a:off x="288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3" name="Rectangle 22">
              <a:extLst>
                <a:ext uri="{FF2B5EF4-FFF2-40B4-BE49-F238E27FC236}">
                  <a16:creationId xmlns:a16="http://schemas.microsoft.com/office/drawing/2014/main" xmlns="" id="{548A13A4-41E0-4041-92A6-775FCEF5AF87}"/>
                </a:ext>
              </a:extLst>
            </p:cNvPr>
            <p:cNvSpPr>
              <a:spLocks noChangeArrowheads="1"/>
            </p:cNvSpPr>
            <p:nvPr/>
          </p:nvSpPr>
          <p:spPr bwMode="auto">
            <a:xfrm>
              <a:off x="192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4" name="Rectangle 21">
              <a:extLst>
                <a:ext uri="{FF2B5EF4-FFF2-40B4-BE49-F238E27FC236}">
                  <a16:creationId xmlns:a16="http://schemas.microsoft.com/office/drawing/2014/main" xmlns="" id="{D9AA24C8-BD98-42FA-87A2-FAC941EE2FB3}"/>
                </a:ext>
              </a:extLst>
            </p:cNvPr>
            <p:cNvSpPr>
              <a:spLocks noChangeArrowheads="1"/>
            </p:cNvSpPr>
            <p:nvPr/>
          </p:nvSpPr>
          <p:spPr bwMode="auto">
            <a:xfrm>
              <a:off x="960" y="16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5" name="Rectangle 20">
              <a:extLst>
                <a:ext uri="{FF2B5EF4-FFF2-40B4-BE49-F238E27FC236}">
                  <a16:creationId xmlns:a16="http://schemas.microsoft.com/office/drawing/2014/main" xmlns="" id="{C633B443-F609-4E23-B2C2-251046A73099}"/>
                </a:ext>
              </a:extLst>
            </p:cNvPr>
            <p:cNvSpPr>
              <a:spLocks noChangeArrowheads="1"/>
            </p:cNvSpPr>
            <p:nvPr/>
          </p:nvSpPr>
          <p:spPr bwMode="auto">
            <a:xfrm>
              <a:off x="384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6" name="Rectangle 19">
              <a:extLst>
                <a:ext uri="{FF2B5EF4-FFF2-40B4-BE49-F238E27FC236}">
                  <a16:creationId xmlns:a16="http://schemas.microsoft.com/office/drawing/2014/main" xmlns="" id="{879BA25C-9BC5-464E-8F55-F2CE8D3C7B8F}"/>
                </a:ext>
              </a:extLst>
            </p:cNvPr>
            <p:cNvSpPr>
              <a:spLocks noChangeArrowheads="1"/>
            </p:cNvSpPr>
            <p:nvPr/>
          </p:nvSpPr>
          <p:spPr bwMode="auto">
            <a:xfrm>
              <a:off x="288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7" name="Rectangle 18">
              <a:extLst>
                <a:ext uri="{FF2B5EF4-FFF2-40B4-BE49-F238E27FC236}">
                  <a16:creationId xmlns:a16="http://schemas.microsoft.com/office/drawing/2014/main" xmlns="" id="{1E0BBF48-9808-420B-A75A-12317F9FCAFE}"/>
                </a:ext>
              </a:extLst>
            </p:cNvPr>
            <p:cNvSpPr>
              <a:spLocks noChangeArrowheads="1"/>
            </p:cNvSpPr>
            <p:nvPr/>
          </p:nvSpPr>
          <p:spPr bwMode="auto">
            <a:xfrm>
              <a:off x="192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8" name="Rectangle 17">
              <a:extLst>
                <a:ext uri="{FF2B5EF4-FFF2-40B4-BE49-F238E27FC236}">
                  <a16:creationId xmlns:a16="http://schemas.microsoft.com/office/drawing/2014/main" xmlns="" id="{EFEA1688-19D5-419B-9BBF-8BDEEA64DBC1}"/>
                </a:ext>
              </a:extLst>
            </p:cNvPr>
            <p:cNvSpPr>
              <a:spLocks noChangeArrowheads="1"/>
            </p:cNvSpPr>
            <p:nvPr/>
          </p:nvSpPr>
          <p:spPr bwMode="auto">
            <a:xfrm>
              <a:off x="960" y="1280"/>
              <a:ext cx="96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p>
          </p:txBody>
        </p:sp>
        <p:sp>
          <p:nvSpPr>
            <p:cNvPr id="19" name="Rectangle 16" descr="Light downward diagonal">
              <a:extLst>
                <a:ext uri="{FF2B5EF4-FFF2-40B4-BE49-F238E27FC236}">
                  <a16:creationId xmlns:a16="http://schemas.microsoft.com/office/drawing/2014/main" xmlns="" id="{43AD4154-6AA0-4BD3-93BA-A4B22CD7F409}"/>
                </a:ext>
              </a:extLst>
            </p:cNvPr>
            <p:cNvSpPr>
              <a:spLocks noChangeArrowheads="1"/>
            </p:cNvSpPr>
            <p:nvPr/>
          </p:nvSpPr>
          <p:spPr bwMode="auto">
            <a:xfrm>
              <a:off x="384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0" name="Rectangle 15" descr="Light downward diagonal">
              <a:extLst>
                <a:ext uri="{FF2B5EF4-FFF2-40B4-BE49-F238E27FC236}">
                  <a16:creationId xmlns:a16="http://schemas.microsoft.com/office/drawing/2014/main" xmlns="" id="{059B4CE1-73AE-4CDB-BD8C-E563EC604DAE}"/>
                </a:ext>
              </a:extLst>
            </p:cNvPr>
            <p:cNvSpPr>
              <a:spLocks noChangeArrowheads="1"/>
            </p:cNvSpPr>
            <p:nvPr/>
          </p:nvSpPr>
          <p:spPr bwMode="auto">
            <a:xfrm>
              <a:off x="288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1" name="Rectangle 14" descr="Light downward diagonal">
              <a:extLst>
                <a:ext uri="{FF2B5EF4-FFF2-40B4-BE49-F238E27FC236}">
                  <a16:creationId xmlns:a16="http://schemas.microsoft.com/office/drawing/2014/main" xmlns="" id="{943E074C-7BFA-4966-A8A7-C858D3E4A4D9}"/>
                </a:ext>
              </a:extLst>
            </p:cNvPr>
            <p:cNvSpPr>
              <a:spLocks noChangeArrowheads="1"/>
            </p:cNvSpPr>
            <p:nvPr/>
          </p:nvSpPr>
          <p:spPr bwMode="auto">
            <a:xfrm>
              <a:off x="192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p>
          </p:txBody>
        </p:sp>
        <p:sp>
          <p:nvSpPr>
            <p:cNvPr id="22" name="Rectangle 13" descr="Light downward diagonal">
              <a:extLst>
                <a:ext uri="{FF2B5EF4-FFF2-40B4-BE49-F238E27FC236}">
                  <a16:creationId xmlns:a16="http://schemas.microsoft.com/office/drawing/2014/main" xmlns="" id="{2B270666-7168-4FF1-BB13-A1B9115A7529}"/>
                </a:ext>
              </a:extLst>
            </p:cNvPr>
            <p:cNvSpPr>
              <a:spLocks noChangeArrowheads="1"/>
            </p:cNvSpPr>
            <p:nvPr/>
          </p:nvSpPr>
          <p:spPr bwMode="auto">
            <a:xfrm>
              <a:off x="960" y="880"/>
              <a:ext cx="960" cy="400"/>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rPr>
                <a:t>20 giỏi </a:t>
              </a:r>
            </a:p>
          </p:txBody>
        </p:sp>
        <p:sp>
          <p:nvSpPr>
            <p:cNvPr id="23" name="Line 33">
              <a:extLst>
                <a:ext uri="{FF2B5EF4-FFF2-40B4-BE49-F238E27FC236}">
                  <a16:creationId xmlns:a16="http://schemas.microsoft.com/office/drawing/2014/main" xmlns="" id="{CFD9990E-ACEF-4FC4-B514-575A8208F8DF}"/>
                </a:ext>
              </a:extLst>
            </p:cNvPr>
            <p:cNvSpPr>
              <a:spLocks noChangeShapeType="1"/>
            </p:cNvSpPr>
            <p:nvPr/>
          </p:nvSpPr>
          <p:spPr bwMode="auto">
            <a:xfrm>
              <a:off x="960" y="880"/>
              <a:ext cx="38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4">
              <a:extLst>
                <a:ext uri="{FF2B5EF4-FFF2-40B4-BE49-F238E27FC236}">
                  <a16:creationId xmlns:a16="http://schemas.microsoft.com/office/drawing/2014/main" xmlns="" id="{B5F6E8C4-0026-4C55-91CC-6BA589614254}"/>
                </a:ext>
              </a:extLst>
            </p:cNvPr>
            <p:cNvSpPr>
              <a:spLocks noChangeShapeType="1"/>
            </p:cNvSpPr>
            <p:nvPr/>
          </p:nvSpPr>
          <p:spPr bwMode="auto">
            <a:xfrm>
              <a:off x="960" y="12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5">
              <a:extLst>
                <a:ext uri="{FF2B5EF4-FFF2-40B4-BE49-F238E27FC236}">
                  <a16:creationId xmlns:a16="http://schemas.microsoft.com/office/drawing/2014/main" xmlns="" id="{39A7619D-D58D-4A47-B6BA-939630D39A3F}"/>
                </a:ext>
              </a:extLst>
            </p:cNvPr>
            <p:cNvSpPr>
              <a:spLocks noChangeShapeType="1"/>
            </p:cNvSpPr>
            <p:nvPr/>
          </p:nvSpPr>
          <p:spPr bwMode="auto">
            <a:xfrm>
              <a:off x="960" y="16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6">
              <a:extLst>
                <a:ext uri="{FF2B5EF4-FFF2-40B4-BE49-F238E27FC236}">
                  <a16:creationId xmlns:a16="http://schemas.microsoft.com/office/drawing/2014/main" xmlns="" id="{59F72465-43FE-4197-86BC-E5089AE62CCE}"/>
                </a:ext>
              </a:extLst>
            </p:cNvPr>
            <p:cNvSpPr>
              <a:spLocks noChangeShapeType="1"/>
            </p:cNvSpPr>
            <p:nvPr/>
          </p:nvSpPr>
          <p:spPr bwMode="auto">
            <a:xfrm>
              <a:off x="960" y="20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7">
              <a:extLst>
                <a:ext uri="{FF2B5EF4-FFF2-40B4-BE49-F238E27FC236}">
                  <a16:creationId xmlns:a16="http://schemas.microsoft.com/office/drawing/2014/main" xmlns="" id="{152A1A9E-D1C7-492D-AF87-8A4613C593CD}"/>
                </a:ext>
              </a:extLst>
            </p:cNvPr>
            <p:cNvSpPr>
              <a:spLocks noChangeShapeType="1"/>
            </p:cNvSpPr>
            <p:nvPr/>
          </p:nvSpPr>
          <p:spPr bwMode="auto">
            <a:xfrm>
              <a:off x="960" y="2480"/>
              <a:ext cx="38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8">
              <a:extLst>
                <a:ext uri="{FF2B5EF4-FFF2-40B4-BE49-F238E27FC236}">
                  <a16:creationId xmlns:a16="http://schemas.microsoft.com/office/drawing/2014/main" xmlns="" id="{499DA382-8FEE-4F5E-9114-0E4840D8242C}"/>
                </a:ext>
              </a:extLst>
            </p:cNvPr>
            <p:cNvSpPr>
              <a:spLocks noChangeShapeType="1"/>
            </p:cNvSpPr>
            <p:nvPr/>
          </p:nvSpPr>
          <p:spPr bwMode="auto">
            <a:xfrm>
              <a:off x="960" y="2880"/>
              <a:ext cx="384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9">
              <a:extLst>
                <a:ext uri="{FF2B5EF4-FFF2-40B4-BE49-F238E27FC236}">
                  <a16:creationId xmlns:a16="http://schemas.microsoft.com/office/drawing/2014/main" xmlns="" id="{C9D6DDFE-D388-4B39-A611-64E9B8BC484D}"/>
                </a:ext>
              </a:extLst>
            </p:cNvPr>
            <p:cNvSpPr>
              <a:spLocks noChangeShapeType="1"/>
            </p:cNvSpPr>
            <p:nvPr/>
          </p:nvSpPr>
          <p:spPr bwMode="auto">
            <a:xfrm>
              <a:off x="960" y="880"/>
              <a:ext cx="0" cy="2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0">
              <a:extLst>
                <a:ext uri="{FF2B5EF4-FFF2-40B4-BE49-F238E27FC236}">
                  <a16:creationId xmlns:a16="http://schemas.microsoft.com/office/drawing/2014/main" xmlns="" id="{34379D66-FBB7-4B7D-95B8-3F8794D6C339}"/>
                </a:ext>
              </a:extLst>
            </p:cNvPr>
            <p:cNvSpPr>
              <a:spLocks noChangeShapeType="1"/>
            </p:cNvSpPr>
            <p:nvPr/>
          </p:nvSpPr>
          <p:spPr bwMode="auto">
            <a:xfrm>
              <a:off x="192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1">
              <a:extLst>
                <a:ext uri="{FF2B5EF4-FFF2-40B4-BE49-F238E27FC236}">
                  <a16:creationId xmlns:a16="http://schemas.microsoft.com/office/drawing/2014/main" xmlns="" id="{8843CA56-8FAB-4B6D-BFFA-BC90178D0714}"/>
                </a:ext>
              </a:extLst>
            </p:cNvPr>
            <p:cNvSpPr>
              <a:spLocks noChangeShapeType="1"/>
            </p:cNvSpPr>
            <p:nvPr/>
          </p:nvSpPr>
          <p:spPr bwMode="auto">
            <a:xfrm>
              <a:off x="288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2">
              <a:extLst>
                <a:ext uri="{FF2B5EF4-FFF2-40B4-BE49-F238E27FC236}">
                  <a16:creationId xmlns:a16="http://schemas.microsoft.com/office/drawing/2014/main" xmlns="" id="{96BE5BDC-D1D9-4920-890F-B0FF8E5372EF}"/>
                </a:ext>
              </a:extLst>
            </p:cNvPr>
            <p:cNvSpPr>
              <a:spLocks noChangeShapeType="1"/>
            </p:cNvSpPr>
            <p:nvPr/>
          </p:nvSpPr>
          <p:spPr bwMode="auto">
            <a:xfrm>
              <a:off x="3840" y="880"/>
              <a:ext cx="0" cy="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3">
              <a:extLst>
                <a:ext uri="{FF2B5EF4-FFF2-40B4-BE49-F238E27FC236}">
                  <a16:creationId xmlns:a16="http://schemas.microsoft.com/office/drawing/2014/main" xmlns="" id="{6CEBB41B-AC05-4CA8-A716-1EB672844577}"/>
                </a:ext>
              </a:extLst>
            </p:cNvPr>
            <p:cNvSpPr>
              <a:spLocks noChangeShapeType="1"/>
            </p:cNvSpPr>
            <p:nvPr/>
          </p:nvSpPr>
          <p:spPr bwMode="auto">
            <a:xfrm>
              <a:off x="4800" y="880"/>
              <a:ext cx="0" cy="200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 name="Group 71">
              <a:extLst>
                <a:ext uri="{FF2B5EF4-FFF2-40B4-BE49-F238E27FC236}">
                  <a16:creationId xmlns:a16="http://schemas.microsoft.com/office/drawing/2014/main" xmlns="" id="{786D246B-0FAC-4481-A15C-0CFC014BB087}"/>
                </a:ext>
              </a:extLst>
            </p:cNvPr>
            <p:cNvGrpSpPr>
              <a:grpSpLocks/>
            </p:cNvGrpSpPr>
            <p:nvPr/>
          </p:nvGrpSpPr>
          <p:grpSpPr bwMode="auto">
            <a:xfrm>
              <a:off x="960" y="2888"/>
              <a:ext cx="3840" cy="56"/>
              <a:chOff x="960" y="2888"/>
              <a:chExt cx="3840" cy="56"/>
            </a:xfrm>
          </p:grpSpPr>
          <p:sp>
            <p:nvSpPr>
              <p:cNvPr id="36" name="AutoShape 67">
                <a:extLst>
                  <a:ext uri="{FF2B5EF4-FFF2-40B4-BE49-F238E27FC236}">
                    <a16:creationId xmlns:a16="http://schemas.microsoft.com/office/drawing/2014/main" xmlns="" id="{E518553F-0250-4D23-B0B8-EE4520A7EA16}"/>
                  </a:ext>
                </a:extLst>
              </p:cNvPr>
              <p:cNvSpPr>
                <a:spLocks/>
              </p:cNvSpPr>
              <p:nvPr/>
            </p:nvSpPr>
            <p:spPr bwMode="auto">
              <a:xfrm rot="-5400000">
                <a:off x="1416" y="2432"/>
                <a:ext cx="48" cy="960"/>
              </a:xfrm>
              <a:prstGeom prst="leftBrace">
                <a:avLst>
                  <a:gd name="adj1" fmla="val 315741"/>
                  <a:gd name="adj2" fmla="val 46662"/>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 name="AutoShape 68">
                <a:extLst>
                  <a:ext uri="{FF2B5EF4-FFF2-40B4-BE49-F238E27FC236}">
                    <a16:creationId xmlns:a16="http://schemas.microsoft.com/office/drawing/2014/main" xmlns="" id="{B224C830-F12F-47A0-BBDE-E4A2CF630C30}"/>
                  </a:ext>
                </a:extLst>
              </p:cNvPr>
              <p:cNvSpPr>
                <a:spLocks/>
              </p:cNvSpPr>
              <p:nvPr/>
            </p:nvSpPr>
            <p:spPr bwMode="auto">
              <a:xfrm rot="-5400000">
                <a:off x="2374" y="2434"/>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AutoShape 69">
                <a:extLst>
                  <a:ext uri="{FF2B5EF4-FFF2-40B4-BE49-F238E27FC236}">
                    <a16:creationId xmlns:a16="http://schemas.microsoft.com/office/drawing/2014/main" xmlns="" id="{6289295A-6912-455A-A48D-8B3DDD3618CF}"/>
                  </a:ext>
                </a:extLst>
              </p:cNvPr>
              <p:cNvSpPr>
                <a:spLocks/>
              </p:cNvSpPr>
              <p:nvPr/>
            </p:nvSpPr>
            <p:spPr bwMode="auto">
              <a:xfrm rot="-5400000">
                <a:off x="3336" y="2436"/>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 name="AutoShape 70">
                <a:extLst>
                  <a:ext uri="{FF2B5EF4-FFF2-40B4-BE49-F238E27FC236}">
                    <a16:creationId xmlns:a16="http://schemas.microsoft.com/office/drawing/2014/main" xmlns="" id="{B6F3061D-8492-4FA3-896F-F906941D33F0}"/>
                  </a:ext>
                </a:extLst>
              </p:cNvPr>
              <p:cNvSpPr>
                <a:spLocks/>
              </p:cNvSpPr>
              <p:nvPr/>
            </p:nvSpPr>
            <p:spPr bwMode="auto">
              <a:xfrm rot="-5400000">
                <a:off x="4296" y="2440"/>
                <a:ext cx="48" cy="960"/>
              </a:xfrm>
              <a:prstGeom prst="leftBrace">
                <a:avLst>
                  <a:gd name="adj1" fmla="val 315741"/>
                  <a:gd name="adj2" fmla="val 48190"/>
                </a:avLst>
              </a:prstGeom>
              <a:noFill/>
              <a:ln w="825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sp>
          <p:nvSpPr>
            <p:cNvPr id="35" name="Text Box 72">
              <a:extLst>
                <a:ext uri="{FF2B5EF4-FFF2-40B4-BE49-F238E27FC236}">
                  <a16:creationId xmlns:a16="http://schemas.microsoft.com/office/drawing/2014/main" xmlns="" id="{6ED78DF9-7905-434D-9DEC-62152550D7F7}"/>
                </a:ext>
              </a:extLst>
            </p:cNvPr>
            <p:cNvSpPr txBox="1">
              <a:spLocks noChangeArrowheads="1"/>
            </p:cNvSpPr>
            <p:nvPr/>
          </p:nvSpPr>
          <p:spPr bwMode="auto">
            <a:xfrm>
              <a:off x="1031" y="2949"/>
              <a:ext cx="924"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grpSp>
      <p:sp>
        <p:nvSpPr>
          <p:cNvPr id="40" name="Text Box 72">
            <a:extLst>
              <a:ext uri="{FF2B5EF4-FFF2-40B4-BE49-F238E27FC236}">
                <a16:creationId xmlns:a16="http://schemas.microsoft.com/office/drawing/2014/main" xmlns="" id="{F66E2FE8-2060-4692-9A94-0BB5271D32CE}"/>
              </a:ext>
            </a:extLst>
          </p:cNvPr>
          <p:cNvSpPr txBox="1">
            <a:spLocks noChangeArrowheads="1"/>
          </p:cNvSpPr>
          <p:nvPr/>
        </p:nvSpPr>
        <p:spPr bwMode="auto">
          <a:xfrm>
            <a:off x="43249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1" name="Text Box 72">
            <a:extLst>
              <a:ext uri="{FF2B5EF4-FFF2-40B4-BE49-F238E27FC236}">
                <a16:creationId xmlns:a16="http://schemas.microsoft.com/office/drawing/2014/main" xmlns="" id="{67022968-1394-46AC-9609-1B9EA8BC0701}"/>
              </a:ext>
            </a:extLst>
          </p:cNvPr>
          <p:cNvSpPr txBox="1">
            <a:spLocks noChangeArrowheads="1"/>
          </p:cNvSpPr>
          <p:nvPr/>
        </p:nvSpPr>
        <p:spPr bwMode="auto">
          <a:xfrm>
            <a:off x="63823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2" name="Text Box 72">
            <a:extLst>
              <a:ext uri="{FF2B5EF4-FFF2-40B4-BE49-F238E27FC236}">
                <a16:creationId xmlns:a16="http://schemas.microsoft.com/office/drawing/2014/main" xmlns="" id="{2A0A3C2F-9781-4314-805A-50A049ED0688}"/>
              </a:ext>
            </a:extLst>
          </p:cNvPr>
          <p:cNvSpPr txBox="1">
            <a:spLocks noChangeArrowheads="1"/>
          </p:cNvSpPr>
          <p:nvPr/>
        </p:nvSpPr>
        <p:spPr bwMode="auto">
          <a:xfrm>
            <a:off x="85159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3" name="Rectangle 13" descr="Light downward diagonal">
            <a:extLst>
              <a:ext uri="{FF2B5EF4-FFF2-40B4-BE49-F238E27FC236}">
                <a16:creationId xmlns:a16="http://schemas.microsoft.com/office/drawing/2014/main" xmlns="" id="{587FC24F-68B1-43F3-A462-FAB19F7B072A}"/>
              </a:ext>
            </a:extLst>
          </p:cNvPr>
          <p:cNvSpPr>
            <a:spLocks noChangeArrowheads="1"/>
          </p:cNvSpPr>
          <p:nvPr/>
        </p:nvSpPr>
        <p:spPr bwMode="auto">
          <a:xfrm>
            <a:off x="2191328" y="542636"/>
            <a:ext cx="2057400" cy="515938"/>
          </a:xfrm>
          <a:prstGeom prst="rect">
            <a:avLst/>
          </a:prstGeom>
          <a:pattFill prst="ltDnDiag">
            <a:fgClr>
              <a:schemeClr val="bg1"/>
            </a:fgClr>
            <a:bgClr>
              <a:schemeClr val="accent2"/>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US" altLang="en-US" sz="2800" b="1">
                <a:solidFill>
                  <a:schemeClr val="bg1"/>
                </a:solidFill>
                <a:latin typeface="Times New Roman" panose="02020603050405020304" pitchFamily="18" charset="0"/>
              </a:rPr>
              <a:t>20 giỏi</a:t>
            </a:r>
            <a:r>
              <a:rPr lang="en-US" altLang="en-US" sz="2800" b="1">
                <a:solidFill>
                  <a:schemeClr val="bg1"/>
                </a:solidFill>
              </a:rPr>
              <a:t> </a:t>
            </a:r>
          </a:p>
        </p:txBody>
      </p:sp>
      <p:sp>
        <p:nvSpPr>
          <p:cNvPr id="44" name="Text Box 72">
            <a:extLst>
              <a:ext uri="{FF2B5EF4-FFF2-40B4-BE49-F238E27FC236}">
                <a16:creationId xmlns:a16="http://schemas.microsoft.com/office/drawing/2014/main" xmlns="" id="{5640D4B2-C381-4D1E-BC87-092112AD5C10}"/>
              </a:ext>
            </a:extLst>
          </p:cNvPr>
          <p:cNvSpPr txBox="1">
            <a:spLocks noChangeArrowheads="1"/>
          </p:cNvSpPr>
          <p:nvPr/>
        </p:nvSpPr>
        <p:spPr bwMode="auto">
          <a:xfrm>
            <a:off x="2343728" y="3209636"/>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6600FF"/>
                </a:solidFill>
                <a:latin typeface="Times New Roman" panose="02020603050405020304" pitchFamily="18" charset="0"/>
              </a:rPr>
              <a:t>100 học sinh </a:t>
            </a:r>
          </a:p>
        </p:txBody>
      </p:sp>
      <p:sp>
        <p:nvSpPr>
          <p:cNvPr id="45" name="Rectangle 44">
            <a:extLst>
              <a:ext uri="{FF2B5EF4-FFF2-40B4-BE49-F238E27FC236}">
                <a16:creationId xmlns:a16="http://schemas.microsoft.com/office/drawing/2014/main" xmlns="" id="{D192AC32-3CC1-4365-BFE6-C1DA964F4ED8}"/>
              </a:ext>
            </a:extLst>
          </p:cNvPr>
          <p:cNvSpPr>
            <a:spLocks noChangeArrowheads="1"/>
          </p:cNvSpPr>
          <p:nvPr/>
        </p:nvSpPr>
        <p:spPr bwMode="auto">
          <a:xfrm>
            <a:off x="2419928" y="3971636"/>
            <a:ext cx="8305800" cy="12192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u="sng">
                <a:latin typeface="Times New Roman" panose="02020603050405020304" pitchFamily="18" charset="0"/>
              </a:rPr>
              <a:t>Ví dụ:</a:t>
            </a:r>
            <a:r>
              <a:rPr lang="en-US" altLang="en-US" sz="3200" b="1">
                <a:solidFill>
                  <a:srgbClr val="0033CC"/>
                </a:solidFill>
                <a:latin typeface="Times New Roman" panose="02020603050405020304" pitchFamily="18" charset="0"/>
              </a:rPr>
              <a:t> Số học sinh lớp 5 chiếm 28% số học sinh toàn trường.</a:t>
            </a:r>
            <a:endParaRPr lang="en-US" altLang="en-US" sz="3200" b="1">
              <a:solidFill>
                <a:srgbClr val="FF0000"/>
              </a:solidFill>
              <a:latin typeface="Times New Roman" panose="02020603050405020304" pitchFamily="18" charset="0"/>
            </a:endParaRPr>
          </a:p>
          <a:p>
            <a:pPr algn="ctr" eaLnBrk="1" hangingPunct="1"/>
            <a:endParaRPr lang="en-US" altLang="en-US" sz="3200">
              <a:solidFill>
                <a:srgbClr val="000000"/>
              </a:solidFill>
              <a:latin typeface="Times New Roman" panose="02020603050405020304" pitchFamily="18" charset="0"/>
            </a:endParaRPr>
          </a:p>
        </p:txBody>
      </p:sp>
      <p:sp>
        <p:nvSpPr>
          <p:cNvPr id="46" name="Rectangle 45">
            <a:extLst>
              <a:ext uri="{FF2B5EF4-FFF2-40B4-BE49-F238E27FC236}">
                <a16:creationId xmlns:a16="http://schemas.microsoft.com/office/drawing/2014/main" xmlns="" id="{E6D9BEDE-4533-48D0-BEC6-CF1BDC440ECB}"/>
              </a:ext>
            </a:extLst>
          </p:cNvPr>
          <p:cNvSpPr>
            <a:spLocks noChangeArrowheads="1"/>
          </p:cNvSpPr>
          <p:nvPr/>
        </p:nvSpPr>
        <p:spPr bwMode="auto">
          <a:xfrm>
            <a:off x="2267528" y="5267036"/>
            <a:ext cx="8686800" cy="8382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Calibri" panose="020F0502020204030204" pitchFamily="34" charset="0"/>
              </a:rPr>
              <a:t>     </a:t>
            </a:r>
            <a:r>
              <a:rPr lang="en-US" altLang="en-US" sz="3200" b="1">
                <a:solidFill>
                  <a:srgbClr val="FF0000"/>
                </a:solidFill>
                <a:latin typeface="Times New Roman" panose="02020603050405020304" pitchFamily="18" charset="0"/>
              </a:rPr>
              <a:t>Tỉ số này cho biết cứ 100 học sinh của trường thì có 28 học sinh lớp 5.</a:t>
            </a:r>
          </a:p>
          <a:p>
            <a:pPr eaLnBrk="1" hangingPunct="1"/>
            <a:endParaRPr lang="en-US" altLang="en-US" sz="3200">
              <a:solidFill>
                <a:srgbClr val="FF0000"/>
              </a:solidFill>
              <a:latin typeface="Times New Roman" panose="02020603050405020304" pitchFamily="18" charset="0"/>
            </a:endParaRPr>
          </a:p>
        </p:txBody>
      </p:sp>
      <p:sp>
        <p:nvSpPr>
          <p:cNvPr id="47" name="Rectangle 57">
            <a:extLst>
              <a:ext uri="{FF2B5EF4-FFF2-40B4-BE49-F238E27FC236}">
                <a16:creationId xmlns:a16="http://schemas.microsoft.com/office/drawing/2014/main" xmlns="" id="{1B0F3375-96C6-4D3C-B894-057834EF2241}"/>
              </a:ext>
            </a:extLst>
          </p:cNvPr>
          <p:cNvSpPr>
            <a:spLocks noChangeArrowheads="1"/>
          </p:cNvSpPr>
          <p:nvPr/>
        </p:nvSpPr>
        <p:spPr bwMode="auto">
          <a:xfrm>
            <a:off x="2419928" y="4733636"/>
            <a:ext cx="8305800" cy="5334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latin typeface="Times New Roman" panose="02020603050405020304" pitchFamily="18" charset="0"/>
                <a:cs typeface="Times New Roman" panose="02020603050405020304" pitchFamily="18" charset="0"/>
              </a:rPr>
              <a:t>    </a:t>
            </a:r>
            <a:endParaRPr lang="en-US" altLang="en-US" sz="24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3483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D79E7142-1774-4708-AB32-94AD1E1A91C3}"/>
              </a:ext>
            </a:extLst>
          </p:cNvPr>
          <p:cNvSpPr txBox="1">
            <a:spLocks/>
          </p:cNvSpPr>
          <p:nvPr/>
        </p:nvSpPr>
        <p:spPr>
          <a:xfrm>
            <a:off x="2219036" y="951347"/>
            <a:ext cx="2209800" cy="8604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b="1">
                <a:latin typeface="Times New Roman" panose="02020603050405020304" pitchFamily="18" charset="0"/>
                <a:cs typeface="Times New Roman" panose="02020603050405020304" pitchFamily="18" charset="0"/>
              </a:rPr>
              <a:t>Ví dụ 1 :  </a:t>
            </a:r>
          </a:p>
        </p:txBody>
      </p:sp>
      <p:sp>
        <p:nvSpPr>
          <p:cNvPr id="3" name="Subtitle 7">
            <a:extLst>
              <a:ext uri="{FF2B5EF4-FFF2-40B4-BE49-F238E27FC236}">
                <a16:creationId xmlns:a16="http://schemas.microsoft.com/office/drawing/2014/main" xmlns="" id="{22A823E3-2117-401C-93BE-9A5BF88A7A87}"/>
              </a:ext>
            </a:extLst>
          </p:cNvPr>
          <p:cNvSpPr txBox="1">
            <a:spLocks/>
          </p:cNvSpPr>
          <p:nvPr/>
        </p:nvSpPr>
        <p:spPr bwMode="auto">
          <a:xfrm>
            <a:off x="4047836" y="1179947"/>
            <a:ext cx="228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Arial" panose="020B0604020202020204" pitchFamily="34" charset="0"/>
              </a:rPr>
              <a:t>25 : 100</a:t>
            </a:r>
          </a:p>
        </p:txBody>
      </p:sp>
      <p:graphicFrame>
        <p:nvGraphicFramePr>
          <p:cNvPr id="4" name="Object 3">
            <a:extLst>
              <a:ext uri="{FF2B5EF4-FFF2-40B4-BE49-F238E27FC236}">
                <a16:creationId xmlns:a16="http://schemas.microsoft.com/office/drawing/2014/main" xmlns="" id="{86A88047-58C2-4799-AE72-56B82D027530}"/>
              </a:ext>
            </a:extLst>
          </p:cNvPr>
          <p:cNvGraphicFramePr>
            <a:graphicFrameLocks noChangeAspect="1"/>
          </p:cNvGraphicFramePr>
          <p:nvPr>
            <p:extLst>
              <p:ext uri="{D42A27DB-BD31-4B8C-83A1-F6EECF244321}">
                <p14:modId xmlns:p14="http://schemas.microsoft.com/office/powerpoint/2010/main" val="3691863652"/>
              </p:ext>
            </p:extLst>
          </p:nvPr>
        </p:nvGraphicFramePr>
        <p:xfrm>
          <a:off x="5419436" y="1027547"/>
          <a:ext cx="1066800" cy="838200"/>
        </p:xfrm>
        <a:graphic>
          <a:graphicData uri="http://schemas.openxmlformats.org/presentationml/2006/ole">
            <mc:AlternateContent xmlns:mc="http://schemas.openxmlformats.org/markup-compatibility/2006">
              <mc:Choice xmlns:v="urn:schemas-microsoft-com:vml" Requires="v">
                <p:oleObj spid="_x0000_s1041" name="Equation" r:id="rId4" imgW="444307" imgH="393529" progId="Equation.3">
                  <p:embed/>
                </p:oleObj>
              </mc:Choice>
              <mc:Fallback>
                <p:oleObj name="Equation" r:id="rId4" imgW="444307" imgH="393529" progId="Equation.3">
                  <p:embed/>
                  <p:pic>
                    <p:nvPicPr>
                      <p:cNvPr id="9220" name="Object 3">
                        <a:extLst>
                          <a:ext uri="{FF2B5EF4-FFF2-40B4-BE49-F238E27FC236}">
                            <a16:creationId xmlns:a16="http://schemas.microsoft.com/office/drawing/2014/main" xmlns="" id="{2E5DBB19-AC79-46CF-BB56-BA64D33C0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436" y="1027547"/>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ubtitle 7">
            <a:extLst>
              <a:ext uri="{FF2B5EF4-FFF2-40B4-BE49-F238E27FC236}">
                <a16:creationId xmlns:a16="http://schemas.microsoft.com/office/drawing/2014/main" xmlns="" id="{0603FCC0-76EC-4BCC-A5EA-8870C92DA0ED}"/>
              </a:ext>
            </a:extLst>
          </p:cNvPr>
          <p:cNvSpPr txBox="1">
            <a:spLocks/>
          </p:cNvSpPr>
          <p:nvPr/>
        </p:nvSpPr>
        <p:spPr bwMode="auto">
          <a:xfrm>
            <a:off x="6410036" y="1179947"/>
            <a:ext cx="175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a:latin typeface="Times New Roman" panose="02020603050405020304" pitchFamily="18" charset="0"/>
                <a:cs typeface="Arial" panose="020B0604020202020204" pitchFamily="34" charset="0"/>
              </a:rPr>
              <a:t>= </a:t>
            </a:r>
            <a:r>
              <a:rPr lang="en-US" altLang="en-US" sz="2800" b="1">
                <a:solidFill>
                  <a:srgbClr val="C00000"/>
                </a:solidFill>
                <a:latin typeface="Times New Roman" panose="02020603050405020304" pitchFamily="18" charset="0"/>
                <a:cs typeface="Arial" panose="020B0604020202020204" pitchFamily="34" charset="0"/>
              </a:rPr>
              <a:t>25%</a:t>
            </a:r>
          </a:p>
        </p:txBody>
      </p:sp>
      <p:sp>
        <p:nvSpPr>
          <p:cNvPr id="6" name="Title 3">
            <a:extLst>
              <a:ext uri="{FF2B5EF4-FFF2-40B4-BE49-F238E27FC236}">
                <a16:creationId xmlns:a16="http://schemas.microsoft.com/office/drawing/2014/main" xmlns="" id="{7DB9307B-26D4-4182-ABDC-41A0007CB582}"/>
              </a:ext>
            </a:extLst>
          </p:cNvPr>
          <p:cNvSpPr txBox="1">
            <a:spLocks/>
          </p:cNvSpPr>
          <p:nvPr/>
        </p:nvSpPr>
        <p:spPr>
          <a:xfrm>
            <a:off x="2295236" y="1843522"/>
            <a:ext cx="2209800" cy="860425"/>
          </a:xfrm>
          <a:prstGeom prst="rect">
            <a:avLst/>
          </a:prstGeom>
        </p:spPr>
        <p:txBody>
          <a:bodyPr anchor="ctr">
            <a:normAutofit/>
          </a:bodyPr>
          <a:lstStyle/>
          <a:p>
            <a:pPr algn="just" eaLnBrk="1" fontAlgn="auto" hangingPunct="1">
              <a:spcAft>
                <a:spcPts val="0"/>
              </a:spcAft>
              <a:defRPr/>
            </a:pPr>
            <a:r>
              <a:rPr lang="en-US" sz="2800" b="1" dirty="0" err="1">
                <a:latin typeface="Times New Roman" pitchFamily="18" charset="0"/>
                <a:ea typeface="+mj-ea"/>
                <a:cs typeface="Times New Roman" pitchFamily="18" charset="0"/>
              </a:rPr>
              <a:t>Ví</a:t>
            </a:r>
            <a:r>
              <a:rPr lang="en-US" sz="2800" b="1" dirty="0">
                <a:latin typeface="Times New Roman" pitchFamily="18" charset="0"/>
                <a:ea typeface="+mj-ea"/>
                <a:cs typeface="Times New Roman" pitchFamily="18" charset="0"/>
              </a:rPr>
              <a:t> </a:t>
            </a:r>
            <a:r>
              <a:rPr lang="en-US" sz="2800" b="1" dirty="0" err="1">
                <a:latin typeface="Times New Roman" pitchFamily="18" charset="0"/>
                <a:ea typeface="+mj-ea"/>
                <a:cs typeface="Times New Roman" pitchFamily="18" charset="0"/>
              </a:rPr>
              <a:t>dụ</a:t>
            </a:r>
            <a:r>
              <a:rPr lang="en-US" sz="2800" b="1" dirty="0">
                <a:latin typeface="Times New Roman" pitchFamily="18" charset="0"/>
                <a:ea typeface="+mj-ea"/>
                <a:cs typeface="Times New Roman" pitchFamily="18" charset="0"/>
              </a:rPr>
              <a:t> 2 :  </a:t>
            </a:r>
          </a:p>
        </p:txBody>
      </p:sp>
      <p:sp>
        <p:nvSpPr>
          <p:cNvPr id="7" name="Subtitle 4">
            <a:extLst>
              <a:ext uri="{FF2B5EF4-FFF2-40B4-BE49-F238E27FC236}">
                <a16:creationId xmlns:a16="http://schemas.microsoft.com/office/drawing/2014/main" xmlns="" id="{A9284A85-4CAB-42F9-A544-716B80258795}"/>
              </a:ext>
            </a:extLst>
          </p:cNvPr>
          <p:cNvSpPr txBox="1">
            <a:spLocks/>
          </p:cNvSpPr>
          <p:nvPr/>
        </p:nvSpPr>
        <p:spPr bwMode="auto">
          <a:xfrm>
            <a:off x="3971636" y="2018147"/>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latin typeface="Times New Roman" panose="02020603050405020304" pitchFamily="18" charset="0"/>
                <a:cs typeface="Arial" panose="020B0604020202020204" pitchFamily="34" charset="0"/>
              </a:rPr>
              <a:t>80 : 400 </a:t>
            </a:r>
          </a:p>
        </p:txBody>
      </p:sp>
      <p:graphicFrame>
        <p:nvGraphicFramePr>
          <p:cNvPr id="8" name="Object 4">
            <a:extLst>
              <a:ext uri="{FF2B5EF4-FFF2-40B4-BE49-F238E27FC236}">
                <a16:creationId xmlns:a16="http://schemas.microsoft.com/office/drawing/2014/main" xmlns="" id="{88969693-1F69-4019-BC89-951D91CF5617}"/>
              </a:ext>
            </a:extLst>
          </p:cNvPr>
          <p:cNvGraphicFramePr>
            <a:graphicFrameLocks noChangeAspect="1"/>
          </p:cNvGraphicFramePr>
          <p:nvPr>
            <p:extLst>
              <p:ext uri="{D42A27DB-BD31-4B8C-83A1-F6EECF244321}">
                <p14:modId xmlns:p14="http://schemas.microsoft.com/office/powerpoint/2010/main" val="565096519"/>
              </p:ext>
            </p:extLst>
          </p:nvPr>
        </p:nvGraphicFramePr>
        <p:xfrm>
          <a:off x="5463886" y="1865747"/>
          <a:ext cx="977900" cy="838200"/>
        </p:xfrm>
        <a:graphic>
          <a:graphicData uri="http://schemas.openxmlformats.org/presentationml/2006/ole">
            <mc:AlternateContent xmlns:mc="http://schemas.openxmlformats.org/markup-compatibility/2006">
              <mc:Choice xmlns:v="urn:schemas-microsoft-com:vml" Requires="v">
                <p:oleObj spid="_x0000_s1042" name="Equation" r:id="rId6" imgW="418918" imgH="393529" progId="Equation.3">
                  <p:embed/>
                </p:oleObj>
              </mc:Choice>
              <mc:Fallback>
                <p:oleObj name="Equation" r:id="rId6" imgW="418918" imgH="393529" progId="Equation.3">
                  <p:embed/>
                  <p:pic>
                    <p:nvPicPr>
                      <p:cNvPr id="9224" name="Object 4">
                        <a:extLst>
                          <a:ext uri="{FF2B5EF4-FFF2-40B4-BE49-F238E27FC236}">
                            <a16:creationId xmlns:a16="http://schemas.microsoft.com/office/drawing/2014/main" xmlns="" id="{AADDB81E-E219-4320-84E3-2F30D33346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3886" y="1865747"/>
                        <a:ext cx="977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2">
            <a:extLst>
              <a:ext uri="{FF2B5EF4-FFF2-40B4-BE49-F238E27FC236}">
                <a16:creationId xmlns:a16="http://schemas.microsoft.com/office/drawing/2014/main" xmlns="" id="{B6C312C6-3896-473C-8E00-0F592C93B21A}"/>
              </a:ext>
            </a:extLst>
          </p:cNvPr>
          <p:cNvGraphicFramePr>
            <a:graphicFrameLocks noChangeAspect="1"/>
          </p:cNvGraphicFramePr>
          <p:nvPr>
            <p:extLst>
              <p:ext uri="{D42A27DB-BD31-4B8C-83A1-F6EECF244321}">
                <p14:modId xmlns:p14="http://schemas.microsoft.com/office/powerpoint/2010/main" val="3829202437"/>
              </p:ext>
            </p:extLst>
          </p:nvPr>
        </p:nvGraphicFramePr>
        <p:xfrm>
          <a:off x="6533861" y="1789547"/>
          <a:ext cx="1001713" cy="914400"/>
        </p:xfrm>
        <a:graphic>
          <a:graphicData uri="http://schemas.openxmlformats.org/presentationml/2006/ole">
            <mc:AlternateContent xmlns:mc="http://schemas.openxmlformats.org/markup-compatibility/2006">
              <mc:Choice xmlns:v="urn:schemas-microsoft-com:vml" Requires="v">
                <p:oleObj spid="_x0000_s1043" name="Equation" r:id="rId8" imgW="406048" imgH="393359" progId="Equation.3">
                  <p:embed/>
                </p:oleObj>
              </mc:Choice>
              <mc:Fallback>
                <p:oleObj name="Equation" r:id="rId8" imgW="406048" imgH="393359" progId="Equation.3">
                  <p:embed/>
                  <p:pic>
                    <p:nvPicPr>
                      <p:cNvPr id="9225" name="Object 2">
                        <a:extLst>
                          <a:ext uri="{FF2B5EF4-FFF2-40B4-BE49-F238E27FC236}">
                            <a16:creationId xmlns:a16="http://schemas.microsoft.com/office/drawing/2014/main" xmlns="" id="{D3F9E5D5-99BE-4FFD-84C9-4285C1955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3861" y="1789547"/>
                        <a:ext cx="1001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Subtitle 4">
            <a:extLst>
              <a:ext uri="{FF2B5EF4-FFF2-40B4-BE49-F238E27FC236}">
                <a16:creationId xmlns:a16="http://schemas.microsoft.com/office/drawing/2014/main" xmlns="" id="{DEEB716F-4D31-48EE-B6FF-3840FFD4157B}"/>
              </a:ext>
            </a:extLst>
          </p:cNvPr>
          <p:cNvSpPr txBox="1">
            <a:spLocks/>
          </p:cNvSpPr>
          <p:nvPr/>
        </p:nvSpPr>
        <p:spPr bwMode="auto">
          <a:xfrm>
            <a:off x="7400636" y="2018147"/>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b="1">
                <a:solidFill>
                  <a:srgbClr val="C00000"/>
                </a:solidFill>
                <a:latin typeface="Times New Roman" panose="02020603050405020304" pitchFamily="18" charset="0"/>
                <a:cs typeface="Arial" panose="020B0604020202020204" pitchFamily="34" charset="0"/>
              </a:rPr>
              <a:t>= 20%</a:t>
            </a:r>
          </a:p>
        </p:txBody>
      </p:sp>
      <p:sp>
        <p:nvSpPr>
          <p:cNvPr id="11" name="Title 3">
            <a:extLst>
              <a:ext uri="{FF2B5EF4-FFF2-40B4-BE49-F238E27FC236}">
                <a16:creationId xmlns:a16="http://schemas.microsoft.com/office/drawing/2014/main" xmlns="" id="{F62E801A-059E-415C-A0DB-AEFEA4342D8F}"/>
              </a:ext>
            </a:extLst>
          </p:cNvPr>
          <p:cNvSpPr txBox="1">
            <a:spLocks/>
          </p:cNvSpPr>
          <p:nvPr/>
        </p:nvSpPr>
        <p:spPr bwMode="auto">
          <a:xfrm>
            <a:off x="1914236" y="3008747"/>
            <a:ext cx="8610600" cy="10668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8B954"/>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latin typeface="Times New Roman" panose="02020603050405020304" pitchFamily="18" charset="0"/>
                <a:cs typeface="Times New Roman" panose="02020603050405020304" pitchFamily="18" charset="0"/>
              </a:rPr>
              <a:t>Qua 2 ví dụ trên, em hãy cho biết: </a:t>
            </a:r>
            <a:r>
              <a:rPr lang="en-US" altLang="en-US" sz="3200">
                <a:solidFill>
                  <a:srgbClr val="0000FF"/>
                </a:solidFill>
                <a:latin typeface="Times New Roman" panose="02020603050405020304" pitchFamily="18" charset="0"/>
                <a:cs typeface="Times New Roman" panose="02020603050405020304" pitchFamily="18" charset="0"/>
              </a:rPr>
              <a:t>Muốn tìm tỉ số phần trăm của hai số ta phải làm như thế nào?</a:t>
            </a:r>
          </a:p>
        </p:txBody>
      </p:sp>
      <p:sp>
        <p:nvSpPr>
          <p:cNvPr id="12" name="Title 3">
            <a:extLst>
              <a:ext uri="{FF2B5EF4-FFF2-40B4-BE49-F238E27FC236}">
                <a16:creationId xmlns:a16="http://schemas.microsoft.com/office/drawing/2014/main" xmlns="" id="{C0369731-C113-42AC-966A-659C7AFD9B52}"/>
              </a:ext>
            </a:extLst>
          </p:cNvPr>
          <p:cNvSpPr txBox="1">
            <a:spLocks/>
          </p:cNvSpPr>
          <p:nvPr/>
        </p:nvSpPr>
        <p:spPr bwMode="auto">
          <a:xfrm>
            <a:off x="1914236" y="4380347"/>
            <a:ext cx="8610600" cy="106680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8B954"/>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3200" b="1">
                <a:solidFill>
                  <a:srgbClr val="FF0000"/>
                </a:solidFill>
                <a:latin typeface="Times New Roman" pitchFamily="18" charset="0"/>
                <a:cs typeface="Times New Roman" pitchFamily="18" charset="0"/>
              </a:rPr>
              <a:t>Ta thực hiện phép chia rồi đưa về phân số có mẫu số là 100 sau đó viết tỉ số phần trăm.</a:t>
            </a:r>
          </a:p>
        </p:txBody>
      </p:sp>
    </p:spTree>
    <p:extLst>
      <p:ext uri="{BB962C8B-B14F-4D97-AF65-F5344CB8AC3E}">
        <p14:creationId xmlns:p14="http://schemas.microsoft.com/office/powerpoint/2010/main" val="27636590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1"/>
          <p:cNvSpPr txBox="1"/>
          <p:nvPr/>
        </p:nvSpPr>
        <p:spPr bwMode="auto">
          <a:xfrm>
            <a:off x="5328576" y="4118564"/>
            <a:ext cx="15334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en-US" altLang="zh-CN" sz="8000">
                <a:solidFill>
                  <a:schemeClr val="tx2"/>
                </a:solidFill>
              </a:rPr>
              <a:t>03</a:t>
            </a:r>
            <a:endParaRPr lang="zh-CN" altLang="en-US" sz="8000" dirty="0">
              <a:solidFill>
                <a:schemeClr val="tx2"/>
              </a:solidFill>
            </a:endParaRPr>
          </a:p>
        </p:txBody>
      </p:sp>
      <p:grpSp>
        <p:nvGrpSpPr>
          <p:cNvPr id="7" name="组合 2">
            <a:extLst>
              <a:ext uri="{FF2B5EF4-FFF2-40B4-BE49-F238E27FC236}">
                <a16:creationId xmlns:a16="http://schemas.microsoft.com/office/drawing/2014/main" xmlns="" id="{C4B323E5-48D9-4AF0-A1F0-830C0CF0BFB9}"/>
              </a:ext>
            </a:extLst>
          </p:cNvPr>
          <p:cNvGrpSpPr/>
          <p:nvPr/>
        </p:nvGrpSpPr>
        <p:grpSpPr>
          <a:xfrm>
            <a:off x="2364303" y="1508339"/>
            <a:ext cx="7588635" cy="1940025"/>
            <a:chOff x="2538591" y="1677417"/>
            <a:chExt cx="3946621" cy="1940025"/>
          </a:xfrm>
        </p:grpSpPr>
        <p:sp>
          <p:nvSpPr>
            <p:cNvPr id="8" name="文本框 3">
              <a:extLst>
                <a:ext uri="{FF2B5EF4-FFF2-40B4-BE49-F238E27FC236}">
                  <a16:creationId xmlns:a16="http://schemas.microsoft.com/office/drawing/2014/main" xmlns="" id="{09460B6B-2E9E-435E-A6C7-27E9AD9B25C6}"/>
                </a:ext>
              </a:extLst>
            </p:cNvPr>
            <p:cNvSpPr txBox="1"/>
            <p:nvPr/>
          </p:nvSpPr>
          <p:spPr>
            <a:xfrm>
              <a:off x="2538591" y="1678450"/>
              <a:ext cx="3945223" cy="1938992"/>
            </a:xfrm>
            <a:prstGeom prst="rect">
              <a:avLst/>
            </a:prstGeom>
            <a:noFill/>
          </p:spPr>
          <p:txBody>
            <a:bodyPr wrap="square" rtlCol="0">
              <a:spAutoFit/>
            </a:bodyPr>
            <a:lstStyle/>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LUYỆN TẬP</a:t>
              </a:r>
            </a:p>
            <a:p>
              <a:pPr algn="ctr"/>
              <a:r>
                <a:rPr lang="en-US" altLang="zh-CN" sz="6000" b="1">
                  <a:ln w="85725">
                    <a:solidFill>
                      <a:srgbClr val="FDFDFD"/>
                    </a:solidFill>
                  </a:ln>
                  <a:solidFill>
                    <a:schemeClr val="bg1"/>
                  </a:solidFill>
                  <a:effectLst>
                    <a:outerShdw blurRad="63500" sx="102000" sy="102000" algn="ctr"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sym typeface="+mn-lt"/>
                </a:rPr>
                <a:t>THỰC HÀNH</a:t>
              </a:r>
            </a:p>
          </p:txBody>
        </p:sp>
        <p:sp>
          <p:nvSpPr>
            <p:cNvPr id="9" name="文本框 42">
              <a:extLst>
                <a:ext uri="{FF2B5EF4-FFF2-40B4-BE49-F238E27FC236}">
                  <a16:creationId xmlns:a16="http://schemas.microsoft.com/office/drawing/2014/main" xmlns="" id="{BF3B8795-B81B-4FBE-95AC-1E8BAA69ED62}"/>
                </a:ext>
              </a:extLst>
            </p:cNvPr>
            <p:cNvSpPr txBox="1"/>
            <p:nvPr/>
          </p:nvSpPr>
          <p:spPr>
            <a:xfrm>
              <a:off x="2539989" y="1677417"/>
              <a:ext cx="3945223" cy="1938992"/>
            </a:xfrm>
            <a:prstGeom prst="rect">
              <a:avLst/>
            </a:prstGeom>
            <a:noFill/>
          </p:spPr>
          <p:txBody>
            <a:bodyPr wrap="square" rtlCol="0">
              <a:spAutoFit/>
            </a:bodyPr>
            <a:lstStyle/>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LUYỆN TẬP</a:t>
              </a:r>
            </a:p>
            <a:p>
              <a:pPr algn="ctr"/>
              <a:r>
                <a:rPr lang="en-US" altLang="zh-CN" sz="6000" b="1">
                  <a:solidFill>
                    <a:srgbClr val="07443C"/>
                  </a:solidFill>
                  <a:latin typeface="Tahoma" panose="020B0604030504040204" pitchFamily="34" charset="0"/>
                  <a:ea typeface="Tahoma" panose="020B0604030504040204" pitchFamily="34" charset="0"/>
                  <a:cs typeface="Tahoma" panose="020B0604030504040204" pitchFamily="34" charset="0"/>
                  <a:sym typeface="+mn-lt"/>
                </a:rPr>
                <a:t>THỰC HÀNH</a:t>
              </a:r>
            </a:p>
          </p:txBody>
        </p:sp>
      </p:grpSp>
    </p:spTree>
    <p:extLst>
      <p:ext uri="{BB962C8B-B14F-4D97-AF65-F5344CB8AC3E}">
        <p14:creationId xmlns:p14="http://schemas.microsoft.com/office/powerpoint/2010/main" val="3378332827"/>
      </p:ext>
    </p:ext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966</Words>
  <Application>Microsoft Office PowerPoint</Application>
  <PresentationFormat>Custom</PresentationFormat>
  <Paragraphs>150</Paragraphs>
  <Slides>16</Slides>
  <Notes>16</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主题</vt:lpstr>
      <vt:lpstr>Equation</vt:lpstr>
      <vt:lpstr>PowerPoint Presentation</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A</cp:lastModifiedBy>
  <cp:revision>45</cp:revision>
  <dcterms:created xsi:type="dcterms:W3CDTF">2015-05-05T08:02:14Z</dcterms:created>
  <dcterms:modified xsi:type="dcterms:W3CDTF">2024-01-16T03:53:44Z</dcterms:modified>
</cp:coreProperties>
</file>