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38" r:id="rId2"/>
    <p:sldMasterId id="2147483750" r:id="rId3"/>
  </p:sldMasterIdLst>
  <p:notesMasterIdLst>
    <p:notesMasterId r:id="rId31"/>
  </p:notesMasterIdLst>
  <p:sldIdLst>
    <p:sldId id="340" r:id="rId4"/>
    <p:sldId id="288" r:id="rId5"/>
    <p:sldId id="325" r:id="rId6"/>
    <p:sldId id="311" r:id="rId7"/>
    <p:sldId id="327" r:id="rId8"/>
    <p:sldId id="293" r:id="rId9"/>
    <p:sldId id="326" r:id="rId10"/>
    <p:sldId id="268" r:id="rId11"/>
    <p:sldId id="299" r:id="rId12"/>
    <p:sldId id="292" r:id="rId13"/>
    <p:sldId id="267" r:id="rId14"/>
    <p:sldId id="303" r:id="rId15"/>
    <p:sldId id="328" r:id="rId16"/>
    <p:sldId id="302" r:id="rId17"/>
    <p:sldId id="331" r:id="rId18"/>
    <p:sldId id="279" r:id="rId19"/>
    <p:sldId id="304" r:id="rId20"/>
    <p:sldId id="323" r:id="rId21"/>
    <p:sldId id="305" r:id="rId22"/>
    <p:sldId id="276" r:id="rId23"/>
    <p:sldId id="333" r:id="rId24"/>
    <p:sldId id="336" r:id="rId25"/>
    <p:sldId id="306" r:id="rId26"/>
    <p:sldId id="322" r:id="rId27"/>
    <p:sldId id="339" r:id="rId28"/>
    <p:sldId id="337" r:id="rId29"/>
    <p:sldId id="338" r:id="rId30"/>
  </p:sldIdLst>
  <p:sldSz cx="9144000" cy="5143500" type="screen16x9"/>
  <p:notesSz cx="9144000" cy="6858000"/>
  <p:embeddedFontLst>
    <p:embeddedFont>
      <p:font typeface="Calibri Light" charset="0"/>
      <p:regular r:id="rId32"/>
      <p:italic r:id="rId33"/>
    </p:embeddedFont>
    <p:embeddedFont>
      <p:font typeface="Cambria" pitchFamily="18" charset="0"/>
      <p:regular r:id="rId34"/>
      <p:bold r:id="rId35"/>
      <p:italic r:id="rId36"/>
      <p:boldItalic r:id="rId37"/>
    </p:embeddedFont>
    <p:embeddedFont>
      <p:font typeface="Calibri" pitchFamily="34" charset="0"/>
      <p:regular r:id="rId38"/>
      <p:bold r:id="rId39"/>
      <p:italic r:id="rId40"/>
      <p:boldItalic r:id="rId41"/>
    </p:embeddedFont>
    <p:embeddedFont>
      <p:font typeface="SimSun" pitchFamily="2" charset="-122"/>
      <p:regular r:id="rId42"/>
    </p:embeddedFont>
    <p:embeddedFont>
      <p:font typeface="#9Slide07 HoneyCream" pitchFamily="2" charset="-93"/>
      <p:regular r:id="rId43"/>
    </p:embeddedFont>
  </p:embeddedFontLst>
  <p:defaultTextStyle>
    <a:defPPr>
      <a:defRPr lang="en-US"/>
    </a:defPPr>
    <a:lvl1pPr marL="0" algn="l" defTabSz="3397734" rtl="0" eaLnBrk="1" latinLnBrk="0" hangingPunct="1">
      <a:defRPr sz="6689" kern="1200">
        <a:solidFill>
          <a:schemeClr val="tx1"/>
        </a:solidFill>
        <a:latin typeface="+mn-lt"/>
        <a:ea typeface="+mn-ea"/>
        <a:cs typeface="+mn-cs"/>
      </a:defRPr>
    </a:lvl1pPr>
    <a:lvl2pPr marL="1698866" algn="l" defTabSz="3397734" rtl="0" eaLnBrk="1" latinLnBrk="0" hangingPunct="1">
      <a:defRPr sz="6689" kern="1200">
        <a:solidFill>
          <a:schemeClr val="tx1"/>
        </a:solidFill>
        <a:latin typeface="+mn-lt"/>
        <a:ea typeface="+mn-ea"/>
        <a:cs typeface="+mn-cs"/>
      </a:defRPr>
    </a:lvl2pPr>
    <a:lvl3pPr marL="3397734" algn="l" defTabSz="3397734" rtl="0" eaLnBrk="1" latinLnBrk="0" hangingPunct="1">
      <a:defRPr sz="6689" kern="1200">
        <a:solidFill>
          <a:schemeClr val="tx1"/>
        </a:solidFill>
        <a:latin typeface="+mn-lt"/>
        <a:ea typeface="+mn-ea"/>
        <a:cs typeface="+mn-cs"/>
      </a:defRPr>
    </a:lvl3pPr>
    <a:lvl4pPr marL="5096600" algn="l" defTabSz="3397734" rtl="0" eaLnBrk="1" latinLnBrk="0" hangingPunct="1">
      <a:defRPr sz="6689" kern="1200">
        <a:solidFill>
          <a:schemeClr val="tx1"/>
        </a:solidFill>
        <a:latin typeface="+mn-lt"/>
        <a:ea typeface="+mn-ea"/>
        <a:cs typeface="+mn-cs"/>
      </a:defRPr>
    </a:lvl4pPr>
    <a:lvl5pPr marL="6795468" algn="l" defTabSz="3397734" rtl="0" eaLnBrk="1" latinLnBrk="0" hangingPunct="1">
      <a:defRPr sz="6689" kern="1200">
        <a:solidFill>
          <a:schemeClr val="tx1"/>
        </a:solidFill>
        <a:latin typeface="+mn-lt"/>
        <a:ea typeface="+mn-ea"/>
        <a:cs typeface="+mn-cs"/>
      </a:defRPr>
    </a:lvl5pPr>
    <a:lvl6pPr marL="8494335" algn="l" defTabSz="3397734" rtl="0" eaLnBrk="1" latinLnBrk="0" hangingPunct="1">
      <a:defRPr sz="6689" kern="1200">
        <a:solidFill>
          <a:schemeClr val="tx1"/>
        </a:solidFill>
        <a:latin typeface="+mn-lt"/>
        <a:ea typeface="+mn-ea"/>
        <a:cs typeface="+mn-cs"/>
      </a:defRPr>
    </a:lvl6pPr>
    <a:lvl7pPr marL="10193202" algn="l" defTabSz="3397734" rtl="0" eaLnBrk="1" latinLnBrk="0" hangingPunct="1">
      <a:defRPr sz="6689" kern="1200">
        <a:solidFill>
          <a:schemeClr val="tx1"/>
        </a:solidFill>
        <a:latin typeface="+mn-lt"/>
        <a:ea typeface="+mn-ea"/>
        <a:cs typeface="+mn-cs"/>
      </a:defRPr>
    </a:lvl7pPr>
    <a:lvl8pPr marL="11892069" algn="l" defTabSz="3397734" rtl="0" eaLnBrk="1" latinLnBrk="0" hangingPunct="1">
      <a:defRPr sz="6689" kern="1200">
        <a:solidFill>
          <a:schemeClr val="tx1"/>
        </a:solidFill>
        <a:latin typeface="+mn-lt"/>
        <a:ea typeface="+mn-ea"/>
        <a:cs typeface="+mn-cs"/>
      </a:defRPr>
    </a:lvl8pPr>
    <a:lvl9pPr marL="13590936" algn="l" defTabSz="3397734" rtl="0" eaLnBrk="1" latinLnBrk="0" hangingPunct="1">
      <a:defRPr sz="6689"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8026" userDrawn="1">
          <p15:clr>
            <a:srgbClr val="A4A3A4"/>
          </p15:clr>
        </p15:guide>
        <p15:guide id="2" pos="105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9" autoAdjust="0"/>
    <p:restoredTop sz="94686" autoAdjust="0"/>
  </p:normalViewPr>
  <p:slideViewPr>
    <p:cSldViewPr>
      <p:cViewPr varScale="1">
        <p:scale>
          <a:sx n="88" d="100"/>
          <a:sy n="88" d="100"/>
        </p:scale>
        <p:origin x="-108" y="-96"/>
      </p:cViewPr>
      <p:guideLst>
        <p:guide orient="horz" pos="8026"/>
        <p:guide pos="105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37FCD2-8C6C-40E2-AC7C-AF868CD266DD}" type="datetimeFigureOut">
              <a:rPr lang="en-US" smtClean="0"/>
              <a:t>1/16/2024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4AEC7A6-FBA6-41F6-BBDF-C44435ACB66A}" type="slidenum">
              <a:rPr lang="en-US" smtClean="0"/>
              <a:t>‹#›</a:t>
            </a:fld>
            <a:endParaRPr lang="en-US"/>
          </a:p>
        </p:txBody>
      </p:sp>
    </p:spTree>
    <p:extLst>
      <p:ext uri="{BB962C8B-B14F-4D97-AF65-F5344CB8AC3E}">
        <p14:creationId xmlns:p14="http://schemas.microsoft.com/office/powerpoint/2010/main" val="3754528581"/>
      </p:ext>
    </p:extLst>
  </p:cSld>
  <p:clrMap bg1="lt1" tx1="dk1" bg2="lt2" tx2="dk2" accent1="accent1" accent2="accent2" accent3="accent3" accent4="accent4" accent5="accent5" accent6="accent6" hlink="hlink" folHlink="folHlink"/>
  <p:notesStyle>
    <a:lvl1pPr marL="0" algn="l" defTabSz="3397734" rtl="0" eaLnBrk="1" latinLnBrk="0" hangingPunct="1">
      <a:defRPr sz="4459" kern="1200">
        <a:solidFill>
          <a:schemeClr val="tx1"/>
        </a:solidFill>
        <a:latin typeface="+mn-lt"/>
        <a:ea typeface="+mn-ea"/>
        <a:cs typeface="+mn-cs"/>
      </a:defRPr>
    </a:lvl1pPr>
    <a:lvl2pPr marL="1698866" algn="l" defTabSz="3397734" rtl="0" eaLnBrk="1" latinLnBrk="0" hangingPunct="1">
      <a:defRPr sz="4459" kern="1200">
        <a:solidFill>
          <a:schemeClr val="tx1"/>
        </a:solidFill>
        <a:latin typeface="+mn-lt"/>
        <a:ea typeface="+mn-ea"/>
        <a:cs typeface="+mn-cs"/>
      </a:defRPr>
    </a:lvl2pPr>
    <a:lvl3pPr marL="3397734" algn="l" defTabSz="3397734" rtl="0" eaLnBrk="1" latinLnBrk="0" hangingPunct="1">
      <a:defRPr sz="4459" kern="1200">
        <a:solidFill>
          <a:schemeClr val="tx1"/>
        </a:solidFill>
        <a:latin typeface="+mn-lt"/>
        <a:ea typeface="+mn-ea"/>
        <a:cs typeface="+mn-cs"/>
      </a:defRPr>
    </a:lvl3pPr>
    <a:lvl4pPr marL="5096600" algn="l" defTabSz="3397734" rtl="0" eaLnBrk="1" latinLnBrk="0" hangingPunct="1">
      <a:defRPr sz="4459" kern="1200">
        <a:solidFill>
          <a:schemeClr val="tx1"/>
        </a:solidFill>
        <a:latin typeface="+mn-lt"/>
        <a:ea typeface="+mn-ea"/>
        <a:cs typeface="+mn-cs"/>
      </a:defRPr>
    </a:lvl4pPr>
    <a:lvl5pPr marL="6795468" algn="l" defTabSz="3397734" rtl="0" eaLnBrk="1" latinLnBrk="0" hangingPunct="1">
      <a:defRPr sz="4459" kern="1200">
        <a:solidFill>
          <a:schemeClr val="tx1"/>
        </a:solidFill>
        <a:latin typeface="+mn-lt"/>
        <a:ea typeface="+mn-ea"/>
        <a:cs typeface="+mn-cs"/>
      </a:defRPr>
    </a:lvl5pPr>
    <a:lvl6pPr marL="8494335" algn="l" defTabSz="3397734" rtl="0" eaLnBrk="1" latinLnBrk="0" hangingPunct="1">
      <a:defRPr sz="4459" kern="1200">
        <a:solidFill>
          <a:schemeClr val="tx1"/>
        </a:solidFill>
        <a:latin typeface="+mn-lt"/>
        <a:ea typeface="+mn-ea"/>
        <a:cs typeface="+mn-cs"/>
      </a:defRPr>
    </a:lvl6pPr>
    <a:lvl7pPr marL="10193202" algn="l" defTabSz="3397734" rtl="0" eaLnBrk="1" latinLnBrk="0" hangingPunct="1">
      <a:defRPr sz="4459" kern="1200">
        <a:solidFill>
          <a:schemeClr val="tx1"/>
        </a:solidFill>
        <a:latin typeface="+mn-lt"/>
        <a:ea typeface="+mn-ea"/>
        <a:cs typeface="+mn-cs"/>
      </a:defRPr>
    </a:lvl7pPr>
    <a:lvl8pPr marL="11892069" algn="l" defTabSz="3397734" rtl="0" eaLnBrk="1" latinLnBrk="0" hangingPunct="1">
      <a:defRPr sz="4459" kern="1200">
        <a:solidFill>
          <a:schemeClr val="tx1"/>
        </a:solidFill>
        <a:latin typeface="+mn-lt"/>
        <a:ea typeface="+mn-ea"/>
        <a:cs typeface="+mn-cs"/>
      </a:defRPr>
    </a:lvl8pPr>
    <a:lvl9pPr marL="13590936" algn="l" defTabSz="3397734" rtl="0" eaLnBrk="1" latinLnBrk="0" hangingPunct="1">
      <a:defRPr sz="445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8537" y="14439552"/>
            <a:ext cx="23513141" cy="6511954"/>
          </a:xfrm>
          <a:prstGeom prst="rect">
            <a:avLst/>
          </a:prstGeom>
        </p:spPr>
        <p:txBody>
          <a:bodyPr/>
          <a:lstStyle>
            <a:lvl1pPr marL="0" indent="0" algn="ctr">
              <a:buNone/>
              <a:defRPr>
                <a:solidFill>
                  <a:schemeClr val="tx1">
                    <a:tint val="75000"/>
                  </a:schemeClr>
                </a:solidFill>
              </a:defRPr>
            </a:lvl1pPr>
            <a:lvl2pPr marL="451920" indent="0" algn="ctr">
              <a:buNone/>
              <a:defRPr>
                <a:solidFill>
                  <a:schemeClr val="tx1">
                    <a:tint val="75000"/>
                  </a:schemeClr>
                </a:solidFill>
              </a:defRPr>
            </a:lvl2pPr>
            <a:lvl3pPr marL="903839" indent="0" algn="ctr">
              <a:buNone/>
              <a:defRPr>
                <a:solidFill>
                  <a:schemeClr val="tx1">
                    <a:tint val="75000"/>
                  </a:schemeClr>
                </a:solidFill>
              </a:defRPr>
            </a:lvl3pPr>
            <a:lvl4pPr marL="1355759" indent="0" algn="ctr">
              <a:buNone/>
              <a:defRPr>
                <a:solidFill>
                  <a:schemeClr val="tx1">
                    <a:tint val="75000"/>
                  </a:schemeClr>
                </a:solidFill>
              </a:defRPr>
            </a:lvl4pPr>
            <a:lvl5pPr marL="1807679" indent="0" algn="ctr">
              <a:buNone/>
              <a:defRPr>
                <a:solidFill>
                  <a:schemeClr val="tx1">
                    <a:tint val="75000"/>
                  </a:schemeClr>
                </a:solidFill>
              </a:defRPr>
            </a:lvl5pPr>
            <a:lvl6pPr marL="2259598" indent="0" algn="ctr">
              <a:buNone/>
              <a:defRPr>
                <a:solidFill>
                  <a:schemeClr val="tx1">
                    <a:tint val="75000"/>
                  </a:schemeClr>
                </a:solidFill>
              </a:defRPr>
            </a:lvl6pPr>
            <a:lvl7pPr marL="2711519" indent="0" algn="ctr">
              <a:buNone/>
              <a:defRPr>
                <a:solidFill>
                  <a:schemeClr val="tx1">
                    <a:tint val="75000"/>
                  </a:schemeClr>
                </a:solidFill>
              </a:defRPr>
            </a:lvl7pPr>
            <a:lvl8pPr marL="3163437" indent="0" algn="ctr">
              <a:buNone/>
              <a:defRPr>
                <a:solidFill>
                  <a:schemeClr val="tx1">
                    <a:tint val="75000"/>
                  </a:schemeClr>
                </a:solidFill>
              </a:defRPr>
            </a:lvl8pPr>
            <a:lvl9pPr marL="3615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6" name="Slide Number Placeholder 5"/>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48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19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2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64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5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2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8" name="组合 7">
            <a:extLst>
              <a:ext uri="{FF2B5EF4-FFF2-40B4-BE49-F238E27FC236}">
                <a16:creationId xmlns="" xmlns:a16="http://schemas.microsoft.com/office/drawing/2014/main" id="{6676B20B-E155-4912-A4A0-7E6F6CDE0C2B}"/>
              </a:ext>
            </a:extLst>
          </p:cNvPr>
          <p:cNvGrpSpPr/>
          <p:nvPr userDrawn="1"/>
        </p:nvGrpSpPr>
        <p:grpSpPr>
          <a:xfrm>
            <a:off x="0" y="0"/>
            <a:ext cx="9144000" cy="5143500"/>
            <a:chOff x="0" y="0"/>
            <a:chExt cx="12192000" cy="6858000"/>
          </a:xfrm>
        </p:grpSpPr>
        <p:pic>
          <p:nvPicPr>
            <p:cNvPr id="9" name="图片 8" descr="图片包含 游戏机, 飞机, 绿色, 体育&#10;&#10;描述已自动生成">
              <a:extLst>
                <a:ext uri="{FF2B5EF4-FFF2-40B4-BE49-F238E27FC236}">
                  <a16:creationId xmlns=""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7"/>
            </a:p>
          </p:txBody>
        </p:sp>
        <p:pic>
          <p:nvPicPr>
            <p:cNvPr id="12" name="图片 11" descr="图片包含 游戏机, 花, 房间&#10;&#10;描述已自动生成">
              <a:extLst>
                <a:ext uri="{FF2B5EF4-FFF2-40B4-BE49-F238E27FC236}">
                  <a16:creationId xmlns=""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grpSp>
    </p:spTree>
    <p:extLst>
      <p:ext uri="{BB962C8B-B14F-4D97-AF65-F5344CB8AC3E}">
        <p14:creationId xmlns:p14="http://schemas.microsoft.com/office/powerpoint/2010/main" val="26757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4" name="Slide Number Placeholder 3"/>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4354286"/>
          </a:xfrm>
          <a:prstGeom prst="rect">
            <a:avLst/>
          </a:prstGeom>
        </p:spPr>
      </p:pic>
      <p:pic>
        <p:nvPicPr>
          <p:cNvPr id="10" name="图片 9">
            <a:extLst>
              <a:ext uri="{FF2B5EF4-FFF2-40B4-BE49-F238E27FC236}">
                <a16:creationId xmlns=""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1584222"/>
            <a:ext cx="9144000" cy="3559278"/>
          </a:xfrm>
          <a:prstGeom prst="rect">
            <a:avLst/>
          </a:prstGeom>
        </p:spPr>
      </p:pic>
      <p:pic>
        <p:nvPicPr>
          <p:cNvPr id="11" name="图片 10">
            <a:extLst>
              <a:ext uri="{FF2B5EF4-FFF2-40B4-BE49-F238E27FC236}">
                <a16:creationId xmlns=""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12" name="图片 11">
            <a:extLst>
              <a:ext uri="{FF2B5EF4-FFF2-40B4-BE49-F238E27FC236}">
                <a16:creationId xmlns=""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sp>
        <p:nvSpPr>
          <p:cNvPr id="13" name="矩形: 圆角 12">
            <a:extLst>
              <a:ext uri="{FF2B5EF4-FFF2-40B4-BE49-F238E27FC236}">
                <a16:creationId xmlns="" xmlns:a16="http://schemas.microsoft.com/office/drawing/2014/main" id="{7856F83F-9F94-7E1A-E849-6CBCEF0A15DD}"/>
              </a:ext>
            </a:extLst>
          </p:cNvPr>
          <p:cNvSpPr/>
          <p:nvPr userDrawn="1"/>
        </p:nvSpPr>
        <p:spPr>
          <a:xfrm>
            <a:off x="216440" y="167803"/>
            <a:ext cx="8711120" cy="4742262"/>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2"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阿里巴巴普惠体"/>
              <a:cs typeface="+mn-cs"/>
            </a:endParaRPr>
          </a:p>
        </p:txBody>
      </p:sp>
      <p:pic>
        <p:nvPicPr>
          <p:cNvPr id="14" name="图片 13">
            <a:extLst>
              <a:ext uri="{FF2B5EF4-FFF2-40B4-BE49-F238E27FC236}">
                <a16:creationId xmlns=""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1304" y="-1"/>
            <a:ext cx="3065642" cy="1700236"/>
          </a:xfrm>
          <a:prstGeom prst="rect">
            <a:avLst/>
          </a:prstGeom>
        </p:spPr>
      </p:pic>
      <p:sp>
        <p:nvSpPr>
          <p:cNvPr id="2" name="TextBox 3">
            <a:extLst>
              <a:ext uri="{FF2B5EF4-FFF2-40B4-BE49-F238E27FC236}">
                <a16:creationId xmlns="" xmlns:a16="http://schemas.microsoft.com/office/drawing/2014/main" id="{7D2E36F5-BBB2-CA45-2917-8FFF34FA51EC}"/>
              </a:ext>
            </a:extLst>
          </p:cNvPr>
          <p:cNvSpPr txBox="1"/>
          <p:nvPr userDrawn="1"/>
        </p:nvSpPr>
        <p:spPr>
          <a:xfrm>
            <a:off x="3475589" y="6362149"/>
            <a:ext cx="2569126" cy="5496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188590"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743"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D2A83CB4-8C33-4274-F629-259B3DDC7761}"/>
              </a:ext>
            </a:extLst>
          </p:cNvPr>
          <p:cNvSpPr txBox="1">
            <a:spLocks/>
          </p:cNvSpPr>
          <p:nvPr userDrawn="1"/>
        </p:nvSpPr>
        <p:spPr>
          <a:xfrm>
            <a:off x="8614279" y="2"/>
            <a:ext cx="635252" cy="134031"/>
          </a:xfrm>
          <a:prstGeom prst="rect">
            <a:avLst/>
          </a:prstGeom>
        </p:spPr>
        <p:txBody>
          <a:bodyPr vert="horz" lIns="37718" tIns="18859" rIns="37718" bIns="18859"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825" b="0" i="0" u="none" strike="noStrike" kern="1200" cap="none" spc="0" normalizeH="0" baseline="0" noProof="0" dirty="0" err="1">
                <a:ln>
                  <a:noFill/>
                </a:ln>
                <a:solidFill>
                  <a:srgbClr val="ED7D31">
                    <a:lumMod val="50000"/>
                  </a:srgbClr>
                </a:solidFill>
                <a:effectLst/>
                <a:uLnTx/>
                <a:uFillTx/>
                <a:latin typeface="#9Slide07 HoneyCream" pitchFamily="2" charset="0"/>
                <a:cs typeface="+mj-cs"/>
              </a:rPr>
              <a:t>Măng</a:t>
            </a:r>
            <a:r>
              <a:rPr kumimoji="0" lang="en-US" sz="825" b="0" i="0" u="none" strike="noStrike" kern="1200" cap="none" spc="0" normalizeH="0" baseline="0" noProof="0" dirty="0">
                <a:ln>
                  <a:noFill/>
                </a:ln>
                <a:solidFill>
                  <a:srgbClr val="ED7D31">
                    <a:lumMod val="50000"/>
                  </a:srgbClr>
                </a:solidFill>
                <a:effectLst/>
                <a:uLnTx/>
                <a:uFillTx/>
                <a:latin typeface="#9Slide07 HoneyCream" pitchFamily="2" charset="0"/>
                <a:cs typeface="+mj-cs"/>
              </a:rPr>
              <a:t> Non</a:t>
            </a:r>
          </a:p>
        </p:txBody>
      </p:sp>
      <p:pic>
        <p:nvPicPr>
          <p:cNvPr id="4" name="Picture 3">
            <a:extLst>
              <a:ext uri="{FF2B5EF4-FFF2-40B4-BE49-F238E27FC236}">
                <a16:creationId xmlns=""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58881" y="-10455098"/>
            <a:ext cx="901827" cy="1533572"/>
          </a:xfrm>
          <a:prstGeom prst="rect">
            <a:avLst/>
          </a:prstGeom>
        </p:spPr>
      </p:pic>
      <p:pic>
        <p:nvPicPr>
          <p:cNvPr id="5" name="Picture 4">
            <a:extLst>
              <a:ext uri="{FF2B5EF4-FFF2-40B4-BE49-F238E27FC236}">
                <a16:creationId xmlns=""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534389" y="-10455098"/>
            <a:ext cx="901827" cy="1533572"/>
          </a:xfrm>
          <a:prstGeom prst="rect">
            <a:avLst/>
          </a:prstGeom>
        </p:spPr>
      </p:pic>
      <p:pic>
        <p:nvPicPr>
          <p:cNvPr id="7" name="Picture 6">
            <a:extLst>
              <a:ext uri="{FF2B5EF4-FFF2-40B4-BE49-F238E27FC236}">
                <a16:creationId xmlns=""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99532" y="12522060"/>
            <a:ext cx="901827" cy="1533572"/>
          </a:xfrm>
          <a:prstGeom prst="rect">
            <a:avLst/>
          </a:prstGeom>
        </p:spPr>
      </p:pic>
      <p:pic>
        <p:nvPicPr>
          <p:cNvPr id="8" name="Picture 7">
            <a:extLst>
              <a:ext uri="{FF2B5EF4-FFF2-40B4-BE49-F238E27FC236}">
                <a16:creationId xmlns=""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451856" y="12522060"/>
            <a:ext cx="901827" cy="1533572"/>
          </a:xfrm>
          <a:prstGeom prst="rect">
            <a:avLst/>
          </a:prstGeom>
        </p:spPr>
      </p:pic>
      <p:sp>
        <p:nvSpPr>
          <p:cNvPr id="9" name="Title 1">
            <a:extLst>
              <a:ext uri="{FF2B5EF4-FFF2-40B4-BE49-F238E27FC236}">
                <a16:creationId xmlns="" xmlns:a16="http://schemas.microsoft.com/office/drawing/2014/main" id="{A72CFBB7-642E-A034-903C-3A5B39979D95}"/>
              </a:ext>
            </a:extLst>
          </p:cNvPr>
          <p:cNvSpPr txBox="1">
            <a:spLocks/>
          </p:cNvSpPr>
          <p:nvPr userDrawn="1"/>
        </p:nvSpPr>
        <p:spPr>
          <a:xfrm>
            <a:off x="8074631" y="-516469"/>
            <a:ext cx="1470742" cy="223739"/>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By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Khánh</a:t>
            </a: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Huyền</a:t>
            </a:r>
            <a:endPar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endParaRPr>
          </a:p>
        </p:txBody>
      </p:sp>
      <p:sp>
        <p:nvSpPr>
          <p:cNvPr id="15" name="Title 1">
            <a:extLst>
              <a:ext uri="{FF2B5EF4-FFF2-40B4-BE49-F238E27FC236}">
                <a16:creationId xmlns="" xmlns:a16="http://schemas.microsoft.com/office/drawing/2014/main" id="{721713B3-E11E-95C3-2734-ED9523F889D6}"/>
              </a:ext>
            </a:extLst>
          </p:cNvPr>
          <p:cNvSpPr txBox="1">
            <a:spLocks/>
          </p:cNvSpPr>
          <p:nvPr userDrawn="1"/>
        </p:nvSpPr>
        <p:spPr>
          <a:xfrm>
            <a:off x="-145870" y="4818698"/>
            <a:ext cx="901827" cy="324803"/>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12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pic>
        <p:nvPicPr>
          <p:cNvPr id="16" name="Picture 15">
            <a:extLst>
              <a:ext uri="{FF2B5EF4-FFF2-40B4-BE49-F238E27FC236}">
                <a16:creationId xmlns="" xmlns:a16="http://schemas.microsoft.com/office/drawing/2014/main" id="{C29C82B3-E188-66FF-57FD-23A2C0D9B59B}"/>
              </a:ext>
            </a:extLst>
          </p:cNvPr>
          <p:cNvPicPr>
            <a:picLocks noChangeAspect="1"/>
          </p:cNvPicPr>
          <p:nvPr userDrawn="1"/>
        </p:nvPicPr>
        <p:blipFill>
          <a:blip r:embed="rId9"/>
          <a:stretch>
            <a:fillRect/>
          </a:stretch>
        </p:blipFill>
        <p:spPr>
          <a:xfrm>
            <a:off x="2434029" y="5869102"/>
            <a:ext cx="902820" cy="1096460"/>
          </a:xfrm>
          <a:prstGeom prst="rect">
            <a:avLst/>
          </a:prstGeom>
        </p:spPr>
      </p:pic>
      <p:pic>
        <p:nvPicPr>
          <p:cNvPr id="17" name="Picture 16">
            <a:extLst>
              <a:ext uri="{FF2B5EF4-FFF2-40B4-BE49-F238E27FC236}">
                <a16:creationId xmlns="" xmlns:a16="http://schemas.microsoft.com/office/drawing/2014/main" id="{9D8DF55E-AFE6-65FF-776B-10CFADE9BE06}"/>
              </a:ext>
            </a:extLst>
          </p:cNvPr>
          <p:cNvPicPr>
            <a:picLocks noChangeAspect="1"/>
          </p:cNvPicPr>
          <p:nvPr userDrawn="1"/>
        </p:nvPicPr>
        <p:blipFill>
          <a:blip r:embed="rId9"/>
          <a:stretch>
            <a:fillRect/>
          </a:stretch>
        </p:blipFill>
        <p:spPr>
          <a:xfrm>
            <a:off x="-1244430" y="455266"/>
            <a:ext cx="902820" cy="1096460"/>
          </a:xfrm>
          <a:prstGeom prst="rect">
            <a:avLst/>
          </a:prstGeom>
        </p:spPr>
      </p:pic>
    </p:spTree>
    <p:extLst>
      <p:ext uri="{BB962C8B-B14F-4D97-AF65-F5344CB8AC3E}">
        <p14:creationId xmlns:p14="http://schemas.microsoft.com/office/powerpoint/2010/main" val="338785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39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6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 xmlns:ahyp="http://schemas.microsoft.com/office/drawing/2018/hyperlinkcolor"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7" name="Picture 6">
            <a:extLst>
              <a:ext uri="{FF2B5EF4-FFF2-40B4-BE49-F238E27FC236}">
                <a16:creationId xmlns=""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8" name="Picture 7">
            <a:extLst>
              <a:ext uri="{FF2B5EF4-FFF2-40B4-BE49-F238E27FC236}">
                <a16:creationId xmlns=""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9" name="Picture 8">
            <a:extLst>
              <a:ext uri="{FF2B5EF4-FFF2-40B4-BE49-F238E27FC236}">
                <a16:creationId xmlns=""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0" name="Title 1">
            <a:extLst>
              <a:ext uri="{FF2B5EF4-FFF2-40B4-BE49-F238E27FC236}">
                <a16:creationId xmlns=""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1" name="Title 1">
            <a:extLst>
              <a:ext uri="{FF2B5EF4-FFF2-40B4-BE49-F238E27FC236}">
                <a16:creationId xmlns=""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3" name="Picture 12">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4" name="Picture 13">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15" name="Picture 14">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98"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3839" rtl="0" eaLnBrk="1" latinLnBrk="0" hangingPunct="1">
        <a:spcBef>
          <a:spcPct val="0"/>
        </a:spcBef>
        <a:buNone/>
        <a:defRPr sz="4349" kern="1200">
          <a:solidFill>
            <a:schemeClr val="tx1"/>
          </a:solidFill>
          <a:latin typeface="+mj-lt"/>
          <a:ea typeface="+mj-ea"/>
          <a:cs typeface="+mj-cs"/>
        </a:defRPr>
      </a:lvl1pPr>
    </p:titleStyle>
    <p:bodyStyle>
      <a:lvl1pPr marL="338941" indent="-338941" algn="l" defTabSz="903839" rtl="0" eaLnBrk="1" latinLnBrk="0" hangingPunct="1">
        <a:spcBef>
          <a:spcPct val="20000"/>
        </a:spcBef>
        <a:buFont typeface="Arial" pitchFamily="34" charset="0"/>
        <a:buChar char="•"/>
        <a:defRPr sz="3163" kern="1200">
          <a:solidFill>
            <a:schemeClr val="tx1"/>
          </a:solidFill>
          <a:latin typeface="+mn-lt"/>
          <a:ea typeface="+mn-ea"/>
          <a:cs typeface="+mn-cs"/>
        </a:defRPr>
      </a:lvl1pPr>
      <a:lvl2pPr marL="734370" indent="-282450" algn="l" defTabSz="903839" rtl="0" eaLnBrk="1" latinLnBrk="0" hangingPunct="1">
        <a:spcBef>
          <a:spcPct val="20000"/>
        </a:spcBef>
        <a:buFont typeface="Arial" pitchFamily="34" charset="0"/>
        <a:buChar char="–"/>
        <a:defRPr sz="2768" kern="1200">
          <a:solidFill>
            <a:schemeClr val="tx1"/>
          </a:solidFill>
          <a:latin typeface="+mn-lt"/>
          <a:ea typeface="+mn-ea"/>
          <a:cs typeface="+mn-cs"/>
        </a:defRPr>
      </a:lvl2pPr>
      <a:lvl3pPr marL="1129800" indent="-225959" algn="l" defTabSz="903839" rtl="0" eaLnBrk="1" latinLnBrk="0" hangingPunct="1">
        <a:spcBef>
          <a:spcPct val="20000"/>
        </a:spcBef>
        <a:buFont typeface="Arial" pitchFamily="34" charset="0"/>
        <a:buChar char="•"/>
        <a:defRPr sz="2372" kern="1200">
          <a:solidFill>
            <a:schemeClr val="tx1"/>
          </a:solidFill>
          <a:latin typeface="+mn-lt"/>
          <a:ea typeface="+mn-ea"/>
          <a:cs typeface="+mn-cs"/>
        </a:defRPr>
      </a:lvl3pPr>
      <a:lvl4pPr marL="158171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4pPr>
      <a:lvl5pPr marL="203363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5pPr>
      <a:lvl6pPr marL="248555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6pPr>
      <a:lvl7pPr marL="2937478"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7pPr>
      <a:lvl8pPr marL="338939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8pPr>
      <a:lvl9pPr marL="384131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9pPr>
    </p:bodyStyle>
    <p:otherStyle>
      <a:defPPr>
        <a:defRPr lang="en-US"/>
      </a:defPPr>
      <a:lvl1pPr marL="0" algn="l" defTabSz="903839" rtl="0" eaLnBrk="1" latinLnBrk="0" hangingPunct="1">
        <a:defRPr sz="1779" kern="1200">
          <a:solidFill>
            <a:schemeClr val="tx1"/>
          </a:solidFill>
          <a:latin typeface="+mn-lt"/>
          <a:ea typeface="+mn-ea"/>
          <a:cs typeface="+mn-cs"/>
        </a:defRPr>
      </a:lvl1pPr>
      <a:lvl2pPr marL="451920" algn="l" defTabSz="903839" rtl="0" eaLnBrk="1" latinLnBrk="0" hangingPunct="1">
        <a:defRPr sz="1779" kern="1200">
          <a:solidFill>
            <a:schemeClr val="tx1"/>
          </a:solidFill>
          <a:latin typeface="+mn-lt"/>
          <a:ea typeface="+mn-ea"/>
          <a:cs typeface="+mn-cs"/>
        </a:defRPr>
      </a:lvl2pPr>
      <a:lvl3pPr marL="903839" algn="l" defTabSz="903839" rtl="0" eaLnBrk="1" latinLnBrk="0" hangingPunct="1">
        <a:defRPr sz="1779" kern="1200">
          <a:solidFill>
            <a:schemeClr val="tx1"/>
          </a:solidFill>
          <a:latin typeface="+mn-lt"/>
          <a:ea typeface="+mn-ea"/>
          <a:cs typeface="+mn-cs"/>
        </a:defRPr>
      </a:lvl3pPr>
      <a:lvl4pPr marL="1355759" algn="l" defTabSz="903839" rtl="0" eaLnBrk="1" latinLnBrk="0" hangingPunct="1">
        <a:defRPr sz="1779" kern="1200">
          <a:solidFill>
            <a:schemeClr val="tx1"/>
          </a:solidFill>
          <a:latin typeface="+mn-lt"/>
          <a:ea typeface="+mn-ea"/>
          <a:cs typeface="+mn-cs"/>
        </a:defRPr>
      </a:lvl4pPr>
      <a:lvl5pPr marL="1807679" algn="l" defTabSz="903839" rtl="0" eaLnBrk="1" latinLnBrk="0" hangingPunct="1">
        <a:defRPr sz="1779" kern="1200">
          <a:solidFill>
            <a:schemeClr val="tx1"/>
          </a:solidFill>
          <a:latin typeface="+mn-lt"/>
          <a:ea typeface="+mn-ea"/>
          <a:cs typeface="+mn-cs"/>
        </a:defRPr>
      </a:lvl5pPr>
      <a:lvl6pPr marL="2259598" algn="l" defTabSz="903839" rtl="0" eaLnBrk="1" latinLnBrk="0" hangingPunct="1">
        <a:defRPr sz="1779" kern="1200">
          <a:solidFill>
            <a:schemeClr val="tx1"/>
          </a:solidFill>
          <a:latin typeface="+mn-lt"/>
          <a:ea typeface="+mn-ea"/>
          <a:cs typeface="+mn-cs"/>
        </a:defRPr>
      </a:lvl6pPr>
      <a:lvl7pPr marL="2711519" algn="l" defTabSz="903839" rtl="0" eaLnBrk="1" latinLnBrk="0" hangingPunct="1">
        <a:defRPr sz="1779" kern="1200">
          <a:solidFill>
            <a:schemeClr val="tx1"/>
          </a:solidFill>
          <a:latin typeface="+mn-lt"/>
          <a:ea typeface="+mn-ea"/>
          <a:cs typeface="+mn-cs"/>
        </a:defRPr>
      </a:lvl7pPr>
      <a:lvl8pPr marL="3163437" algn="l" defTabSz="903839" rtl="0" eaLnBrk="1" latinLnBrk="0" hangingPunct="1">
        <a:defRPr sz="1779" kern="1200">
          <a:solidFill>
            <a:schemeClr val="tx1"/>
          </a:solidFill>
          <a:latin typeface="+mn-lt"/>
          <a:ea typeface="+mn-ea"/>
          <a:cs typeface="+mn-cs"/>
        </a:defRPr>
      </a:lvl8pPr>
      <a:lvl9pPr marL="3615358" algn="l" defTabSz="903839" rtl="0" eaLnBrk="1" latinLnBrk="0" hangingPunct="1">
        <a:defRPr sz="17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1/16/2024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5" name="Title 1">
            <a:extLst>
              <a:ext uri="{FF2B5EF4-FFF2-40B4-BE49-F238E27FC236}">
                <a16:creationId xmlns=""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8" name="Picture 17">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9" name="Picture 18">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0" name="Picture 19">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extLst>
      <p:ext uri="{BB962C8B-B14F-4D97-AF65-F5344CB8AC3E}">
        <p14:creationId xmlns:p14="http://schemas.microsoft.com/office/powerpoint/2010/main" val="71785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1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panose="020B0500000000000000" pitchFamily="34" charset="-122"/>
          <a:ea typeface="思源黑体" panose="020B0500000000000000"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panose="020B0500000000000000" pitchFamily="34" charset="-122"/>
          <a:ea typeface="思源黑体" panose="020B0500000000000000"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g"/><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 xmlns:a16="http://schemas.microsoft.com/office/drawing/2014/main" id="{D37FCA36-97DE-490A-AB92-58F3FAA170A8}"/>
              </a:ext>
            </a:extLst>
          </p:cNvPr>
          <p:cNvSpPr>
            <a:spLocks noGrp="1"/>
          </p:cNvSpPr>
          <p:nvPr>
            <p:ph type="subTitle" idx="1"/>
          </p:nvPr>
        </p:nvSpPr>
        <p:spPr/>
        <p:txBody>
          <a:bodyPr/>
          <a:lstStyle/>
          <a:p>
            <a:endParaRPr lang="en-US"/>
          </a:p>
        </p:txBody>
      </p:sp>
      <p:sp>
        <p:nvSpPr>
          <p:cNvPr id="3" name="Rectangle 2">
            <a:extLst>
              <a:ext uri="{FF2B5EF4-FFF2-40B4-BE49-F238E27FC236}">
                <a16:creationId xmlns="" xmlns:a16="http://schemas.microsoft.com/office/drawing/2014/main" id="{C3EAA560-A570-49EA-922E-E46B5F8F21BF}"/>
              </a:ext>
            </a:extLst>
          </p:cNvPr>
          <p:cNvSpPr/>
          <p:nvPr/>
        </p:nvSpPr>
        <p:spPr>
          <a:xfrm>
            <a:off x="295985" y="57150"/>
            <a:ext cx="8552030"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cap="none" spc="0" dirty="0">
                <a:ln/>
                <a:solidFill>
                  <a:schemeClr val="accent4"/>
                </a:solidFill>
                <a:effectLst/>
                <a:latin typeface="Times New Roman" panose="02020603050405020304" pitchFamily="18" charset="0"/>
                <a:cs typeface="Times New Roman" panose="02020603050405020304" pitchFamily="18" charset="0"/>
              </a:rPr>
              <a:t>TR</a:t>
            </a:r>
            <a:r>
              <a:rPr lang="vi-VN" sz="3600" b="1" cap="none" spc="0" dirty="0">
                <a:ln/>
                <a:solidFill>
                  <a:schemeClr val="accent4"/>
                </a:solidFill>
                <a:effectLst/>
                <a:latin typeface="Times New Roman" panose="02020603050405020304" pitchFamily="18" charset="0"/>
                <a:cs typeface="Times New Roman" panose="02020603050405020304" pitchFamily="18" charset="0"/>
              </a:rPr>
              <a:t>ƯỜNG</a:t>
            </a:r>
            <a:r>
              <a:rPr lang="en-US" sz="3600" b="1" cap="none" spc="0" dirty="0">
                <a:ln/>
                <a:solidFill>
                  <a:schemeClr val="accent4"/>
                </a:solidFill>
                <a:effectLst/>
                <a:latin typeface="Times New Roman" panose="02020603050405020304" pitchFamily="18" charset="0"/>
                <a:cs typeface="Times New Roman" panose="02020603050405020304" pitchFamily="18" charset="0"/>
              </a:rPr>
              <a:t> TIỂU HỌC SÀI ĐỒNG</a:t>
            </a:r>
          </a:p>
          <a:p>
            <a:pPr algn="ctr"/>
            <a:r>
              <a:rPr lang="en-US" sz="3600" b="1" dirty="0" err="1">
                <a:ln/>
                <a:solidFill>
                  <a:schemeClr val="accent4"/>
                </a:solidFill>
                <a:latin typeface="Times New Roman" panose="02020603050405020304" pitchFamily="18" charset="0"/>
                <a:cs typeface="Times New Roman" panose="02020603050405020304" pitchFamily="18" charset="0"/>
              </a:rPr>
              <a:t>Môn</a:t>
            </a:r>
            <a:r>
              <a:rPr lang="en-US" sz="3600" b="1" dirty="0">
                <a:ln/>
                <a:solidFill>
                  <a:schemeClr val="accent4"/>
                </a:solidFill>
                <a:latin typeface="Times New Roman" panose="02020603050405020304" pitchFamily="18" charset="0"/>
                <a:cs typeface="Times New Roman" panose="02020603050405020304" pitchFamily="18" charset="0"/>
              </a:rPr>
              <a:t> </a:t>
            </a:r>
            <a:r>
              <a:rPr lang="en-US" sz="3600" b="1" dirty="0" err="1">
                <a:ln/>
                <a:solidFill>
                  <a:schemeClr val="accent4"/>
                </a:solidFill>
                <a:latin typeface="Times New Roman" panose="02020603050405020304" pitchFamily="18" charset="0"/>
                <a:cs typeface="Times New Roman" panose="02020603050405020304" pitchFamily="18" charset="0"/>
              </a:rPr>
              <a:t>Lịch</a:t>
            </a:r>
            <a:r>
              <a:rPr lang="en-US" sz="3600" b="1" dirty="0">
                <a:ln/>
                <a:solidFill>
                  <a:schemeClr val="accent4"/>
                </a:solidFill>
                <a:latin typeface="Times New Roman" panose="02020603050405020304" pitchFamily="18" charset="0"/>
                <a:cs typeface="Times New Roman" panose="02020603050405020304" pitchFamily="18" charset="0"/>
              </a:rPr>
              <a:t> </a:t>
            </a:r>
            <a:r>
              <a:rPr lang="en-US" sz="3600" b="1" dirty="0" err="1">
                <a:ln/>
                <a:solidFill>
                  <a:schemeClr val="accent4"/>
                </a:solidFill>
                <a:latin typeface="Times New Roman" panose="02020603050405020304" pitchFamily="18" charset="0"/>
                <a:cs typeface="Times New Roman" panose="02020603050405020304" pitchFamily="18" charset="0"/>
              </a:rPr>
              <a:t>sử</a:t>
            </a:r>
            <a:r>
              <a:rPr lang="en-US" sz="3600" b="1" dirty="0">
                <a:ln/>
                <a:solidFill>
                  <a:schemeClr val="accent4"/>
                </a:solidFill>
                <a:latin typeface="Times New Roman" panose="02020603050405020304" pitchFamily="18" charset="0"/>
                <a:cs typeface="Times New Roman" panose="02020603050405020304" pitchFamily="18" charset="0"/>
              </a:rPr>
              <a:t> </a:t>
            </a:r>
            <a:r>
              <a:rPr lang="en-US" sz="3600" b="1" dirty="0" err="1">
                <a:ln/>
                <a:solidFill>
                  <a:schemeClr val="accent4"/>
                </a:solidFill>
                <a:latin typeface="Times New Roman" panose="02020603050405020304" pitchFamily="18" charset="0"/>
                <a:cs typeface="Times New Roman" panose="02020603050405020304" pitchFamily="18" charset="0"/>
              </a:rPr>
              <a:t>và</a:t>
            </a:r>
            <a:r>
              <a:rPr lang="en-US" sz="3600" b="1" dirty="0">
                <a:ln/>
                <a:solidFill>
                  <a:schemeClr val="accent4"/>
                </a:solidFill>
                <a:latin typeface="Times New Roman" panose="02020603050405020304" pitchFamily="18" charset="0"/>
                <a:cs typeface="Times New Roman" panose="02020603050405020304" pitchFamily="18" charset="0"/>
              </a:rPr>
              <a:t> </a:t>
            </a:r>
            <a:r>
              <a:rPr lang="en-US" sz="3600" b="1" dirty="0" err="1">
                <a:ln/>
                <a:solidFill>
                  <a:schemeClr val="accent4"/>
                </a:solidFill>
                <a:latin typeface="Times New Roman" panose="02020603050405020304" pitchFamily="18" charset="0"/>
                <a:cs typeface="Times New Roman" panose="02020603050405020304" pitchFamily="18" charset="0"/>
              </a:rPr>
              <a:t>Địa</a:t>
            </a:r>
            <a:r>
              <a:rPr lang="en-US" sz="3600" b="1" dirty="0">
                <a:ln/>
                <a:solidFill>
                  <a:schemeClr val="accent4"/>
                </a:solidFill>
                <a:latin typeface="Times New Roman" panose="02020603050405020304" pitchFamily="18" charset="0"/>
                <a:cs typeface="Times New Roman" panose="02020603050405020304" pitchFamily="18" charset="0"/>
              </a:rPr>
              <a:t> </a:t>
            </a:r>
            <a:r>
              <a:rPr lang="en-US" sz="3600" b="1" dirty="0" err="1">
                <a:ln/>
                <a:solidFill>
                  <a:schemeClr val="accent4"/>
                </a:solidFill>
                <a:latin typeface="Times New Roman" panose="02020603050405020304" pitchFamily="18" charset="0"/>
                <a:cs typeface="Times New Roman" panose="02020603050405020304" pitchFamily="18" charset="0"/>
              </a:rPr>
              <a:t>lí</a:t>
            </a:r>
            <a:endParaRPr lang="en-US" sz="3600" b="1" cap="none" spc="0" dirty="0">
              <a:ln/>
              <a:solidFill>
                <a:schemeClr val="accent4"/>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D51BEAB1-C121-4257-A9EB-E3AD546E68A1}"/>
              </a:ext>
            </a:extLst>
          </p:cNvPr>
          <p:cNvSpPr/>
          <p:nvPr/>
        </p:nvSpPr>
        <p:spPr>
          <a:xfrm>
            <a:off x="6506068" y="7162800"/>
            <a:ext cx="5279988" cy="1200329"/>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GV: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Vũ</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Thị</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Kim Loan</a:t>
            </a:r>
            <a:endPar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4A3</a:t>
            </a: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F947EFD7-DDCC-45ED-930E-A1ACB6DF6F2A}"/>
              </a:ext>
            </a:extLst>
          </p:cNvPr>
          <p:cNvSpPr/>
          <p:nvPr/>
        </p:nvSpPr>
        <p:spPr>
          <a:xfrm>
            <a:off x="2805811" y="3790950"/>
            <a:ext cx="3532377" cy="1077218"/>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GV: </a:t>
            </a:r>
            <a:r>
              <a:rPr lang="en-US" sz="3200" b="0" cap="none" spc="0" dirty="0" err="1">
                <a:ln w="0"/>
                <a:solidFill>
                  <a:schemeClr val="accent1"/>
                </a:solidFill>
                <a:effectLst>
                  <a:outerShdw blurRad="38100" dist="25400" dir="5400000" algn="ctr" rotWithShape="0">
                    <a:srgbClr val="6E747A">
                      <a:alpha val="43000"/>
                    </a:srgbClr>
                  </a:outerShdw>
                </a:effectLst>
              </a:rPr>
              <a:t>Vũ</a:t>
            </a:r>
            <a:r>
              <a:rPr lang="en-US" sz="3200" b="0" cap="none" spc="0" dirty="0">
                <a:ln w="0"/>
                <a:solidFill>
                  <a:schemeClr val="accent1"/>
                </a:solidFill>
                <a:effectLst>
                  <a:outerShdw blurRad="38100" dist="25400" dir="5400000" algn="ctr" rotWithShape="0">
                    <a:srgbClr val="6E747A">
                      <a:alpha val="43000"/>
                    </a:srgbClr>
                  </a:outerShdw>
                </a:effectLst>
              </a:rPr>
              <a:t> </a:t>
            </a:r>
            <a:r>
              <a:rPr lang="en-US" sz="3200" b="0" cap="none" spc="0" dirty="0" err="1">
                <a:ln w="0"/>
                <a:solidFill>
                  <a:schemeClr val="accent1"/>
                </a:solidFill>
                <a:effectLst>
                  <a:outerShdw blurRad="38100" dist="25400" dir="5400000" algn="ctr" rotWithShape="0">
                    <a:srgbClr val="6E747A">
                      <a:alpha val="43000"/>
                    </a:srgbClr>
                  </a:outerShdw>
                </a:effectLst>
              </a:rPr>
              <a:t>Thị</a:t>
            </a:r>
            <a:r>
              <a:rPr lang="en-US" sz="3200" b="0" cap="none" spc="0" dirty="0">
                <a:ln w="0"/>
                <a:solidFill>
                  <a:schemeClr val="accent1"/>
                </a:solidFill>
                <a:effectLst>
                  <a:outerShdw blurRad="38100" dist="25400" dir="5400000" algn="ctr" rotWithShape="0">
                    <a:srgbClr val="6E747A">
                      <a:alpha val="43000"/>
                    </a:srgbClr>
                  </a:outerShdw>
                </a:effectLst>
              </a:rPr>
              <a:t> Kim Loan</a:t>
            </a:r>
          </a:p>
          <a:p>
            <a:pPr algn="ctr"/>
            <a:r>
              <a:rPr lang="en-US" sz="3200" dirty="0" err="1">
                <a:ln w="0"/>
                <a:solidFill>
                  <a:schemeClr val="accent1"/>
                </a:solidFill>
                <a:effectLst>
                  <a:outerShdw blurRad="38100" dist="25400" dir="5400000" algn="ctr" rotWithShape="0">
                    <a:srgbClr val="6E747A">
                      <a:alpha val="43000"/>
                    </a:srgbClr>
                  </a:outerShdw>
                </a:effectLst>
              </a:rPr>
              <a:t>Lớp</a:t>
            </a:r>
            <a:r>
              <a:rPr lang="en-US" sz="3200" dirty="0">
                <a:ln w="0"/>
                <a:solidFill>
                  <a:schemeClr val="accent1"/>
                </a:solidFill>
                <a:effectLst>
                  <a:outerShdw blurRad="38100" dist="25400" dir="5400000" algn="ctr" rotWithShape="0">
                    <a:srgbClr val="6E747A">
                      <a:alpha val="43000"/>
                    </a:srgbClr>
                  </a:outerShdw>
                </a:effectLst>
              </a:rPr>
              <a:t> 4A3</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 xmlns:a16="http://schemas.microsoft.com/office/drawing/2014/main" id="{FBF6B278-325F-42D8-BA4B-72C89EE0C198}"/>
              </a:ext>
            </a:extLst>
          </p:cNvPr>
          <p:cNvSpPr/>
          <p:nvPr/>
        </p:nvSpPr>
        <p:spPr>
          <a:xfrm>
            <a:off x="751947" y="1956727"/>
            <a:ext cx="7640104" cy="646331"/>
          </a:xfrm>
          <a:prstGeom prst="rect">
            <a:avLst/>
          </a:prstGeom>
          <a:noFill/>
        </p:spPr>
        <p:txBody>
          <a:bodyPr wrap="none" lIns="91440" tIns="45720" rIns="91440" bIns="45720">
            <a:spAutoFit/>
          </a:bodyPr>
          <a:lstStyle/>
          <a:p>
            <a:pPr algn="ctr"/>
            <a:r>
              <a:rPr lang="en-US" sz="36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Bài</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Sông</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Hồng</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và</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Văn</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minh</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sông</a:t>
            </a: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36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Hồng</a:t>
            </a:r>
            <a:endPar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1840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967B7DE8-888E-4ED4-A27C-87EAC884AD2E}"/>
              </a:ext>
            </a:extLst>
          </p:cNvPr>
          <p:cNvSpPr txBox="1"/>
          <p:nvPr/>
        </p:nvSpPr>
        <p:spPr>
          <a:xfrm>
            <a:off x="438150" y="477559"/>
            <a:ext cx="8267700" cy="4188381"/>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182486"/>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Đứng đầu Nhà nước Văn Lang là Hùng Vương, đứng đầu Nhà nước Âu Lạc là An Dương Vương, giúp việc cho vua có Lạc hầu, Lạc tướng.</a:t>
            </a:r>
          </a:p>
        </p:txBody>
      </p:sp>
    </p:spTree>
    <p:extLst>
      <p:ext uri="{BB962C8B-B14F-4D97-AF65-F5344CB8AC3E}">
        <p14:creationId xmlns:p14="http://schemas.microsoft.com/office/powerpoint/2010/main" val="366104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266700" y="219075"/>
            <a:ext cx="86106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52912B21-76D7-4DAD-8AE3-7475CF3AF375}"/>
              </a:ext>
            </a:extLst>
          </p:cNvPr>
          <p:cNvSpPr txBox="1"/>
          <p:nvPr/>
        </p:nvSpPr>
        <p:spPr>
          <a:xfrm>
            <a:off x="3787942" y="568949"/>
            <a:ext cx="5089358" cy="3631763"/>
          </a:xfrm>
          <a:prstGeom prst="rect">
            <a:avLst/>
          </a:prstGeom>
          <a:noFill/>
        </p:spPr>
        <p:txBody>
          <a:bodyPr wrap="square">
            <a:spAutoFit/>
          </a:bodyPr>
          <a:lstStyle/>
          <a:p>
            <a:pPr algn="ctr"/>
            <a:r>
              <a:rPr lang="en-SG" sz="4600" dirty="0" err="1">
                <a:solidFill>
                  <a:srgbClr val="002060"/>
                </a:solidFill>
                <a:latin typeface="Cambria" panose="02040503050406030204" pitchFamily="18" charset="0"/>
                <a:ea typeface="Cambria" panose="02040503050406030204" pitchFamily="18" charset="0"/>
              </a:rPr>
              <a:t>Trống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đồng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Đông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Sơn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được</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phát</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hiện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lần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đầu</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tiên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tại</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huyện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Đông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Sơn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tỉnh</a:t>
            </a:r>
            <a:r>
              <a:rPr lang="en-SG" sz="4600" dirty="0">
                <a:solidFill>
                  <a:srgbClr val="002060"/>
                </a:solidFill>
                <a:latin typeface="Cambria" panose="02040503050406030204" pitchFamily="18" charset="0"/>
                <a:ea typeface="Cambria" panose="02040503050406030204" pitchFamily="18" charset="0"/>
              </a:rPr>
              <a:t> Thanh </a:t>
            </a:r>
            <a:r>
              <a:rPr lang="en-SG" sz="4600" dirty="0" err="1">
                <a:solidFill>
                  <a:srgbClr val="002060"/>
                </a:solidFill>
                <a:latin typeface="Cambria" panose="02040503050406030204" pitchFamily="18" charset="0"/>
                <a:ea typeface="Cambria" panose="02040503050406030204" pitchFamily="18" charset="0"/>
              </a:rPr>
              <a:t>Hoá</a:t>
            </a:r>
            <a:r>
              <a:rPr lang="en-SG" sz="4600" dirty="0">
                <a:solidFill>
                  <a:srgbClr val="002060"/>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 xmlns:a16="http://schemas.microsoft.com/office/drawing/2014/main" id="{40B4FF9C-84C9-422E-96A0-1C0186F6C8DD}"/>
              </a:ext>
            </a:extLst>
          </p:cNvPr>
          <p:cNvPicPr>
            <a:picLocks noChangeAspect="1"/>
          </p:cNvPicPr>
          <p:nvPr/>
        </p:nvPicPr>
        <p:blipFill>
          <a:blip r:embed="rId3"/>
          <a:stretch>
            <a:fillRect/>
          </a:stretch>
        </p:blipFill>
        <p:spPr>
          <a:xfrm>
            <a:off x="440336" y="942789"/>
            <a:ext cx="3347605" cy="2695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73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0" y="27272"/>
            <a:ext cx="8991600" cy="49911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81251" y="125128"/>
            <a:ext cx="8253149" cy="1384995"/>
          </a:xfrm>
          <a:prstGeom prst="rect">
            <a:avLst/>
          </a:prstGeom>
        </p:spPr>
        <p:txBody>
          <a:bodyPr wrap="square">
            <a:spAutoFit/>
          </a:bodyPr>
          <a:lstStyle/>
          <a:p>
            <a:pPr algn="just"/>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Loa (nay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Đông</a:t>
            </a:r>
            <a:r>
              <a:rPr lang="en-US" sz="2800" dirty="0">
                <a:latin typeface="Cambria" panose="02040503050406030204" pitchFamily="18" charset="0"/>
                <a:ea typeface="Cambria" panose="02040503050406030204" pitchFamily="18" charset="0"/>
              </a:rPr>
              <a:t> Anh,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 xmlns:a16="http://schemas.microsoft.com/office/drawing/2014/main" id="{68639E24-3298-42D9-BD82-9B27A8E2B4D4}"/>
              </a:ext>
            </a:extLst>
          </p:cNvPr>
          <p:cNvPicPr>
            <a:picLocks noChangeAspect="1"/>
          </p:cNvPicPr>
          <p:nvPr/>
        </p:nvPicPr>
        <p:blipFill>
          <a:blip r:embed="rId3"/>
          <a:stretch>
            <a:fillRect/>
          </a:stretch>
        </p:blipFill>
        <p:spPr>
          <a:xfrm>
            <a:off x="5227097" y="1276350"/>
            <a:ext cx="3307303" cy="3690465"/>
          </a:xfrm>
          <a:prstGeom prst="rect">
            <a:avLst/>
          </a:prstGeom>
        </p:spPr>
      </p:pic>
      <p:pic>
        <p:nvPicPr>
          <p:cNvPr id="8" name="Picture 7">
            <a:extLst>
              <a:ext uri="{FF2B5EF4-FFF2-40B4-BE49-F238E27FC236}">
                <a16:creationId xmlns="" xmlns:a16="http://schemas.microsoft.com/office/drawing/2014/main" id="{693D76BC-9373-444F-9C86-1B84DB240E0C}"/>
              </a:ext>
            </a:extLst>
          </p:cNvPr>
          <p:cNvPicPr>
            <a:picLocks noChangeAspect="1"/>
          </p:cNvPicPr>
          <p:nvPr/>
        </p:nvPicPr>
        <p:blipFill>
          <a:blip r:embed="rId4"/>
          <a:stretch>
            <a:fillRect/>
          </a:stretch>
        </p:blipFill>
        <p:spPr>
          <a:xfrm>
            <a:off x="281251" y="1535716"/>
            <a:ext cx="4551903" cy="3413927"/>
          </a:xfrm>
          <a:prstGeom prst="rect">
            <a:avLst/>
          </a:prstGeom>
        </p:spPr>
      </p:pic>
    </p:spTree>
    <p:extLst>
      <p:ext uri="{BB962C8B-B14F-4D97-AF65-F5344CB8AC3E}">
        <p14:creationId xmlns:p14="http://schemas.microsoft.com/office/powerpoint/2010/main" val="314479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04800" y="196359"/>
            <a:ext cx="8559800" cy="4705350"/>
          </a:xfrm>
          <a:prstGeom prst="roundRect">
            <a:avLst>
              <a:gd name="adj" fmla="val 8667"/>
            </a:avLst>
          </a:prstGeom>
          <a:solidFill>
            <a:schemeClr val="bg1">
              <a:alpha val="99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E9486476-D717-40BF-BE9C-A0BB282EB179}"/>
              </a:ext>
            </a:extLst>
          </p:cNvPr>
          <p:cNvSpPr txBox="1"/>
          <p:nvPr/>
        </p:nvSpPr>
        <p:spPr>
          <a:xfrm>
            <a:off x="680498" y="323174"/>
            <a:ext cx="7696200" cy="707886"/>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b</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lang="en-SG" sz="4000" b="1" dirty="0">
                <a:solidFill>
                  <a:srgbClr val="FF0000"/>
                </a:solidFill>
                <a:latin typeface="Cambria" panose="02040503050406030204" pitchFamily="18" charset="0"/>
                <a:ea typeface="Cambria" panose="02040503050406030204" pitchFamily="18" charset="0"/>
              </a:rPr>
              <a:t>  </a:t>
            </a:r>
            <a:r>
              <a:rPr lang="en-SG" sz="4000" b="1" dirty="0" err="1">
                <a:solidFill>
                  <a:srgbClr val="FF0000"/>
                </a:solidFill>
                <a:latin typeface="Cambria" panose="02040503050406030204" pitchFamily="18" charset="0"/>
                <a:ea typeface="Cambria" panose="02040503050406030204" pitchFamily="18" charset="0"/>
              </a:rPr>
              <a:t>Đời</a:t>
            </a:r>
            <a:r>
              <a:rPr lang="en-SG" sz="4000" b="1" dirty="0">
                <a:solidFill>
                  <a:srgbClr val="FF0000"/>
                </a:solidFill>
                <a:latin typeface="Cambria" panose="02040503050406030204" pitchFamily="18" charset="0"/>
                <a:ea typeface="Cambria" panose="02040503050406030204" pitchFamily="18" charset="0"/>
              </a:rPr>
              <a:t> </a:t>
            </a:r>
            <a:r>
              <a:rPr lang="en-SG" sz="4000" b="1" dirty="0" err="1">
                <a:solidFill>
                  <a:srgbClr val="FF0000"/>
                </a:solidFill>
                <a:latin typeface="Cambria" panose="02040503050406030204" pitchFamily="18" charset="0"/>
                <a:ea typeface="Cambria" panose="02040503050406030204" pitchFamily="18" charset="0"/>
              </a:rPr>
              <a:t>sống</a:t>
            </a:r>
            <a:r>
              <a:rPr lang="vi-VN" sz="4000" b="1" dirty="0">
                <a:solidFill>
                  <a:srgbClr val="FF0000"/>
                </a:solidFill>
                <a:latin typeface="Cambria" panose="02040503050406030204" pitchFamily="18" charset="0"/>
                <a:ea typeface="Cambria" panose="02040503050406030204" pitchFamily="18" charset="0"/>
              </a:rPr>
              <a:t> của người Việt cổ</a:t>
            </a:r>
            <a:endParaRPr kumimoji="0" lang="en-SG"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8C64009B-71D4-47D9-8484-C127A43139B6}"/>
              </a:ext>
            </a:extLst>
          </p:cNvPr>
          <p:cNvSpPr txBox="1"/>
          <p:nvPr/>
        </p:nvSpPr>
        <p:spPr>
          <a:xfrm>
            <a:off x="457200" y="1150248"/>
            <a:ext cx="8229600" cy="3323987"/>
          </a:xfrm>
          <a:prstGeom prst="rect">
            <a:avLst/>
          </a:prstGeom>
          <a:noFill/>
        </p:spPr>
        <p:txBody>
          <a:bodyPr wrap="square" rtlCol="0">
            <a:spAutoFit/>
          </a:bodyPr>
          <a:lstStyle/>
          <a:p>
            <a:pPr algn="just"/>
            <a:r>
              <a:rPr lang="vi-VN" sz="3500" dirty="0">
                <a:latin typeface="Cambria" panose="02040503050406030204" pitchFamily="18" charset="0"/>
                <a:ea typeface="Cambria" panose="02040503050406030204" pitchFamily="18" charset="0"/>
              </a:rPr>
              <a:t>1. Đọc thông tin và quan sát hình 4 em hãy mô tả một số nét chính về đời sống vật chất và tinh thần của người Việt cổ</a:t>
            </a:r>
            <a:r>
              <a:rPr lang="en-SG" sz="3500" dirty="0">
                <a:latin typeface="Cambria" panose="02040503050406030204" pitchFamily="18" charset="0"/>
                <a:ea typeface="Cambria" panose="02040503050406030204" pitchFamily="18" charset="0"/>
              </a:rPr>
              <a:t>.</a:t>
            </a:r>
          </a:p>
          <a:p>
            <a:pPr algn="just"/>
            <a:r>
              <a:rPr lang="vi-VN" sz="3500" dirty="0">
                <a:latin typeface="Cambria" panose="02040503050406030204" pitchFamily="18" charset="0"/>
                <a:ea typeface="Cambria" panose="02040503050406030204" pitchFamily="18" charset="0"/>
              </a:rPr>
              <a:t>2. Câu chuyện Bánh chưng bánh giầy ở Bài 7 trang 35 cho em biết điều gì về đời sống vật chất và tinh thần của người Việt cổ.</a:t>
            </a:r>
            <a:endParaRPr lang="en-SG"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021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 xmlns:a16="http://schemas.microsoft.com/office/drawing/2014/main" id="{EC78637F-E57F-4B6F-BC2C-F1EF5443A02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11584" y="1039427"/>
            <a:ext cx="8720832" cy="4104073"/>
          </a:xfrm>
          <a:prstGeom prst="rect">
            <a:avLst/>
          </a:prstGeom>
        </p:spPr>
      </p:pic>
    </p:spTree>
    <p:extLst>
      <p:ext uri="{BB962C8B-B14F-4D97-AF65-F5344CB8AC3E}">
        <p14:creationId xmlns:p14="http://schemas.microsoft.com/office/powerpoint/2010/main" val="329154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 xmlns:a16="http://schemas.microsoft.com/office/drawing/2014/main" id="{BEF2A3DD-3C59-806D-6C08-2E6D801DD0D1}"/>
              </a:ext>
            </a:extLst>
          </p:cNvPr>
          <p:cNvSpPr txBox="1"/>
          <p:nvPr/>
        </p:nvSpPr>
        <p:spPr>
          <a:xfrm>
            <a:off x="635000" y="354883"/>
            <a:ext cx="7772400" cy="1323439"/>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Một số nét chính về đời sống </a:t>
            </a:r>
          </a:p>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vật chất của người Việt cổ</a:t>
            </a:r>
            <a:endPar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 xmlns:a16="http://schemas.microsoft.com/office/drawing/2014/main" id="{03A705CD-02FC-49F2-8DB4-516A30AFD270}"/>
              </a:ext>
            </a:extLst>
          </p:cNvPr>
          <p:cNvSpPr txBox="1"/>
          <p:nvPr/>
        </p:nvSpPr>
        <p:spPr>
          <a:xfrm>
            <a:off x="660400" y="1524434"/>
            <a:ext cx="7848600" cy="2785378"/>
          </a:xfrm>
          <a:prstGeom prst="rect">
            <a:avLst/>
          </a:prstGeom>
          <a:noFill/>
        </p:spPr>
        <p:txBody>
          <a:bodyPr wrap="square" rtlCol="0">
            <a:spAutoFit/>
          </a:bodyPr>
          <a:lstStyle/>
          <a:p>
            <a:pPr marL="0" marR="0" lvl="0" indent="0" algn="just" defTabSz="3397734"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Nguồn lương thực chính là thóc gạo, người Việt cổ ở nhà sàn, đi lại bằng thuyền, nam thường đóng khố cởi trần, nữ mặc váy và áo yếm. Họ biết trồng dâu, nuôi tằm, dệt vải,..</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66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133351"/>
            <a:ext cx="8801470" cy="48768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p:cNvSpPr txBox="1"/>
          <p:nvPr/>
        </p:nvSpPr>
        <p:spPr>
          <a:xfrm>
            <a:off x="1524774" y="4236573"/>
            <a:ext cx="6018251" cy="707886"/>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4: Đời sống của người Việt cổ được khắc họa</a:t>
            </a:r>
          </a:p>
          <a:p>
            <a:pPr algn="ctr"/>
            <a:r>
              <a:rPr lang="vi-VN" sz="2000" b="1" dirty="0">
                <a:latin typeface="Cambria" panose="02040503050406030204" pitchFamily="18" charset="0"/>
                <a:ea typeface="Cambria" panose="02040503050406030204" pitchFamily="18" charset="0"/>
              </a:rPr>
              <a:t> trên hoa văn trống đồng Ngọc Lữ</a:t>
            </a:r>
            <a:endParaRPr lang="en-US" sz="2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B9551F81-09AD-4878-A98B-88A2CEBF2847}"/>
              </a:ext>
            </a:extLst>
          </p:cNvPr>
          <p:cNvPicPr>
            <a:picLocks noChangeAspect="1"/>
          </p:cNvPicPr>
          <p:nvPr/>
        </p:nvPicPr>
        <p:blipFill>
          <a:blip r:embed="rId3"/>
          <a:stretch>
            <a:fillRect/>
          </a:stretch>
        </p:blipFill>
        <p:spPr>
          <a:xfrm>
            <a:off x="761999" y="199041"/>
            <a:ext cx="7397419" cy="3999263"/>
          </a:xfrm>
          <a:prstGeom prst="rect">
            <a:avLst/>
          </a:prstGeom>
        </p:spPr>
      </p:pic>
    </p:spTree>
    <p:extLst>
      <p:ext uri="{BB962C8B-B14F-4D97-AF65-F5344CB8AC3E}">
        <p14:creationId xmlns:p14="http://schemas.microsoft.com/office/powerpoint/2010/main" val="3464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文本框 14">
            <a:extLst>
              <a:ext uri="{FF2B5EF4-FFF2-40B4-BE49-F238E27FC236}">
                <a16:creationId xmlns="" xmlns:a16="http://schemas.microsoft.com/office/drawing/2014/main" id="{BEF2A3DD-3C59-806D-6C08-2E6D801DD0D1}"/>
              </a:ext>
            </a:extLst>
          </p:cNvPr>
          <p:cNvSpPr txBox="1"/>
          <p:nvPr/>
        </p:nvSpPr>
        <p:spPr>
          <a:xfrm>
            <a:off x="528113" y="188525"/>
            <a:ext cx="7772400" cy="1384995"/>
          </a:xfrm>
          <a:prstGeom prst="rect">
            <a:avLst/>
          </a:prstGeom>
          <a:noFill/>
        </p:spPr>
        <p:txBody>
          <a:bodyPr wrap="square" rtlCol="0">
            <a:spAutoFit/>
          </a:bodyPr>
          <a:lstStyle/>
          <a:p>
            <a:pPr algn="ctr" defTabSz="182486"/>
            <a:r>
              <a:rPr lang="vi-VN" sz="4200" b="1" dirty="0">
                <a:solidFill>
                  <a:srgbClr val="C00000"/>
                </a:solidFill>
                <a:latin typeface="Cambria" panose="02040503050406030204" pitchFamily="18" charset="0"/>
                <a:ea typeface="Cambria" panose="02040503050406030204" pitchFamily="18" charset="0"/>
              </a:rPr>
              <a:t>Đời sống tinh thần của người Việt cổ</a:t>
            </a:r>
            <a:endParaRPr lang="en-US" sz="42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 xmlns:a16="http://schemas.microsoft.com/office/drawing/2014/main" id="{6C698D27-ADF4-4AF3-AE44-1931CFDFFB50}"/>
              </a:ext>
            </a:extLst>
          </p:cNvPr>
          <p:cNvSpPr/>
          <p:nvPr/>
        </p:nvSpPr>
        <p:spPr>
          <a:xfrm>
            <a:off x="552775" y="1540596"/>
            <a:ext cx="7981625" cy="1095642"/>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Có tín ngưỡng thờ cúng tổ tiên, thờ cúng các vị thần: thần Sông, thần Núi,...</a:t>
            </a:r>
            <a:endParaRPr lang="en-SG" sz="3500" b="1" dirty="0">
              <a:solidFill>
                <a:srgbClr val="00206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275A7350-CB48-451F-BD9E-5BB5E5C30481}"/>
              </a:ext>
            </a:extLst>
          </p:cNvPr>
          <p:cNvSpPr/>
          <p:nvPr/>
        </p:nvSpPr>
        <p:spPr>
          <a:xfrm>
            <a:off x="881467" y="2859491"/>
            <a:ext cx="7276450" cy="557033"/>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Họ có tục ăn trầu, nhuộm răng đen</a:t>
            </a:r>
            <a:endParaRPr lang="en-SG" sz="3500" b="1"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 xmlns:a16="http://schemas.microsoft.com/office/drawing/2014/main" id="{571DFDF5-D1AF-46C2-B520-C85001AB26DF}"/>
              </a:ext>
            </a:extLst>
          </p:cNvPr>
          <p:cNvSpPr/>
          <p:nvPr/>
        </p:nvSpPr>
        <p:spPr>
          <a:xfrm>
            <a:off x="776087" y="3671774"/>
            <a:ext cx="7629038" cy="1095642"/>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Vào ngày hội thường hóa trang, </a:t>
            </a:r>
          </a:p>
          <a:p>
            <a:pPr algn="ctr" defTabSz="182486"/>
            <a:r>
              <a:rPr lang="vi-VN" sz="3500" b="1" dirty="0">
                <a:solidFill>
                  <a:srgbClr val="002060"/>
                </a:solidFill>
                <a:latin typeface="Cambria" panose="02040503050406030204" pitchFamily="18" charset="0"/>
                <a:ea typeface="Cambria" panose="02040503050406030204" pitchFamily="18" charset="0"/>
              </a:rPr>
              <a:t>vui chơi, nhảy múa,...</a:t>
            </a:r>
            <a:endParaRPr lang="en-SG"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3302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181215" y="590550"/>
            <a:ext cx="6030686" cy="4374298"/>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7" name="Picture 6">
            <a:extLst>
              <a:ext uri="{FF2B5EF4-FFF2-40B4-BE49-F238E27FC236}">
                <a16:creationId xmlns="" xmlns:a16="http://schemas.microsoft.com/office/drawing/2014/main" id="{11EB3838-274C-45BB-A2C9-54E3002D978E}"/>
              </a:ext>
            </a:extLst>
          </p:cNvPr>
          <p:cNvPicPr>
            <a:picLocks noChangeAspect="1"/>
          </p:cNvPicPr>
          <p:nvPr/>
        </p:nvPicPr>
        <p:blipFill>
          <a:blip r:embed="rId9"/>
          <a:stretch>
            <a:fillRect/>
          </a:stretch>
        </p:blipFill>
        <p:spPr>
          <a:xfrm>
            <a:off x="-228600" y="380714"/>
            <a:ext cx="9144000" cy="3859554"/>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 y="65103"/>
            <a:ext cx="88392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B5878124-69E4-E4D9-F29B-93943DE23AD3}"/>
              </a:ext>
            </a:extLst>
          </p:cNvPr>
          <p:cNvSpPr/>
          <p:nvPr/>
        </p:nvSpPr>
        <p:spPr>
          <a:xfrm>
            <a:off x="219074" y="3432407"/>
            <a:ext cx="8705851" cy="1403419"/>
          </a:xfrm>
          <a:prstGeom prst="rect">
            <a:avLst/>
          </a:prstGeom>
        </p:spPr>
        <p:style>
          <a:lnRef idx="2">
            <a:schemeClr val="accent5"/>
          </a:lnRef>
          <a:fillRef idx="1">
            <a:schemeClr val="lt1"/>
          </a:fillRef>
          <a:effectRef idx="0">
            <a:schemeClr val="accent5"/>
          </a:effectRef>
          <a:fontRef idx="minor">
            <a:schemeClr val="dk1"/>
          </a:fontRef>
        </p:style>
        <p:txBody>
          <a:bodyPr wrap="square" lIns="18245" tIns="9123" rIns="18245" bIns="9123">
            <a:spAutoFit/>
          </a:bodyPr>
          <a:lstStyle/>
          <a:p>
            <a:pPr algn="ctr" defTabSz="182486"/>
            <a:r>
              <a:rPr lang="vi-VN"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 xmlns:a16="http://schemas.microsoft.com/office/drawing/2014/main" id="{3E43DDB6-7F06-40CF-804A-E49B33560F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1206"/>
          <a:stretch/>
        </p:blipFill>
        <p:spPr>
          <a:xfrm>
            <a:off x="533400" y="0"/>
            <a:ext cx="7364867"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 xmlns:a16="http://schemas.microsoft.com/office/drawing/2014/main" id="{EE03C524-A5F0-40F3-A73A-A9D28E12CE54}"/>
              </a:ext>
            </a:extLst>
          </p:cNvPr>
          <p:cNvSpPr txBox="1"/>
          <p:nvPr/>
        </p:nvSpPr>
        <p:spPr>
          <a:xfrm>
            <a:off x="533400" y="2668691"/>
            <a:ext cx="3886200"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5. Cánh đồng lúa </a:t>
            </a:r>
          </a:p>
          <a:p>
            <a:pPr algn="ctr"/>
            <a:r>
              <a:rPr lang="vi-VN" sz="2200" b="1" dirty="0">
                <a:solidFill>
                  <a:srgbClr val="002060"/>
                </a:solidFill>
                <a:latin typeface="Cambria" panose="02040503050406030204" pitchFamily="18" charset="0"/>
                <a:ea typeface="Cambria" panose="02040503050406030204" pitchFamily="18" charset="0"/>
              </a:rPr>
              <a:t>(tỉnh Thái Bình)</a:t>
            </a:r>
            <a:endParaRPr lang="en-SG" sz="2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CD9EFFF1-19FE-438E-B26A-CC57F1ADD46A}"/>
              </a:ext>
            </a:extLst>
          </p:cNvPr>
          <p:cNvSpPr txBox="1"/>
          <p:nvPr/>
        </p:nvSpPr>
        <p:spPr>
          <a:xfrm>
            <a:off x="4114800" y="2644540"/>
            <a:ext cx="4153981"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6. Du lịch trên </a:t>
            </a:r>
          </a:p>
          <a:p>
            <a:pPr algn="ctr"/>
            <a:r>
              <a:rPr lang="vi-VN" sz="2200" b="1" dirty="0">
                <a:solidFill>
                  <a:srgbClr val="002060"/>
                </a:solidFill>
                <a:latin typeface="Cambria" panose="02040503050406030204" pitchFamily="18" charset="0"/>
                <a:ea typeface="Cambria" panose="02040503050406030204" pitchFamily="18" charset="0"/>
              </a:rPr>
              <a:t>sông Hồng (thành phố Hà Nội)</a:t>
            </a:r>
            <a:endParaRPr lang="en-SG" sz="2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3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464699"/>
            <a:ext cx="9103311" cy="4214101"/>
          </a:xfrm>
          <a:prstGeom prst="rect">
            <a:avLst/>
          </a:prstGeom>
        </p:spPr>
      </p:pic>
    </p:spTree>
    <p:extLst>
      <p:ext uri="{BB962C8B-B14F-4D97-AF65-F5344CB8AC3E}">
        <p14:creationId xmlns:p14="http://schemas.microsoft.com/office/powerpoint/2010/main" val="272030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285750"/>
            <a:ext cx="85344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 xmlns:a16="http://schemas.microsoft.com/office/drawing/2014/main" id="{B5878124-69E4-E4D9-F29B-93943DE23AD3}"/>
              </a:ext>
            </a:extLst>
          </p:cNvPr>
          <p:cNvSpPr/>
          <p:nvPr/>
        </p:nvSpPr>
        <p:spPr>
          <a:xfrm>
            <a:off x="990600" y="140077"/>
            <a:ext cx="7276450" cy="1003309"/>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3200"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B2081B59-36D1-46DA-B9CD-B159B5591F6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83924" y="3386605"/>
            <a:ext cx="3825467" cy="1800286"/>
          </a:xfrm>
          <a:prstGeom prst="rect">
            <a:avLst/>
          </a:prstGeom>
        </p:spPr>
      </p:pic>
      <p:sp>
        <p:nvSpPr>
          <p:cNvPr id="7" name="TextBox 6">
            <a:extLst>
              <a:ext uri="{FF2B5EF4-FFF2-40B4-BE49-F238E27FC236}">
                <a16:creationId xmlns="" xmlns:a16="http://schemas.microsoft.com/office/drawing/2014/main" id="{13DF7D8C-5040-468F-8ED7-0A6E419D6B15}"/>
              </a:ext>
            </a:extLst>
          </p:cNvPr>
          <p:cNvSpPr txBox="1"/>
          <p:nvPr/>
        </p:nvSpPr>
        <p:spPr>
          <a:xfrm>
            <a:off x="1479437" y="1392163"/>
            <a:ext cx="3581400" cy="630942"/>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vi-VN" sz="3500"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 xmlns:a16="http://schemas.microsoft.com/office/drawing/2014/main" id="{8BC52703-2B4C-4DC5-A920-2EDC3C103449}"/>
              </a:ext>
            </a:extLst>
          </p:cNvPr>
          <p:cNvSpPr txBox="1"/>
          <p:nvPr/>
        </p:nvSpPr>
        <p:spPr>
          <a:xfrm>
            <a:off x="1156350" y="2285439"/>
            <a:ext cx="4227574" cy="630942"/>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en-US" sz="3500" b="1" dirty="0">
                <a:latin typeface="Cambria" panose="02040503050406030204" pitchFamily="18" charset="0"/>
                <a:ea typeface="Cambria" panose="02040503050406030204" pitchFamily="18" charset="0"/>
                <a:cs typeface="Times New Roman" pitchFamily="18" charset="0"/>
              </a:rPr>
              <a:t> </a:t>
            </a:r>
            <a:r>
              <a:rPr lang="vi-VN" sz="3500"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 xmlns:a16="http://schemas.microsoft.com/office/drawing/2014/main" id="{877072B9-80CC-4C95-A5FA-518DB3F4EC66}"/>
              </a:ext>
            </a:extLst>
          </p:cNvPr>
          <p:cNvSpPr txBox="1"/>
          <p:nvPr/>
        </p:nvSpPr>
        <p:spPr>
          <a:xfrm>
            <a:off x="450737" y="3165158"/>
            <a:ext cx="5638800" cy="1015663"/>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vi-VN" sz="3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54749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4" name="Picture 3">
            <a:extLst>
              <a:ext uri="{FF2B5EF4-FFF2-40B4-BE49-F238E27FC236}">
                <a16:creationId xmlns="" xmlns:a16="http://schemas.microsoft.com/office/drawing/2014/main" id="{EEB9BD6B-7B55-4731-9817-AB10DC674251}"/>
              </a:ext>
            </a:extLst>
          </p:cNvPr>
          <p:cNvPicPr>
            <a:picLocks noChangeAspect="1"/>
          </p:cNvPicPr>
          <p:nvPr/>
        </p:nvPicPr>
        <p:blipFill>
          <a:blip r:embed="rId9"/>
          <a:stretch>
            <a:fillRect/>
          </a:stretch>
        </p:blipFill>
        <p:spPr>
          <a:xfrm>
            <a:off x="381000" y="956451"/>
            <a:ext cx="7778844" cy="2540858"/>
          </a:xfrm>
          <a:prstGeom prst="rect">
            <a:avLst/>
          </a:prstGeom>
        </p:spPr>
      </p:pic>
      <p:sp>
        <p:nvSpPr>
          <p:cNvPr id="2" name="TextBox 1"/>
          <p:cNvSpPr txBox="1"/>
          <p:nvPr/>
        </p:nvSpPr>
        <p:spPr>
          <a:xfrm>
            <a:off x="3413646" y="438150"/>
            <a:ext cx="1234554" cy="112171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0989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0"/>
            <a:ext cx="9080500" cy="4981933"/>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 xmlns:a16="http://schemas.microsoft.com/office/drawing/2014/main" id="{BEF2A3DD-3C59-806D-6C08-2E6D801DD0D1}"/>
              </a:ext>
            </a:extLst>
          </p:cNvPr>
          <p:cNvSpPr txBox="1"/>
          <p:nvPr/>
        </p:nvSpPr>
        <p:spPr>
          <a:xfrm>
            <a:off x="16509" y="-11645"/>
            <a:ext cx="9144000" cy="923330"/>
          </a:xfrm>
          <a:prstGeom prst="rect">
            <a:avLst/>
          </a:prstGeom>
          <a:noFill/>
        </p:spPr>
        <p:txBody>
          <a:bodyPr wrap="square" rtlCol="0">
            <a:spAutoFit/>
          </a:bodyPr>
          <a:lstStyle/>
          <a:p>
            <a:pPr marL="514350" marR="0" lvl="0" indent="-514350" algn="ctr" defTabSz="182486" rtl="0" eaLnBrk="1" fontAlgn="auto" latinLnBrk="0" hangingPunct="1">
              <a:lnSpc>
                <a:spcPct val="100000"/>
              </a:lnSpc>
              <a:spcBef>
                <a:spcPts val="0"/>
              </a:spcBef>
              <a:spcAft>
                <a:spcPts val="0"/>
              </a:spcAft>
              <a:buClrTx/>
              <a:buSzTx/>
              <a:buFontTx/>
              <a:buAutoNum type="arabicPeriod"/>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Lập và hoàn thành bảng mô tả (theo gợi ý dưới đây) </a:t>
            </a:r>
          </a:p>
          <a:p>
            <a:pPr marR="0" lvl="0" algn="ctr" defTabSz="182486" rtl="0" eaLnBrk="1" fontAlgn="auto" latinLnBrk="0" hangingPunct="1">
              <a:lnSpc>
                <a:spcPct val="100000"/>
              </a:lnSpc>
              <a:spcBef>
                <a:spcPts val="0"/>
              </a:spcBef>
              <a:spcAft>
                <a:spcPts val="0"/>
              </a:spcAft>
              <a:buClrTx/>
              <a:buSzTx/>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về đời sống vật chất và tinh thần của người Việt cổ</a:t>
            </a:r>
            <a:endParaRPr kumimoji="0" lang="en-US" sz="27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3858754089"/>
              </p:ext>
            </p:extLst>
          </p:nvPr>
        </p:nvGraphicFramePr>
        <p:xfrm>
          <a:off x="92076" y="819150"/>
          <a:ext cx="8959849" cy="4310958"/>
        </p:xfrm>
        <a:graphic>
          <a:graphicData uri="http://schemas.openxmlformats.org/drawingml/2006/table">
            <a:tbl>
              <a:tblPr firstRow="1" bandRow="1">
                <a:tableStyleId>{21E4AEA4-8DFA-4A89-87EB-49C32662AFE0}</a:tableStyleId>
              </a:tblPr>
              <a:tblGrid>
                <a:gridCol w="1682362">
                  <a:extLst>
                    <a:ext uri="{9D8B030D-6E8A-4147-A177-3AD203B41FA5}">
                      <a16:colId xmlns="" xmlns:a16="http://schemas.microsoft.com/office/drawing/2014/main" val="2110190926"/>
                    </a:ext>
                  </a:extLst>
                </a:gridCol>
                <a:gridCol w="2657366">
                  <a:extLst>
                    <a:ext uri="{9D8B030D-6E8A-4147-A177-3AD203B41FA5}">
                      <a16:colId xmlns="" xmlns:a16="http://schemas.microsoft.com/office/drawing/2014/main" val="1854208686"/>
                    </a:ext>
                  </a:extLst>
                </a:gridCol>
                <a:gridCol w="4620121">
                  <a:extLst>
                    <a:ext uri="{9D8B030D-6E8A-4147-A177-3AD203B41FA5}">
                      <a16:colId xmlns="" xmlns:a16="http://schemas.microsoft.com/office/drawing/2014/main" val="1646360964"/>
                    </a:ext>
                  </a:extLst>
                </a:gridCol>
              </a:tblGrid>
              <a:tr h="512724">
                <a:tc gridSpan="2">
                  <a:txBody>
                    <a:bodyPr/>
                    <a:lstStyle/>
                    <a:p>
                      <a:pPr algn="ctr"/>
                      <a:r>
                        <a:rPr lang="vi-VN" sz="2600" b="1" dirty="0">
                          <a:solidFill>
                            <a:schemeClr val="bg1"/>
                          </a:solidFill>
                          <a:latin typeface="Cambria" panose="02040503050406030204" pitchFamily="18" charset="0"/>
                          <a:ea typeface="Cambria" panose="02040503050406030204" pitchFamily="18" charset="0"/>
                        </a:rPr>
                        <a:t>Đời sống của người Việt cổ</a:t>
                      </a:r>
                      <a:endParaRPr lang="en-SG" sz="2600" b="1" dirty="0">
                        <a:solidFill>
                          <a:schemeClr val="bg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bg1"/>
                          </a:solidFill>
                          <a:latin typeface="Cambria" panose="02040503050406030204" pitchFamily="18" charset="0"/>
                          <a:ea typeface="Cambria" panose="02040503050406030204" pitchFamily="18" charset="0"/>
                        </a:rPr>
                        <a:t>Biểu hiện</a:t>
                      </a:r>
                      <a:endParaRPr lang="en-SG" sz="2600" b="1"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207044090"/>
                  </a:ext>
                </a:extLst>
              </a:tr>
              <a:tr h="524398">
                <a:tc rowSpan="4">
                  <a:txBody>
                    <a:bodyPr/>
                    <a:lstStyle/>
                    <a:p>
                      <a:pPr algn="ctr"/>
                      <a:endParaRPr lang="vi-VN" sz="2300" b="1" dirty="0">
                        <a:solidFill>
                          <a:schemeClr val="tx1"/>
                        </a:solidFill>
                        <a:latin typeface="Cambria" panose="02040503050406030204" pitchFamily="18" charset="0"/>
                        <a:ea typeface="Cambria" panose="02040503050406030204" pitchFamily="18" charset="0"/>
                      </a:endParaRPr>
                    </a:p>
                    <a:p>
                      <a:pPr algn="ctr"/>
                      <a:r>
                        <a:rPr lang="vi-VN" sz="2300" b="1" dirty="0">
                          <a:solidFill>
                            <a:schemeClr val="tx1"/>
                          </a:solidFill>
                          <a:latin typeface="Cambria" panose="02040503050406030204" pitchFamily="18" charset="0"/>
                          <a:ea typeface="Cambria" panose="02040503050406030204" pitchFamily="18" charset="0"/>
                        </a:rPr>
                        <a:t>Đời sống </a:t>
                      </a:r>
                    </a:p>
                    <a:p>
                      <a:pPr algn="ctr"/>
                      <a:r>
                        <a:rPr lang="vi-VN" sz="2300" b="1" dirty="0">
                          <a:solidFill>
                            <a:schemeClr val="tx1"/>
                          </a:solidFill>
                          <a:latin typeface="Cambria" panose="02040503050406030204" pitchFamily="18" charset="0"/>
                          <a:ea typeface="Cambria" panose="02040503050406030204" pitchFamily="18" charset="0"/>
                        </a:rPr>
                        <a:t>vật chất</a:t>
                      </a: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Thức ăn</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3696764106"/>
                  </a:ext>
                </a:extLst>
              </a:tr>
              <a:tr h="524398">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latin typeface="Cambria" panose="02040503050406030204" pitchFamily="18" charset="0"/>
                          <a:ea typeface="Cambria" panose="02040503050406030204" pitchFamily="18" charset="0"/>
                        </a:rPr>
                        <a:t>Nhà ở</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155294992"/>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Trang phục</a:t>
                      </a:r>
                    </a:p>
                    <a:p>
                      <a:pPr algn="ctr"/>
                      <a:endParaRPr lang="vi-VN" sz="2300" b="1" dirty="0">
                        <a:latin typeface="Cambria" panose="02040503050406030204" pitchFamily="18" charset="0"/>
                        <a:ea typeface="Cambria" panose="02040503050406030204" pitchFamily="18" charset="0"/>
                      </a:endParaRPr>
                    </a:p>
                  </a:txBody>
                  <a:tcPr anchor="ct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3136747349"/>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Phương tiện đi lại</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tinh thần</a:t>
                      </a:r>
                      <a:endParaRPr lang="en-SG" sz="2300" b="1" dirty="0">
                        <a:solidFill>
                          <a:schemeClr val="tx1"/>
                        </a:solidFill>
                        <a:latin typeface="Cambria" panose="02040503050406030204" pitchFamily="18" charset="0"/>
                        <a:ea typeface="Cambria" panose="02040503050406030204" pitchFamily="18" charset="0"/>
                      </a:endParaRPr>
                    </a:p>
                    <a:p>
                      <a:pPr algn="ct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Tín ngưỡng</a:t>
                      </a:r>
                      <a:endParaRPr lang="en-US" sz="2300" b="1" dirty="0">
                        <a:latin typeface="Cambria" panose="02040503050406030204" pitchFamily="18" charset="0"/>
                        <a:ea typeface="Cambria" panose="02040503050406030204" pitchFamily="18" charset="0"/>
                      </a:endParaRPr>
                    </a:p>
                    <a:p>
                      <a:pPr algn="ctr"/>
                      <a:endParaRPr lang="en-SG" sz="15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1955193299"/>
                  </a:ext>
                </a:extLst>
              </a:tr>
              <a:tr h="493734">
                <a:tc vMerge="1">
                  <a:txBody>
                    <a:bodyPr/>
                    <a:lstStyle/>
                    <a:p>
                      <a:endParaRPr lang="en-SG" dirty="0"/>
                    </a:p>
                  </a:txBody>
                  <a:tcPr/>
                </a:tc>
                <a:tc>
                  <a:txBody>
                    <a:bodyPr/>
                    <a:lstStyle/>
                    <a:p>
                      <a:pPr algn="ctr"/>
                      <a:r>
                        <a:rPr lang="vi-VN" sz="2200" b="1" dirty="0">
                          <a:latin typeface="Cambria" panose="02040503050406030204" pitchFamily="18" charset="0"/>
                          <a:ea typeface="Cambria" panose="02040503050406030204" pitchFamily="18" charset="0"/>
                        </a:rPr>
                        <a:t>Phong tục,</a:t>
                      </a:r>
                    </a:p>
                    <a:p>
                      <a:pPr algn="ctr"/>
                      <a:r>
                        <a:rPr lang="vi-VN" sz="2200" b="1" dirty="0">
                          <a:latin typeface="Cambria" panose="02040503050406030204" pitchFamily="18" charset="0"/>
                          <a:ea typeface="Cambria" panose="02040503050406030204" pitchFamily="18" charset="0"/>
                        </a:rPr>
                        <a:t> tập quán</a:t>
                      </a:r>
                      <a:endParaRPr lang="en-SG" sz="22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 xmlns:a16="http://schemas.microsoft.com/office/drawing/2014/main" val="3852139453"/>
                  </a:ext>
                </a:extLst>
              </a:tr>
            </a:tbl>
          </a:graphicData>
        </a:graphic>
      </p:graphicFrame>
      <p:sp>
        <p:nvSpPr>
          <p:cNvPr id="3" name="TextBox 2">
            <a:extLst>
              <a:ext uri="{FF2B5EF4-FFF2-40B4-BE49-F238E27FC236}">
                <a16:creationId xmlns="" xmlns:a16="http://schemas.microsoft.com/office/drawing/2014/main" id="{1EDB2C9E-43A5-491F-838A-96AADF87BE89}"/>
              </a:ext>
            </a:extLst>
          </p:cNvPr>
          <p:cNvSpPr txBox="1"/>
          <p:nvPr/>
        </p:nvSpPr>
        <p:spPr>
          <a:xfrm>
            <a:off x="6096000" y="1352418"/>
            <a:ext cx="1981200" cy="461665"/>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Lúa, gạo</a:t>
            </a:r>
            <a:endParaRPr lang="en-SG" sz="24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25EEDBA0-A5D7-49F5-A7D9-E7628B8611A3}"/>
              </a:ext>
            </a:extLst>
          </p:cNvPr>
          <p:cNvSpPr txBox="1"/>
          <p:nvPr/>
        </p:nvSpPr>
        <p:spPr>
          <a:xfrm>
            <a:off x="6096000" y="1883105"/>
            <a:ext cx="129540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Nhà sàn</a:t>
            </a:r>
            <a:endParaRPr lang="en-SG"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E010047B-C3BD-4AB7-96FA-B0798E5F3D73}"/>
              </a:ext>
            </a:extLst>
          </p:cNvPr>
          <p:cNvSpPr txBox="1"/>
          <p:nvPr/>
        </p:nvSpPr>
        <p:spPr>
          <a:xfrm>
            <a:off x="5129211" y="3191172"/>
            <a:ext cx="3184526" cy="461665"/>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Chủ yếu bằng thuyền</a:t>
            </a:r>
            <a:endParaRPr lang="en-SG" sz="24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FF179CFD-981B-4DE6-ACF4-47AA0E9E0A19}"/>
              </a:ext>
            </a:extLst>
          </p:cNvPr>
          <p:cNvSpPr txBox="1"/>
          <p:nvPr/>
        </p:nvSpPr>
        <p:spPr>
          <a:xfrm>
            <a:off x="4603750" y="2354147"/>
            <a:ext cx="4419600" cy="861774"/>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Nam thường đóng khố cởi trần, nữ mặc váy và áo yếm</a:t>
            </a:r>
            <a:endParaRPr lang="en-SG" sz="24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5AD07C1C-AEC9-4ABC-B934-62E75AF6DF40}"/>
              </a:ext>
            </a:extLst>
          </p:cNvPr>
          <p:cNvSpPr txBox="1"/>
          <p:nvPr/>
        </p:nvSpPr>
        <p:spPr>
          <a:xfrm>
            <a:off x="4330699" y="3628087"/>
            <a:ext cx="4781550"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24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81F39DBF-C132-4CC7-B0C1-AA596D05B08B}"/>
              </a:ext>
            </a:extLst>
          </p:cNvPr>
          <p:cNvSpPr txBox="1"/>
          <p:nvPr/>
        </p:nvSpPr>
        <p:spPr>
          <a:xfrm>
            <a:off x="4419600" y="4344983"/>
            <a:ext cx="4356100"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Phong tục ăn trầu, nhuộm răng đen</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4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2526" y="57150"/>
            <a:ext cx="90297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51B10CD7-9FD2-3D4B-393B-6827BE79BCCF}"/>
              </a:ext>
            </a:extLst>
          </p:cNvPr>
          <p:cNvSpPr/>
          <p:nvPr/>
        </p:nvSpPr>
        <p:spPr>
          <a:xfrm>
            <a:off x="262076" y="57150"/>
            <a:ext cx="8610600" cy="1311086"/>
          </a:xfrm>
          <a:prstGeom prst="rect">
            <a:avLst/>
          </a:prstGeom>
          <a:noFill/>
        </p:spPr>
        <p:txBody>
          <a:bodyPr wrap="square" lIns="18245" tIns="9123" rIns="18245" bIns="9123">
            <a:spAutoFit/>
          </a:bodyPr>
          <a:lstStyle/>
          <a:p>
            <a:pPr algn="just" defTabSz="182486"/>
            <a:r>
              <a:rPr lang="vi-VN" sz="2800"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28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262076" y="1527199"/>
            <a:ext cx="8583227" cy="33239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923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61950"/>
            <a:ext cx="9034229" cy="4178595"/>
          </a:xfrm>
          <a:prstGeom prst="rect">
            <a:avLst/>
          </a:prstGeom>
        </p:spPr>
      </p:pic>
    </p:spTree>
    <p:extLst>
      <p:ext uri="{BB962C8B-B14F-4D97-AF65-F5344CB8AC3E}">
        <p14:creationId xmlns:p14="http://schemas.microsoft.com/office/powerpoint/2010/main" val="379246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F4CAC89-9ADB-4A35-9D93-CCBBC8163704}"/>
              </a:ext>
            </a:extLst>
          </p:cNvPr>
          <p:cNvSpPr txBox="1"/>
          <p:nvPr/>
        </p:nvSpPr>
        <p:spPr>
          <a:xfrm>
            <a:off x="762000" y="742950"/>
            <a:ext cx="7696200" cy="1843838"/>
          </a:xfrm>
          <a:prstGeom prst="rect">
            <a:avLst/>
          </a:prstGeom>
          <a:noFill/>
        </p:spPr>
        <p:txBody>
          <a:bodyPr wrap="square" rtlCol="0">
            <a:spAutoFit/>
          </a:bodyPr>
          <a:lstStyle/>
          <a:p>
            <a:pPr marL="0" marR="0">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Hồng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bảo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khai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hợp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lí</a:t>
            </a:r>
            <a:endParaRPr lang="en-US" sz="9600" dirty="0"/>
          </a:p>
        </p:txBody>
      </p:sp>
    </p:spTree>
    <p:extLst>
      <p:ext uri="{BB962C8B-B14F-4D97-AF65-F5344CB8AC3E}">
        <p14:creationId xmlns:p14="http://schemas.microsoft.com/office/powerpoint/2010/main" val="28879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5">
            <a:extLst>
              <a:ext uri="{FF2B5EF4-FFF2-40B4-BE49-F238E27FC236}">
                <a16:creationId xmlns="" xmlns:a16="http://schemas.microsoft.com/office/drawing/2014/main" id="{4D1E4CE5-71A6-421D-B2F8-938E5C3730EF}"/>
              </a:ext>
            </a:extLst>
          </p:cNvPr>
          <p:cNvSpPr/>
          <p:nvPr/>
        </p:nvSpPr>
        <p:spPr>
          <a:xfrm>
            <a:off x="292100" y="188525"/>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14">
            <a:extLst>
              <a:ext uri="{FF2B5EF4-FFF2-40B4-BE49-F238E27FC236}">
                <a16:creationId xmlns="" xmlns:a16="http://schemas.microsoft.com/office/drawing/2014/main" id="{73291CB4-C554-4444-AC45-AF1D5DA931C9}"/>
              </a:ext>
            </a:extLst>
          </p:cNvPr>
          <p:cNvSpPr txBox="1"/>
          <p:nvPr/>
        </p:nvSpPr>
        <p:spPr>
          <a:xfrm>
            <a:off x="533400" y="184271"/>
            <a:ext cx="7772400" cy="3939540"/>
          </a:xfrm>
          <a:prstGeom prst="rect">
            <a:avLst/>
          </a:prstGeom>
          <a:noFill/>
        </p:spPr>
        <p:txBody>
          <a:bodyPr wrap="square" rtlCol="0">
            <a:spAutoFit/>
          </a:bodyPr>
          <a:lstStyle/>
          <a:p>
            <a:pPr algn="just" defTabSz="182486"/>
            <a:r>
              <a:rPr lang="vi-VN" sz="5000"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50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 xmlns:a16="http://schemas.microsoft.com/office/drawing/2014/main" id="{BEF4360D-6B82-46E2-8F18-0040ECA8EC6F}"/>
              </a:ext>
            </a:extLst>
          </p:cNvPr>
          <p:cNvPicPr>
            <a:picLocks noChangeAspect="1"/>
          </p:cNvPicPr>
          <p:nvPr/>
        </p:nvPicPr>
        <p:blipFill rotWithShape="1">
          <a:blip r:embed="rId3">
            <a:extLst>
              <a:ext uri="{28A0092B-C50C-407E-A947-70E740481C1C}">
                <a14:useLocalDpi xmlns:a14="http://schemas.microsoft.com/office/drawing/2010/main" val="0"/>
              </a:ext>
            </a:extLst>
          </a:blip>
          <a:srcRect t="34709"/>
          <a:stretch/>
        </p:blipFill>
        <p:spPr>
          <a:xfrm>
            <a:off x="-6658" y="2665459"/>
            <a:ext cx="9144000" cy="3641271"/>
          </a:xfrm>
          <a:prstGeom prst="rect">
            <a:avLst/>
          </a:prstGeom>
          <a:ln>
            <a:noFill/>
          </a:ln>
        </p:spPr>
      </p:pic>
    </p:spTree>
    <p:extLst>
      <p:ext uri="{BB962C8B-B14F-4D97-AF65-F5344CB8AC3E}">
        <p14:creationId xmlns:p14="http://schemas.microsoft.com/office/powerpoint/2010/main" val="274101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10" name="Picture 9">
            <a:extLst>
              <a:ext uri="{FF2B5EF4-FFF2-40B4-BE49-F238E27FC236}">
                <a16:creationId xmlns="" xmlns:a16="http://schemas.microsoft.com/office/drawing/2014/main" id="{619F9080-5235-4A5C-AF71-7C9019BE16FD}"/>
              </a:ext>
            </a:extLst>
          </p:cNvPr>
          <p:cNvPicPr>
            <a:picLocks noChangeAspect="1"/>
          </p:cNvPicPr>
          <p:nvPr/>
        </p:nvPicPr>
        <p:blipFill>
          <a:blip r:embed="rId9"/>
          <a:stretch>
            <a:fillRect/>
          </a:stretch>
        </p:blipFill>
        <p:spPr>
          <a:xfrm>
            <a:off x="508369" y="176378"/>
            <a:ext cx="8284166" cy="4597799"/>
          </a:xfrm>
          <a:prstGeom prst="rect">
            <a:avLst/>
          </a:prstGeom>
        </p:spPr>
      </p:pic>
    </p:spTree>
    <p:extLst>
      <p:ext uri="{BB962C8B-B14F-4D97-AF65-F5344CB8AC3E}">
        <p14:creationId xmlns:p14="http://schemas.microsoft.com/office/powerpoint/2010/main" val="155701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005185" y="268700"/>
            <a:ext cx="6699184" cy="485918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 name="Picture 1">
            <a:extLst>
              <a:ext uri="{FF2B5EF4-FFF2-40B4-BE49-F238E27FC236}">
                <a16:creationId xmlns="" xmlns:a16="http://schemas.microsoft.com/office/drawing/2014/main" id="{6BD60AA0-A5E1-4E5C-822B-1A18D4C671EB}"/>
              </a:ext>
            </a:extLst>
          </p:cNvPr>
          <p:cNvPicPr>
            <a:picLocks noChangeAspect="1"/>
          </p:cNvPicPr>
          <p:nvPr/>
        </p:nvPicPr>
        <p:blipFill>
          <a:blip r:embed="rId9"/>
          <a:stretch>
            <a:fillRect/>
          </a:stretch>
        </p:blipFill>
        <p:spPr>
          <a:xfrm>
            <a:off x="1032894" y="907014"/>
            <a:ext cx="6580054" cy="2768855"/>
          </a:xfrm>
          <a:prstGeom prst="rect">
            <a:avLst/>
          </a:prstGeom>
        </p:spPr>
      </p:pic>
    </p:spTree>
    <p:extLst>
      <p:ext uri="{BB962C8B-B14F-4D97-AF65-F5344CB8AC3E}">
        <p14:creationId xmlns:p14="http://schemas.microsoft.com/office/powerpoint/2010/main" val="230920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304800" y="196359"/>
            <a:ext cx="85598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 xmlns:a16="http://schemas.microsoft.com/office/drawing/2014/main" id="{6A301191-F260-4625-92D2-46E13E8B01F4}"/>
              </a:ext>
            </a:extLst>
          </p:cNvPr>
          <p:cNvSpPr txBox="1"/>
          <p:nvPr/>
        </p:nvSpPr>
        <p:spPr>
          <a:xfrm>
            <a:off x="474955" y="348431"/>
            <a:ext cx="4719851" cy="4401205"/>
          </a:xfrm>
          <a:prstGeom prst="rect">
            <a:avLst/>
          </a:prstGeom>
          <a:noFill/>
        </p:spPr>
        <p:txBody>
          <a:bodyPr wrap="square">
            <a:spAutoFit/>
          </a:bodyPr>
          <a:lstStyle/>
          <a:p>
            <a:pPr algn="just"/>
            <a:r>
              <a:rPr lang="en-SG" sz="3500" b="0" i="0" dirty="0" err="1">
                <a:effectLst/>
                <a:latin typeface="Cambria" panose="02040503050406030204" pitchFamily="18" charset="0"/>
                <a:ea typeface="Cambria" panose="02040503050406030204" pitchFamily="18" charset="0"/>
              </a:rPr>
              <a:t>Dựa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vào</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bản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đồ</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địa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hình</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phần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đất</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liền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Việt</a:t>
            </a:r>
            <a:r>
              <a:rPr lang="en-SG" sz="3500" b="0" i="0" dirty="0">
                <a:effectLst/>
                <a:latin typeface="Cambria" panose="02040503050406030204" pitchFamily="18" charset="0"/>
                <a:ea typeface="Cambria" panose="02040503050406030204" pitchFamily="18" charset="0"/>
              </a:rPr>
              <a:t> Nam ở </a:t>
            </a:r>
            <a:r>
              <a:rPr lang="en-SG" sz="3500" b="0" i="0" dirty="0" err="1">
                <a:effectLst/>
                <a:latin typeface="Cambria" panose="02040503050406030204" pitchFamily="18" charset="0"/>
                <a:ea typeface="Cambria" panose="02040503050406030204" pitchFamily="18" charset="0"/>
              </a:rPr>
              <a:t>bài</a:t>
            </a:r>
            <a:r>
              <a:rPr lang="en-SG" sz="3500" b="0" i="0" dirty="0">
                <a:effectLst/>
                <a:latin typeface="Cambria" panose="02040503050406030204" pitchFamily="18" charset="0"/>
                <a:ea typeface="Cambria" panose="02040503050406030204" pitchFamily="18" charset="0"/>
              </a:rPr>
              <a:t> 1, </a:t>
            </a:r>
            <a:r>
              <a:rPr lang="en-SG" sz="3500" b="0" i="0" dirty="0" err="1">
                <a:effectLst/>
                <a:latin typeface="Cambria" panose="02040503050406030204" pitchFamily="18" charset="0"/>
                <a:ea typeface="Cambria" panose="02040503050406030204" pitchFamily="18" charset="0"/>
              </a:rPr>
              <a:t>trang</a:t>
            </a:r>
            <a:r>
              <a:rPr lang="en-SG" sz="3500" b="0" i="0" dirty="0">
                <a:effectLst/>
                <a:latin typeface="Cambria" panose="02040503050406030204" pitchFamily="18" charset="0"/>
                <a:ea typeface="Cambria" panose="02040503050406030204" pitchFamily="18" charset="0"/>
              </a:rPr>
              <a:t> 7 </a:t>
            </a:r>
            <a:r>
              <a:rPr lang="en-SG" sz="3500" b="0" i="0" dirty="0" err="1">
                <a:effectLst/>
                <a:latin typeface="Cambria" panose="02040503050406030204" pitchFamily="18" charset="0"/>
                <a:ea typeface="Cambria" panose="02040503050406030204" pitchFamily="18" charset="0"/>
              </a:rPr>
              <a:t>và</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thông</a:t>
            </a:r>
            <a:r>
              <a:rPr lang="en-SG" sz="3500" b="0" i="0" dirty="0">
                <a:effectLst/>
                <a:latin typeface="Cambria" panose="02040503050406030204" pitchFamily="18" charset="0"/>
                <a:ea typeface="Cambria" panose="02040503050406030204" pitchFamily="18" charset="0"/>
              </a:rPr>
              <a:t> tin, </a:t>
            </a:r>
            <a:r>
              <a:rPr lang="en-SG" sz="3500" b="0" i="0" dirty="0" err="1">
                <a:effectLst/>
                <a:latin typeface="Cambria" panose="02040503050406030204" pitchFamily="18" charset="0"/>
                <a:ea typeface="Cambria" panose="02040503050406030204" pitchFamily="18" charset="0"/>
              </a:rPr>
              <a:t>em</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hãy</a:t>
            </a:r>
            <a:r>
              <a:rPr lang="en-SG" sz="3500" b="0" i="0" dirty="0">
                <a:effectLst/>
                <a:latin typeface="Cambria" panose="02040503050406030204" pitchFamily="18" charset="0"/>
                <a:ea typeface="Cambria" panose="02040503050406030204" pitchFamily="18" charset="0"/>
              </a:rPr>
              <a:t>:</a:t>
            </a:r>
          </a:p>
          <a:p>
            <a:pPr algn="just"/>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Xác</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định</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vị</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trí</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thông</a:t>
            </a:r>
            <a:r>
              <a:rPr lang="en-SG" sz="3500" b="0" i="0" dirty="0">
                <a:effectLst/>
                <a:latin typeface="Cambria" panose="02040503050406030204" pitchFamily="18" charset="0"/>
                <a:ea typeface="Cambria" panose="02040503050406030204" pitchFamily="18" charset="0"/>
              </a:rPr>
              <a:t> tin </a:t>
            </a:r>
            <a:r>
              <a:rPr lang="en-SG" sz="3500" b="0" i="0" dirty="0" err="1">
                <a:effectLst/>
                <a:latin typeface="Cambria" panose="02040503050406030204" pitchFamily="18" charset="0"/>
                <a:ea typeface="Cambria" panose="02040503050406030204" pitchFamily="18" charset="0"/>
              </a:rPr>
              <a:t>trên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bản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đồ</a:t>
            </a:r>
            <a:r>
              <a:rPr lang="en-SG" sz="3500" dirty="0">
                <a:latin typeface="Cambria" panose="02040503050406030204" pitchFamily="18" charset="0"/>
                <a:ea typeface="Cambria" panose="02040503050406030204" pitchFamily="18" charset="0"/>
              </a:rPr>
              <a:t>.</a:t>
            </a:r>
            <a:endParaRPr lang="en-SG" sz="3500" b="0" i="0" dirty="0">
              <a:effectLst/>
              <a:latin typeface="Cambria" panose="02040503050406030204" pitchFamily="18" charset="0"/>
              <a:ea typeface="Cambria" panose="02040503050406030204" pitchFamily="18" charset="0"/>
            </a:endParaRPr>
          </a:p>
          <a:p>
            <a:pPr algn="just"/>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Kể</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một</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số</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gọi</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khác</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của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sông</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Hồng</a:t>
            </a:r>
            <a:r>
              <a:rPr lang="en-SG" sz="3500" b="0" i="0" dirty="0">
                <a:effectLst/>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 xmlns:a16="http://schemas.microsoft.com/office/drawing/2014/main" id="{9C1386F2-3D27-4179-947F-562978252A3A}"/>
              </a:ext>
            </a:extLst>
          </p:cNvPr>
          <p:cNvPicPr>
            <a:picLocks noChangeAspect="1"/>
          </p:cNvPicPr>
          <p:nvPr/>
        </p:nvPicPr>
        <p:blipFill>
          <a:blip r:embed="rId3"/>
          <a:stretch>
            <a:fillRect/>
          </a:stretch>
        </p:blipFill>
        <p:spPr>
          <a:xfrm>
            <a:off x="5456451" y="196359"/>
            <a:ext cx="3687549" cy="4940219"/>
          </a:xfrm>
          <a:prstGeom prst="rect">
            <a:avLst/>
          </a:prstGeom>
        </p:spPr>
      </p:pic>
    </p:spTree>
    <p:extLst>
      <p:ext uri="{BB962C8B-B14F-4D97-AF65-F5344CB8AC3E}">
        <p14:creationId xmlns:p14="http://schemas.microsoft.com/office/powerpoint/2010/main" val="46056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ED0A9A7D-EE21-497A-B62C-C3B4205D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625" y="133350"/>
            <a:ext cx="4800600" cy="5449099"/>
          </a:xfrm>
          <a:prstGeom prst="rect">
            <a:avLst/>
          </a:prstGeom>
          <a:noFill/>
          <a:ln w="9525">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pic>
      <p:sp>
        <p:nvSpPr>
          <p:cNvPr id="3" name="Freeform 18">
            <a:extLst>
              <a:ext uri="{FF2B5EF4-FFF2-40B4-BE49-F238E27FC236}">
                <a16:creationId xmlns="" xmlns:a16="http://schemas.microsoft.com/office/drawing/2014/main" id="{5A4FE22B-7DBB-4FA6-91F9-0F970E2AD987}"/>
              </a:ext>
            </a:extLst>
          </p:cNvPr>
          <p:cNvSpPr/>
          <p:nvPr/>
        </p:nvSpPr>
        <p:spPr>
          <a:xfrm>
            <a:off x="3352800" y="1276350"/>
            <a:ext cx="2290752" cy="2231945"/>
          </a:xfrm>
          <a:custGeom>
            <a:avLst/>
            <a:gdLst>
              <a:gd name="connsiteX0" fmla="*/ 0 w 2647950"/>
              <a:gd name="connsiteY0" fmla="*/ 0 h 2628900"/>
              <a:gd name="connsiteX1" fmla="*/ 104775 w 2647950"/>
              <a:gd name="connsiteY1" fmla="*/ 266700 h 2628900"/>
              <a:gd name="connsiteX2" fmla="*/ 133350 w 2647950"/>
              <a:gd name="connsiteY2" fmla="*/ 295275 h 2628900"/>
              <a:gd name="connsiteX3" fmla="*/ 542925 w 2647950"/>
              <a:gd name="connsiteY3" fmla="*/ 361950 h 2628900"/>
              <a:gd name="connsiteX4" fmla="*/ 657225 w 2647950"/>
              <a:gd name="connsiteY4" fmla="*/ 523875 h 2628900"/>
              <a:gd name="connsiteX5" fmla="*/ 981075 w 2647950"/>
              <a:gd name="connsiteY5" fmla="*/ 523875 h 2628900"/>
              <a:gd name="connsiteX6" fmla="*/ 1181100 w 2647950"/>
              <a:gd name="connsiteY6" fmla="*/ 1228725 h 2628900"/>
              <a:gd name="connsiteX7" fmla="*/ 1352550 w 2647950"/>
              <a:gd name="connsiteY7" fmla="*/ 1543050 h 2628900"/>
              <a:gd name="connsiteX8" fmla="*/ 1533525 w 2647950"/>
              <a:gd name="connsiteY8" fmla="*/ 1743075 h 2628900"/>
              <a:gd name="connsiteX9" fmla="*/ 1609725 w 2647950"/>
              <a:gd name="connsiteY9" fmla="*/ 1704975 h 2628900"/>
              <a:gd name="connsiteX10" fmla="*/ 1676400 w 2647950"/>
              <a:gd name="connsiteY10" fmla="*/ 1895475 h 2628900"/>
              <a:gd name="connsiteX11" fmla="*/ 1838325 w 2647950"/>
              <a:gd name="connsiteY11" fmla="*/ 2124075 h 2628900"/>
              <a:gd name="connsiteX12" fmla="*/ 1952625 w 2647950"/>
              <a:gd name="connsiteY12" fmla="*/ 2343150 h 2628900"/>
              <a:gd name="connsiteX13" fmla="*/ 1905000 w 2647950"/>
              <a:gd name="connsiteY13" fmla="*/ 2428875 h 2628900"/>
              <a:gd name="connsiteX14" fmla="*/ 1952625 w 2647950"/>
              <a:gd name="connsiteY14" fmla="*/ 2457450 h 2628900"/>
              <a:gd name="connsiteX15" fmla="*/ 2209800 w 2647950"/>
              <a:gd name="connsiteY15" fmla="*/ 2362200 h 2628900"/>
              <a:gd name="connsiteX16" fmla="*/ 2362200 w 2647950"/>
              <a:gd name="connsiteY16" fmla="*/ 2533650 h 2628900"/>
              <a:gd name="connsiteX17" fmla="*/ 2571750 w 2647950"/>
              <a:gd name="connsiteY17" fmla="*/ 2476500 h 2628900"/>
              <a:gd name="connsiteX18" fmla="*/ 2647950 w 2647950"/>
              <a:gd name="connsiteY1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7950" h="2628900">
                <a:moveTo>
                  <a:pt x="0" y="0"/>
                </a:moveTo>
                <a:cubicBezTo>
                  <a:pt x="41275" y="108744"/>
                  <a:pt x="82550" y="217488"/>
                  <a:pt x="104775" y="266700"/>
                </a:cubicBezTo>
                <a:cubicBezTo>
                  <a:pt x="127000" y="315912"/>
                  <a:pt x="60325" y="279400"/>
                  <a:pt x="133350" y="295275"/>
                </a:cubicBezTo>
                <a:cubicBezTo>
                  <a:pt x="206375" y="311150"/>
                  <a:pt x="455613" y="323850"/>
                  <a:pt x="542925" y="361950"/>
                </a:cubicBezTo>
                <a:cubicBezTo>
                  <a:pt x="630238" y="400050"/>
                  <a:pt x="584200" y="496888"/>
                  <a:pt x="657225" y="523875"/>
                </a:cubicBezTo>
                <a:cubicBezTo>
                  <a:pt x="730250" y="550863"/>
                  <a:pt x="893763" y="406400"/>
                  <a:pt x="981075" y="523875"/>
                </a:cubicBezTo>
                <a:cubicBezTo>
                  <a:pt x="1068387" y="641350"/>
                  <a:pt x="1119188" y="1058863"/>
                  <a:pt x="1181100" y="1228725"/>
                </a:cubicBezTo>
                <a:cubicBezTo>
                  <a:pt x="1243013" y="1398588"/>
                  <a:pt x="1293813" y="1457325"/>
                  <a:pt x="1352550" y="1543050"/>
                </a:cubicBezTo>
                <a:cubicBezTo>
                  <a:pt x="1411287" y="1628775"/>
                  <a:pt x="1490663" y="1716088"/>
                  <a:pt x="1533525" y="1743075"/>
                </a:cubicBezTo>
                <a:cubicBezTo>
                  <a:pt x="1576387" y="1770062"/>
                  <a:pt x="1585913" y="1679575"/>
                  <a:pt x="1609725" y="1704975"/>
                </a:cubicBezTo>
                <a:cubicBezTo>
                  <a:pt x="1633538" y="1730375"/>
                  <a:pt x="1638300" y="1825625"/>
                  <a:pt x="1676400" y="1895475"/>
                </a:cubicBezTo>
                <a:cubicBezTo>
                  <a:pt x="1714500" y="1965325"/>
                  <a:pt x="1792288" y="2049463"/>
                  <a:pt x="1838325" y="2124075"/>
                </a:cubicBezTo>
                <a:cubicBezTo>
                  <a:pt x="1884362" y="2198687"/>
                  <a:pt x="1941513" y="2292350"/>
                  <a:pt x="1952625" y="2343150"/>
                </a:cubicBezTo>
                <a:cubicBezTo>
                  <a:pt x="1963738" y="2393950"/>
                  <a:pt x="1905000" y="2409825"/>
                  <a:pt x="1905000" y="2428875"/>
                </a:cubicBezTo>
                <a:cubicBezTo>
                  <a:pt x="1905000" y="2447925"/>
                  <a:pt x="1901825" y="2468563"/>
                  <a:pt x="1952625" y="2457450"/>
                </a:cubicBezTo>
                <a:cubicBezTo>
                  <a:pt x="2003425" y="2446338"/>
                  <a:pt x="2141537" y="2349500"/>
                  <a:pt x="2209800" y="2362200"/>
                </a:cubicBezTo>
                <a:cubicBezTo>
                  <a:pt x="2278063" y="2374900"/>
                  <a:pt x="2301875" y="2514600"/>
                  <a:pt x="2362200" y="2533650"/>
                </a:cubicBezTo>
                <a:cubicBezTo>
                  <a:pt x="2422525" y="2552700"/>
                  <a:pt x="2524125" y="2460625"/>
                  <a:pt x="2571750" y="2476500"/>
                </a:cubicBezTo>
                <a:cubicBezTo>
                  <a:pt x="2619375" y="2492375"/>
                  <a:pt x="2633662" y="2560637"/>
                  <a:pt x="2647950" y="262890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Tree>
    <p:extLst>
      <p:ext uri="{BB962C8B-B14F-4D97-AF65-F5344CB8AC3E}">
        <p14:creationId xmlns:p14="http://schemas.microsoft.com/office/powerpoint/2010/main" val="2435028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14">
            <a:extLst>
              <a:ext uri="{FF2B5EF4-FFF2-40B4-BE49-F238E27FC236}">
                <a16:creationId xmlns="" xmlns:a16="http://schemas.microsoft.com/office/drawing/2014/main" id="{BEF2A3DD-3C59-806D-6C08-2E6D801DD0D1}"/>
              </a:ext>
            </a:extLst>
          </p:cNvPr>
          <p:cNvSpPr txBox="1"/>
          <p:nvPr/>
        </p:nvSpPr>
        <p:spPr>
          <a:xfrm>
            <a:off x="2120383" y="73164"/>
            <a:ext cx="4903234"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82486"/>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Vị trí của sông Hồng</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p:cNvSpPr/>
          <p:nvPr/>
        </p:nvSpPr>
        <p:spPr>
          <a:xfrm>
            <a:off x="76201" y="856709"/>
            <a:ext cx="7772400" cy="278537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tabLst>
                <a:tab pos="255270" algn="l"/>
              </a:tabLst>
            </a:pPr>
            <a:r>
              <a:rPr lang="vi-VN" sz="3500" dirty="0">
                <a:latin typeface="Times New Roman" panose="02020603050405020304" pitchFamily="18" charset="0"/>
                <a:ea typeface="Times New Roman" panose="02020603050405020304" pitchFamily="18" charset="0"/>
              </a:rPr>
              <a:t>Sông Hồng bắt nguồn từ Trung Quốc</a:t>
            </a:r>
            <a:r>
              <a:rPr lang="en-US" sz="3500" dirty="0">
                <a:latin typeface="Times New Roman" panose="02020603050405020304" pitchFamily="18" charset="0"/>
                <a:ea typeface="Times New Roman" panose="02020603050405020304" pitchFamily="18" charset="0"/>
              </a:rPr>
              <a:t>.</a:t>
            </a:r>
            <a:r>
              <a:rPr lang="vi-VN" sz="3500" dirty="0">
                <a:latin typeface="Times New Roman" panose="02020603050405020304" pitchFamily="18" charset="0"/>
                <a:ea typeface="Times New Roman" panose="02020603050405020304" pitchFamily="18" charset="0"/>
              </a:rPr>
              <a:t> Phần chảy vào lãnh thổ Việt Nam dài khoảng 556km. Từ huyện Bát Xát (Lào Cai) đổ ra biển ở cửa Ba Lạt – ranh giới giữa tỉnh Thái Bình và tỉnh Nam Định.</a:t>
            </a:r>
            <a:endParaRPr lang="en-US" sz="3500" dirty="0"/>
          </a:p>
        </p:txBody>
      </p:sp>
      <p:sp>
        <p:nvSpPr>
          <p:cNvPr id="4" name="Freeform 2"/>
          <p:cNvSpPr/>
          <p:nvPr/>
        </p:nvSpPr>
        <p:spPr>
          <a:xfrm>
            <a:off x="7848600" y="-95250"/>
            <a:ext cx="1428307" cy="1562100"/>
          </a:xfrm>
          <a:custGeom>
            <a:avLst/>
            <a:gdLst/>
            <a:ahLst/>
            <a:cxnLst/>
            <a:rect l="l" t="t" r="r" b="b"/>
            <a:pathLst>
              <a:path w="517322" h="556260">
                <a:moveTo>
                  <a:pt x="0" y="0"/>
                </a:moveTo>
                <a:lnTo>
                  <a:pt x="517322" y="0"/>
                </a:lnTo>
                <a:lnTo>
                  <a:pt x="517322" y="556260"/>
                </a:lnTo>
                <a:lnTo>
                  <a:pt x="0" y="5562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文本框 14">
            <a:extLst>
              <a:ext uri="{FF2B5EF4-FFF2-40B4-BE49-F238E27FC236}">
                <a16:creationId xmlns="" xmlns:a16="http://schemas.microsoft.com/office/drawing/2014/main" id="{033E0258-EB5C-4118-A062-D952F9E0F200}"/>
              </a:ext>
            </a:extLst>
          </p:cNvPr>
          <p:cNvSpPr txBox="1"/>
          <p:nvPr/>
        </p:nvSpPr>
        <p:spPr>
          <a:xfrm>
            <a:off x="381000" y="3790950"/>
            <a:ext cx="8381999"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82486"/>
            <a:r>
              <a:rPr lang="vi-VN" sz="3500" b="1" dirty="0">
                <a:solidFill>
                  <a:prstClr val="black"/>
                </a:solidFill>
                <a:latin typeface="+mj-lt"/>
                <a:ea typeface="Cambria" panose="02040503050406030204" pitchFamily="18" charset="0"/>
                <a:cs typeface="Calibri" panose="020F0502020204030204" pitchFamily="34" charset="0"/>
              </a:rPr>
              <a:t>Sông Hồng còn có tên gọi khác: </a:t>
            </a:r>
            <a:r>
              <a:rPr lang="en-SG" sz="3500" dirty="0" err="1">
                <a:latin typeface="Times New Roman" panose="02020603050405020304" pitchFamily="18" charset="0"/>
                <a:cs typeface="Times New Roman" panose="02020603050405020304" pitchFamily="18" charset="0"/>
              </a:rPr>
              <a:t>Nhị</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Hà</a:t>
            </a:r>
            <a:r>
              <a:rPr lang="en-SG" sz="3500" dirty="0">
                <a:latin typeface="Times New Roman" panose="02020603050405020304" pitchFamily="18" charset="0"/>
                <a:cs typeface="Times New Roman" panose="02020603050405020304" pitchFamily="18" charset="0"/>
              </a:rPr>
              <a:t>,</a:t>
            </a:r>
            <a:endParaRPr lang="vi-VN" sz="3500" dirty="0">
              <a:latin typeface="Times New Roman" panose="02020603050405020304" pitchFamily="18" charset="0"/>
              <a:cs typeface="Times New Roman" panose="02020603050405020304" pitchFamily="18" charset="0"/>
            </a:endParaRPr>
          </a:p>
          <a:p>
            <a:pPr algn="ctr" defTabSz="182486"/>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Hồng</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Hà</a:t>
            </a:r>
            <a:r>
              <a:rPr lang="en-SG" sz="3500" dirty="0">
                <a:latin typeface="Times New Roman" panose="02020603050405020304" pitchFamily="18" charset="0"/>
                <a:cs typeface="Times New Roman" panose="02020603050405020304" pitchFamily="18" charset="0"/>
              </a:rPr>
              <a:t>,</a:t>
            </a:r>
            <a:r>
              <a:rPr lang="vi-VN" sz="3500" dirty="0">
                <a:latin typeface="Times New Roman" panose="02020603050405020304" pitchFamily="18" charset="0"/>
                <a:cs typeface="Times New Roman" panose="02020603050405020304" pitchFamily="18" charset="0"/>
              </a:rPr>
              <a:t> sông Cái,...</a:t>
            </a:r>
            <a:endParaRPr lang="en-US" sz="35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5930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078797" y="361950"/>
            <a:ext cx="6540321" cy="58674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0" name="Picture 19">
            <a:extLst>
              <a:ext uri="{FF2B5EF4-FFF2-40B4-BE49-F238E27FC236}">
                <a16:creationId xmlns="" xmlns:a16="http://schemas.microsoft.com/office/drawing/2014/main" id="{EC39B707-DBBA-4E67-B7EC-0ADD7E5D9DD2}"/>
              </a:ext>
            </a:extLst>
          </p:cNvPr>
          <p:cNvPicPr>
            <a:picLocks noChangeAspect="1"/>
          </p:cNvPicPr>
          <p:nvPr/>
        </p:nvPicPr>
        <p:blipFill>
          <a:blip r:embed="rId9"/>
          <a:stretch>
            <a:fillRect/>
          </a:stretch>
        </p:blipFill>
        <p:spPr>
          <a:xfrm>
            <a:off x="-1295400" y="361950"/>
            <a:ext cx="10942305" cy="4604469"/>
          </a:xfrm>
          <a:prstGeom prst="rect">
            <a:avLst/>
          </a:prstGeom>
        </p:spPr>
      </p:pic>
    </p:spTree>
    <p:extLst>
      <p:ext uri="{BB962C8B-B14F-4D97-AF65-F5344CB8AC3E}">
        <p14:creationId xmlns:p14="http://schemas.microsoft.com/office/powerpoint/2010/main" val="2312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04800" y="196359"/>
            <a:ext cx="85598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3"/>
          <a:stretch>
            <a:fillRect/>
          </a:stretch>
        </p:blipFill>
        <p:spPr>
          <a:xfrm>
            <a:off x="5580783" y="3166807"/>
            <a:ext cx="3283817" cy="2048879"/>
          </a:xfrm>
          <a:prstGeom prst="rect">
            <a:avLst/>
          </a:prstGeom>
        </p:spPr>
      </p:pic>
      <p:sp>
        <p:nvSpPr>
          <p:cNvPr id="3" name="TextBox 2">
            <a:extLst>
              <a:ext uri="{FF2B5EF4-FFF2-40B4-BE49-F238E27FC236}">
                <a16:creationId xmlns="" xmlns:a16="http://schemas.microsoft.com/office/drawing/2014/main" id="{E9486476-D717-40BF-BE9C-A0BB282EB179}"/>
              </a:ext>
            </a:extLst>
          </p:cNvPr>
          <p:cNvSpPr txBox="1"/>
          <p:nvPr/>
        </p:nvSpPr>
        <p:spPr>
          <a:xfrm>
            <a:off x="1130300" y="249993"/>
            <a:ext cx="6629400" cy="1323439"/>
          </a:xfrm>
          <a:prstGeom prst="rect">
            <a:avLst/>
          </a:prstGeom>
          <a:noFill/>
        </p:spPr>
        <p:txBody>
          <a:bodyPr wrap="square" rtlCol="0">
            <a:spAutoFit/>
          </a:bodyPr>
          <a:lstStyle/>
          <a:p>
            <a:pPr algn="ctr"/>
            <a:r>
              <a:rPr lang="vi-VN" sz="4000" dirty="0">
                <a:solidFill>
                  <a:srgbClr val="FF0000"/>
                </a:solidFill>
                <a:latin typeface="Cambria" panose="02040503050406030204" pitchFamily="18" charset="0"/>
                <a:ea typeface="Cambria" panose="02040503050406030204" pitchFamily="18" charset="0"/>
              </a:rPr>
              <a:t>a) Một số thành tựu tiêu biểu của văn minh sông Hồng</a:t>
            </a:r>
            <a:endParaRPr lang="en-SG" sz="4000" dirty="0">
              <a:solidFill>
                <a:srgbClr val="FF0000"/>
              </a:solidFill>
            </a:endParaRPr>
          </a:p>
        </p:txBody>
      </p:sp>
      <p:sp>
        <p:nvSpPr>
          <p:cNvPr id="6" name="TextBox 5">
            <a:extLst>
              <a:ext uri="{FF2B5EF4-FFF2-40B4-BE49-F238E27FC236}">
                <a16:creationId xmlns="" xmlns:a16="http://schemas.microsoft.com/office/drawing/2014/main" id="{38D586F2-C96E-4C94-B098-9766137BDC26}"/>
              </a:ext>
            </a:extLst>
          </p:cNvPr>
          <p:cNvSpPr txBox="1"/>
          <p:nvPr/>
        </p:nvSpPr>
        <p:spPr>
          <a:xfrm>
            <a:off x="304800" y="1428750"/>
            <a:ext cx="6629400"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 </a:t>
            </a:r>
            <a:endParaRPr lang="en-SG"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88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53664E9C-FBC2-E466-0F1B-2BE52896F04F}"/>
              </a:ext>
            </a:extLst>
          </p:cNvPr>
          <p:cNvSpPr txBox="1"/>
          <p:nvPr/>
        </p:nvSpPr>
        <p:spPr>
          <a:xfrm>
            <a:off x="838200" y="971550"/>
            <a:ext cx="7391400" cy="2911435"/>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182486"/>
            <a:r>
              <a:rPr lang="vi-VN" sz="5500" dirty="0">
                <a:latin typeface="Cambria" panose="02040503050406030204" pitchFamily="18" charset="0"/>
                <a:ea typeface="Cambria" panose="02040503050406030204" pitchFamily="18" charset="0"/>
              </a:rPr>
              <a:t>Sự ra đời của nhà nước Văn Lang, Âu Lạc, trống đồng Đông Sơn,...</a:t>
            </a:r>
            <a:endParaRPr lang="vi-VN" sz="55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3066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813</TotalTime>
  <Words>848</Words>
  <Application>Microsoft Office PowerPoint</Application>
  <PresentationFormat>On-screen Show (16:9)</PresentationFormat>
  <Paragraphs>71</Paragraphs>
  <Slides>27</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Arial</vt:lpstr>
      <vt:lpstr>阿里巴巴普惠体</vt:lpstr>
      <vt:lpstr>Times New Roman</vt:lpstr>
      <vt:lpstr>思源黑体 Medium</vt:lpstr>
      <vt:lpstr>SVN-Ready</vt:lpstr>
      <vt:lpstr>Calibri Light</vt:lpstr>
      <vt:lpstr>Cambria</vt:lpstr>
      <vt:lpstr>Calibri</vt:lpstr>
      <vt:lpstr>SVN-Newton</vt:lpstr>
      <vt:lpstr>SimSun</vt:lpstr>
      <vt:lpstr>思源黑体</vt:lpstr>
      <vt:lpstr>#9Slide07 HoneyCream</vt:lpstr>
      <vt:lpstr>思源黑体 CN Medium</vt:lpstr>
      <vt:lpstr>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Dark Blue Watercolor Solar System Science Class Schoology Course Card</dc:title>
  <dc:creator>MANG NON</dc:creator>
  <cp:keywords>Măngnon</cp:keywords>
  <cp:lastModifiedBy>A</cp:lastModifiedBy>
  <cp:revision>48</cp:revision>
  <dcterms:created xsi:type="dcterms:W3CDTF">2006-08-16T00:00:00Z</dcterms:created>
  <dcterms:modified xsi:type="dcterms:W3CDTF">2024-01-16T09:17:20Z</dcterms:modified>
  <dc:identifier>DAFuVWHYRwQ</dc:identifier>
</cp:coreProperties>
</file>