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sldIdLst>
    <p:sldId id="295" r:id="rId3"/>
    <p:sldId id="274" r:id="rId4"/>
    <p:sldId id="280" r:id="rId5"/>
    <p:sldId id="270" r:id="rId6"/>
    <p:sldId id="285" r:id="rId7"/>
    <p:sldId id="284" r:id="rId8"/>
    <p:sldId id="281" r:id="rId9"/>
    <p:sldId id="268" r:id="rId10"/>
    <p:sldId id="289" r:id="rId11"/>
    <p:sldId id="290" r:id="rId12"/>
    <p:sldId id="287" r:id="rId13"/>
    <p:sldId id="275" r:id="rId14"/>
    <p:sldId id="291" r:id="rId15"/>
    <p:sldId id="292" r:id="rId16"/>
    <p:sldId id="293" r:id="rId17"/>
    <p:sldId id="282" r:id="rId18"/>
    <p:sldId id="294" r:id="rId19"/>
    <p:sldId id="256" r:id="rId20"/>
  </p:sldIdLst>
  <p:sldSz cx="18288000" cy="10287000"/>
  <p:notesSz cx="6858000" cy="9144000"/>
  <p:embeddedFontLst>
    <p:embeddedFont>
      <p:font typeface="#9Slide03 AmpleSoft Bold" panose="020B0604020202020204" charset="0"/>
      <p:regular r:id="rId21"/>
      <p:bold r:id="rId22"/>
    </p:embeddedFont>
    <p:embeddedFont>
      <p:font typeface="#9Slide03 IcielNovecento sans E" panose="020B0604020202020204" charset="0"/>
      <p:bold r:id="rId23"/>
    </p:embeddedFont>
    <p:embeddedFont>
      <p:font typeface="#9Slide07 HoneyCream" panose="020B0604020202020204" charset="0"/>
      <p:regular r:id="rId24"/>
    </p:embeddedFont>
    <p:embeddedFont>
      <p:font typeface="Calibri" panose="020F0502020204030204" pitchFamily="34" charset="0"/>
      <p:regular r:id="rId25"/>
      <p:bold r:id="rId26"/>
      <p:italic r:id="rId27"/>
      <p:boldItalic r:id="rId28"/>
    </p:embeddedFont>
    <p:embeddedFont>
      <p:font typeface="Caveat Brush" panose="020B0604020202020204" charset="0"/>
      <p:regular r:id="rId29"/>
    </p:embeddedFont>
    <p:embeddedFont>
      <p:font typeface="Roboto" panose="02000000000000000000" pitchFamily="2"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94686" autoAdjust="0"/>
  </p:normalViewPr>
  <p:slideViewPr>
    <p:cSldViewPr>
      <p:cViewPr varScale="1">
        <p:scale>
          <a:sx n="40" d="100"/>
          <a:sy n="40" d="100"/>
        </p:scale>
        <p:origin x="888"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0175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092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3980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9355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0157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0146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0007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4206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899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1905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3527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17159021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svg"/><Relationship Id="rId7"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4.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svg"/><Relationship Id="rId7"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2.png"/><Relationship Id="rId5" Type="http://schemas.microsoft.com/office/2007/relationships/hdphoto" Target="../media/hdphoto1.wdp"/><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1.png"/><Relationship Id="rId3" Type="http://schemas.openxmlformats.org/officeDocument/2006/relationships/image" Target="../media/image16.sv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 Id="rId1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3.sv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svg"/><Relationship Id="rId7" Type="http://schemas.microsoft.com/office/2007/relationships/hdphoto" Target="../media/hdphoto2.wdp"/><Relationship Id="rId12"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1.png"/><Relationship Id="rId5" Type="http://schemas.microsoft.com/office/2007/relationships/hdphoto" Target="../media/hdphoto1.wdp"/><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A9BA55-B01A-4CF3-8F11-08700F6B5968}"/>
              </a:ext>
            </a:extLst>
          </p:cNvPr>
          <p:cNvSpPr>
            <a:spLocks noGrp="1"/>
          </p:cNvSpPr>
          <p:nvPr>
            <p:ph type="ctrTitle"/>
          </p:nvPr>
        </p:nvSpPr>
        <p:spPr>
          <a:xfrm>
            <a:off x="5105400" y="7277100"/>
            <a:ext cx="7772400" cy="1470025"/>
          </a:xfrm>
        </p:spPr>
        <p:txBody>
          <a:bodyPr/>
          <a:lstStyle/>
          <a:p>
            <a:r>
              <a:rPr lang="en-US" dirty="0" err="1"/>
              <a:t>Giáo</a:t>
            </a:r>
            <a:r>
              <a:rPr lang="en-US" dirty="0"/>
              <a:t> </a:t>
            </a:r>
            <a:r>
              <a:rPr lang="en-US" dirty="0" err="1"/>
              <a:t>viên</a:t>
            </a:r>
            <a:r>
              <a:rPr lang="en-US" dirty="0"/>
              <a:t>: </a:t>
            </a:r>
            <a:r>
              <a:rPr lang="en-US" dirty="0" err="1"/>
              <a:t>Âu</a:t>
            </a:r>
            <a:r>
              <a:rPr lang="en-US" dirty="0"/>
              <a:t> </a:t>
            </a:r>
            <a:r>
              <a:rPr lang="en-US" dirty="0" err="1"/>
              <a:t>Thị</a:t>
            </a:r>
            <a:r>
              <a:rPr lang="en-US" dirty="0"/>
              <a:t> Thanh Dung</a:t>
            </a:r>
            <a:br>
              <a:rPr lang="en-US" dirty="0"/>
            </a:br>
            <a:r>
              <a:rPr lang="en-US" dirty="0" err="1"/>
              <a:t>Lớp</a:t>
            </a:r>
            <a:r>
              <a:rPr lang="en-US" dirty="0"/>
              <a:t> 4A5</a:t>
            </a:r>
          </a:p>
        </p:txBody>
      </p:sp>
      <p:sp>
        <p:nvSpPr>
          <p:cNvPr id="6" name="Rectangle 5">
            <a:extLst>
              <a:ext uri="{FF2B5EF4-FFF2-40B4-BE49-F238E27FC236}">
                <a16:creationId xmlns:a16="http://schemas.microsoft.com/office/drawing/2014/main" id="{9E73988E-F2AD-423B-803F-5EBDB34F559D}"/>
              </a:ext>
            </a:extLst>
          </p:cNvPr>
          <p:cNvSpPr/>
          <p:nvPr/>
        </p:nvSpPr>
        <p:spPr>
          <a:xfrm>
            <a:off x="3959343" y="266700"/>
            <a:ext cx="10369312" cy="1938992"/>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rPr>
              <a:t>Tr</a:t>
            </a:r>
            <a:r>
              <a:rPr lang="vi-VN" sz="7200" b="1" cap="none" spc="0" dirty="0">
                <a:ln w="22225">
                  <a:solidFill>
                    <a:schemeClr val="accent2"/>
                  </a:solidFill>
                  <a:prstDash val="solid"/>
                </a:ln>
                <a:solidFill>
                  <a:schemeClr val="accent2">
                    <a:lumMod val="40000"/>
                    <a:lumOff val="60000"/>
                  </a:schemeClr>
                </a:solidFill>
                <a:effectLst/>
              </a:rPr>
              <a:t>ường</a:t>
            </a:r>
            <a:r>
              <a:rPr lang="en-US" sz="7200" b="1" cap="none" spc="0" dirty="0">
                <a:ln w="22225">
                  <a:solidFill>
                    <a:schemeClr val="accent2"/>
                  </a:solidFill>
                  <a:prstDash val="solid"/>
                </a:ln>
                <a:solidFill>
                  <a:schemeClr val="accent2">
                    <a:lumMod val="40000"/>
                    <a:lumOff val="60000"/>
                  </a:schemeClr>
                </a:solidFill>
                <a:effectLst/>
              </a:rPr>
              <a:t> </a:t>
            </a:r>
            <a:r>
              <a:rPr lang="en-US" sz="7200" b="1" cap="none" spc="0" dirty="0" err="1">
                <a:ln w="22225">
                  <a:solidFill>
                    <a:schemeClr val="accent2"/>
                  </a:solidFill>
                  <a:prstDash val="solid"/>
                </a:ln>
                <a:solidFill>
                  <a:schemeClr val="accent2">
                    <a:lumMod val="40000"/>
                    <a:lumOff val="60000"/>
                  </a:schemeClr>
                </a:solidFill>
                <a:effectLst/>
              </a:rPr>
              <a:t>Tiểu</a:t>
            </a:r>
            <a:r>
              <a:rPr lang="en-US" sz="7200" b="1" cap="none" spc="0" dirty="0">
                <a:ln w="22225">
                  <a:solidFill>
                    <a:schemeClr val="accent2"/>
                  </a:solidFill>
                  <a:prstDash val="solid"/>
                </a:ln>
                <a:solidFill>
                  <a:schemeClr val="accent2">
                    <a:lumMod val="40000"/>
                    <a:lumOff val="60000"/>
                  </a:schemeClr>
                </a:solidFill>
                <a:effectLst/>
              </a:rPr>
              <a:t> </a:t>
            </a:r>
            <a:r>
              <a:rPr lang="en-US" sz="7200" b="1" cap="none" spc="0" dirty="0" err="1">
                <a:ln w="22225">
                  <a:solidFill>
                    <a:schemeClr val="accent2"/>
                  </a:solidFill>
                  <a:prstDash val="solid"/>
                </a:ln>
                <a:solidFill>
                  <a:schemeClr val="accent2">
                    <a:lumMod val="40000"/>
                    <a:lumOff val="60000"/>
                  </a:schemeClr>
                </a:solidFill>
                <a:effectLst/>
              </a:rPr>
              <a:t>học</a:t>
            </a:r>
            <a:r>
              <a:rPr lang="en-US" sz="7200" b="1" cap="none" spc="0" dirty="0">
                <a:ln w="22225">
                  <a:solidFill>
                    <a:schemeClr val="accent2"/>
                  </a:solidFill>
                  <a:prstDash val="solid"/>
                </a:ln>
                <a:solidFill>
                  <a:schemeClr val="accent2">
                    <a:lumMod val="40000"/>
                    <a:lumOff val="60000"/>
                  </a:schemeClr>
                </a:solidFill>
                <a:effectLst/>
              </a:rPr>
              <a:t> </a:t>
            </a:r>
            <a:r>
              <a:rPr lang="en-US" sz="7200" b="1" cap="none" spc="0" dirty="0" err="1">
                <a:ln w="22225">
                  <a:solidFill>
                    <a:schemeClr val="accent2"/>
                  </a:solidFill>
                  <a:prstDash val="solid"/>
                </a:ln>
                <a:solidFill>
                  <a:schemeClr val="accent2">
                    <a:lumMod val="40000"/>
                    <a:lumOff val="60000"/>
                  </a:schemeClr>
                </a:solidFill>
                <a:effectLst/>
              </a:rPr>
              <a:t>Sài</a:t>
            </a:r>
            <a:r>
              <a:rPr lang="en-US" sz="7200" b="1" cap="none" spc="0" dirty="0">
                <a:ln w="22225">
                  <a:solidFill>
                    <a:schemeClr val="accent2"/>
                  </a:solidFill>
                  <a:prstDash val="solid"/>
                </a:ln>
                <a:solidFill>
                  <a:schemeClr val="accent2">
                    <a:lumMod val="40000"/>
                    <a:lumOff val="60000"/>
                  </a:schemeClr>
                </a:solidFill>
                <a:effectLst/>
              </a:rPr>
              <a:t> </a:t>
            </a:r>
            <a:r>
              <a:rPr lang="en-US" sz="7200" b="1" cap="none" spc="0" dirty="0" err="1">
                <a:ln w="22225">
                  <a:solidFill>
                    <a:schemeClr val="accent2"/>
                  </a:solidFill>
                  <a:prstDash val="solid"/>
                </a:ln>
                <a:solidFill>
                  <a:schemeClr val="accent2">
                    <a:lumMod val="40000"/>
                    <a:lumOff val="60000"/>
                  </a:schemeClr>
                </a:solidFill>
                <a:effectLst/>
              </a:rPr>
              <a:t>Đồng</a:t>
            </a:r>
            <a:endParaRPr lang="en-US" sz="7200" b="1" cap="none" spc="0" dirty="0">
              <a:ln w="22225">
                <a:solidFill>
                  <a:schemeClr val="accent2"/>
                </a:solidFill>
                <a:prstDash val="solid"/>
              </a:ln>
              <a:solidFill>
                <a:schemeClr val="accent2">
                  <a:lumMod val="40000"/>
                  <a:lumOff val="60000"/>
                </a:schemeClr>
              </a:solidFill>
              <a:effectLst/>
            </a:endParaRPr>
          </a:p>
          <a:p>
            <a:pPr algn="ctr"/>
            <a:r>
              <a:rPr lang="en-US" sz="4800" b="1" cap="none" spc="0" dirty="0" err="1">
                <a:ln w="22225">
                  <a:solidFill>
                    <a:schemeClr val="accent2"/>
                  </a:solidFill>
                  <a:prstDash val="solid"/>
                </a:ln>
                <a:solidFill>
                  <a:schemeClr val="accent2">
                    <a:lumMod val="40000"/>
                    <a:lumOff val="60000"/>
                  </a:schemeClr>
                </a:solidFill>
                <a:effectLst/>
              </a:rPr>
              <a:t>Mô</a:t>
            </a:r>
            <a:r>
              <a:rPr lang="en-US" sz="4800" b="1" dirty="0" err="1">
                <a:ln w="22225">
                  <a:solidFill>
                    <a:schemeClr val="accent2"/>
                  </a:solidFill>
                  <a:prstDash val="solid"/>
                </a:ln>
                <a:solidFill>
                  <a:schemeClr val="accent2">
                    <a:lumMod val="40000"/>
                    <a:lumOff val="60000"/>
                  </a:schemeClr>
                </a:solidFill>
              </a:rPr>
              <a:t>n</a:t>
            </a:r>
            <a:r>
              <a:rPr lang="en-US" sz="4800" b="1" dirty="0">
                <a:ln w="22225">
                  <a:solidFill>
                    <a:schemeClr val="accent2"/>
                  </a:solidFill>
                  <a:prstDash val="solid"/>
                </a:ln>
                <a:solidFill>
                  <a:schemeClr val="accent2">
                    <a:lumMod val="40000"/>
                    <a:lumOff val="60000"/>
                  </a:schemeClr>
                </a:solidFill>
              </a:rPr>
              <a:t>: </a:t>
            </a:r>
            <a:r>
              <a:rPr lang="en-US" sz="4800" b="1" dirty="0" err="1">
                <a:ln w="22225">
                  <a:solidFill>
                    <a:schemeClr val="accent2"/>
                  </a:solidFill>
                  <a:prstDash val="solid"/>
                </a:ln>
                <a:solidFill>
                  <a:schemeClr val="accent2">
                    <a:lumMod val="40000"/>
                    <a:lumOff val="60000"/>
                  </a:schemeClr>
                </a:solidFill>
              </a:rPr>
              <a:t>Luyện</a:t>
            </a:r>
            <a:r>
              <a:rPr lang="en-US" sz="4800" b="1" dirty="0">
                <a:ln w="22225">
                  <a:solidFill>
                    <a:schemeClr val="accent2"/>
                  </a:solidFill>
                  <a:prstDash val="solid"/>
                </a:ln>
                <a:solidFill>
                  <a:schemeClr val="accent2">
                    <a:lumMod val="40000"/>
                    <a:lumOff val="60000"/>
                  </a:schemeClr>
                </a:solidFill>
              </a:rPr>
              <a:t> </a:t>
            </a:r>
            <a:r>
              <a:rPr lang="en-US" sz="4800" b="1" dirty="0" err="1">
                <a:ln w="22225">
                  <a:solidFill>
                    <a:schemeClr val="accent2"/>
                  </a:solidFill>
                  <a:prstDash val="solid"/>
                </a:ln>
                <a:solidFill>
                  <a:schemeClr val="accent2">
                    <a:lumMod val="40000"/>
                    <a:lumOff val="60000"/>
                  </a:schemeClr>
                </a:solidFill>
              </a:rPr>
              <a:t>từ</a:t>
            </a:r>
            <a:r>
              <a:rPr lang="en-US" sz="4800" b="1" dirty="0">
                <a:ln w="22225">
                  <a:solidFill>
                    <a:schemeClr val="accent2"/>
                  </a:solidFill>
                  <a:prstDash val="solid"/>
                </a:ln>
                <a:solidFill>
                  <a:schemeClr val="accent2">
                    <a:lumMod val="40000"/>
                    <a:lumOff val="60000"/>
                  </a:schemeClr>
                </a:solidFill>
              </a:rPr>
              <a:t> </a:t>
            </a:r>
            <a:r>
              <a:rPr lang="en-US" sz="4800" b="1" dirty="0" err="1">
                <a:ln w="22225">
                  <a:solidFill>
                    <a:schemeClr val="accent2"/>
                  </a:solidFill>
                  <a:prstDash val="solid"/>
                </a:ln>
                <a:solidFill>
                  <a:schemeClr val="accent2">
                    <a:lumMod val="40000"/>
                    <a:lumOff val="60000"/>
                  </a:schemeClr>
                </a:solidFill>
              </a:rPr>
              <a:t>và</a:t>
            </a:r>
            <a:r>
              <a:rPr lang="en-US" sz="4800" b="1" dirty="0">
                <a:ln w="22225">
                  <a:solidFill>
                    <a:schemeClr val="accent2"/>
                  </a:solidFill>
                  <a:prstDash val="solid"/>
                </a:ln>
                <a:solidFill>
                  <a:schemeClr val="accent2">
                    <a:lumMod val="40000"/>
                    <a:lumOff val="60000"/>
                  </a:schemeClr>
                </a:solidFill>
              </a:rPr>
              <a:t> </a:t>
            </a:r>
            <a:r>
              <a:rPr lang="en-US" sz="4800" b="1" dirty="0" err="1">
                <a:ln w="22225">
                  <a:solidFill>
                    <a:schemeClr val="accent2"/>
                  </a:solidFill>
                  <a:prstDash val="solid"/>
                </a:ln>
                <a:solidFill>
                  <a:schemeClr val="accent2">
                    <a:lumMod val="40000"/>
                    <a:lumOff val="60000"/>
                  </a:schemeClr>
                </a:solidFill>
              </a:rPr>
              <a:t>câu</a:t>
            </a:r>
            <a:endParaRPr lang="en-US" sz="4800" b="1" cap="none" spc="0" dirty="0">
              <a:ln w="22225">
                <a:solidFill>
                  <a:schemeClr val="accent2"/>
                </a:solidFill>
                <a:prstDash val="solid"/>
              </a:ln>
              <a:solidFill>
                <a:schemeClr val="accent2">
                  <a:lumMod val="40000"/>
                  <a:lumOff val="60000"/>
                </a:schemeClr>
              </a:solidFill>
              <a:effectLst/>
            </a:endParaRPr>
          </a:p>
        </p:txBody>
      </p:sp>
      <p:pic>
        <p:nvPicPr>
          <p:cNvPr id="7" name="Picture 6">
            <a:extLst>
              <a:ext uri="{FF2B5EF4-FFF2-40B4-BE49-F238E27FC236}">
                <a16:creationId xmlns:a16="http://schemas.microsoft.com/office/drawing/2014/main" id="{471492F2-2638-467B-9CAC-3119EDC2594E}"/>
              </a:ext>
            </a:extLst>
          </p:cNvPr>
          <p:cNvPicPr>
            <a:picLocks noChangeAspect="1"/>
          </p:cNvPicPr>
          <p:nvPr/>
        </p:nvPicPr>
        <p:blipFill rotWithShape="1">
          <a:blip r:embed="rId3"/>
          <a:srcRect t="18220" b="26209"/>
          <a:stretch/>
        </p:blipFill>
        <p:spPr>
          <a:xfrm>
            <a:off x="3276600" y="2614863"/>
            <a:ext cx="11942502" cy="4648200"/>
          </a:xfrm>
          <a:prstGeom prst="rect">
            <a:avLst/>
          </a:prstGeom>
        </p:spPr>
      </p:pic>
    </p:spTree>
    <p:extLst>
      <p:ext uri="{BB962C8B-B14F-4D97-AF65-F5344CB8AC3E}">
        <p14:creationId xmlns:p14="http://schemas.microsoft.com/office/powerpoint/2010/main" val="300385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AB2B"/>
        </a:solidFill>
        <a:effectLst/>
      </p:bgPr>
    </p:bg>
    <p:spTree>
      <p:nvGrpSpPr>
        <p:cNvPr id="1" name=""/>
        <p:cNvGrpSpPr/>
        <p:nvPr/>
      </p:nvGrpSpPr>
      <p:grpSpPr>
        <a:xfrm>
          <a:off x="0" y="0"/>
          <a:ext cx="0" cy="0"/>
          <a:chOff x="0" y="0"/>
          <a:chExt cx="0" cy="0"/>
        </a:xfrm>
      </p:grpSpPr>
      <p:grpSp>
        <p:nvGrpSpPr>
          <p:cNvPr id="2" name="Group 2"/>
          <p:cNvGrpSpPr/>
          <p:nvPr/>
        </p:nvGrpSpPr>
        <p:grpSpPr>
          <a:xfrm>
            <a:off x="76200" y="114300"/>
            <a:ext cx="18059400"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chemeClr val="bg1"/>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algn="ctr">
                  <a:lnSpc>
                    <a:spcPts val="799"/>
                  </a:lnSpc>
                </a:pPr>
                <a:endParaRPr/>
              </a:p>
            </p:txBody>
          </p:sp>
        </p:grpSp>
      </p:grpSp>
      <p:grpSp>
        <p:nvGrpSpPr>
          <p:cNvPr id="39" name="Group 38"/>
          <p:cNvGrpSpPr/>
          <p:nvPr/>
        </p:nvGrpSpPr>
        <p:grpSpPr>
          <a:xfrm>
            <a:off x="1271997" y="1690369"/>
            <a:ext cx="7984261" cy="5632331"/>
            <a:chOff x="3017242" y="1599361"/>
            <a:chExt cx="7984261" cy="5632331"/>
          </a:xfrm>
        </p:grpSpPr>
        <p:grpSp>
          <p:nvGrpSpPr>
            <p:cNvPr id="13" name="Group 12"/>
            <p:cNvGrpSpPr/>
            <p:nvPr/>
          </p:nvGrpSpPr>
          <p:grpSpPr>
            <a:xfrm>
              <a:off x="3017242" y="3484223"/>
              <a:ext cx="7156612" cy="3747469"/>
              <a:chOff x="1442273" y="3224830"/>
              <a:chExt cx="7156612" cy="3747469"/>
            </a:xfrm>
          </p:grpSpPr>
          <p:grpSp>
            <p:nvGrpSpPr>
              <p:cNvPr id="7" name="Group 7"/>
              <p:cNvGrpSpPr/>
              <p:nvPr/>
            </p:nvGrpSpPr>
            <p:grpSpPr>
              <a:xfrm>
                <a:off x="1442273" y="3224830"/>
                <a:ext cx="7156612" cy="3747469"/>
                <a:chOff x="0" y="831257"/>
                <a:chExt cx="6350000" cy="5518743"/>
              </a:xfrm>
              <a:solidFill>
                <a:schemeClr val="bg1"/>
              </a:solidFill>
            </p:grpSpPr>
            <p:sp>
              <p:nvSpPr>
                <p:cNvPr id="8" name="Freeform 8"/>
                <p:cNvSpPr/>
                <p:nvPr/>
              </p:nvSpPr>
              <p:spPr>
                <a:xfrm>
                  <a:off x="0" y="831257"/>
                  <a:ext cx="6350000" cy="5518743"/>
                </a:xfrm>
                <a:prstGeom prst="cloud">
                  <a:avLst/>
                </a:prstGeom>
                <a:grpFill/>
                <a:ln w="57150">
                  <a:solidFill>
                    <a:schemeClr val="accent2">
                      <a:lumMod val="75000"/>
                    </a:schemeClr>
                  </a:solidFill>
                </a:ln>
              </p:spPr>
            </p:sp>
          </p:grpSp>
          <p:sp>
            <p:nvSpPr>
              <p:cNvPr id="16" name="TextBox 16"/>
              <p:cNvSpPr txBox="1"/>
              <p:nvPr/>
            </p:nvSpPr>
            <p:spPr>
              <a:xfrm>
                <a:off x="2038930" y="3828147"/>
                <a:ext cx="6136830" cy="2215991"/>
              </a:xfrm>
              <a:prstGeom prst="rect">
                <a:avLst/>
              </a:prstGeom>
            </p:spPr>
            <p:txBody>
              <a:bodyPr wrap="square" lIns="0" tIns="0" rIns="0" bIns="0" rtlCol="0" anchor="t">
                <a:spAutoFit/>
              </a:bodyPr>
              <a:lstStyle/>
              <a:p>
                <a:pPr algn="ctr"/>
                <a:r>
                  <a:rPr lang="vi-VN" sz="4800" dirty="0">
                    <a:solidFill>
                      <a:srgbClr val="000000"/>
                    </a:solidFill>
                  </a:rPr>
                  <a:t>Tính từ chỉ đặc điểm của tiếng nhạc </a:t>
                </a:r>
              </a:p>
              <a:p>
                <a:pPr algn="ctr"/>
                <a:r>
                  <a:rPr lang="vi-VN" sz="4800" dirty="0">
                    <a:solidFill>
                      <a:srgbClr val="000000"/>
                    </a:solidFill>
                  </a:rPr>
                  <a:t>(da diết,...)</a:t>
                </a:r>
                <a:endParaRPr lang="en-US" sz="4800" dirty="0">
                  <a:solidFill>
                    <a:srgbClr val="000000"/>
                  </a:solidFill>
                </a:endParaRPr>
              </a:p>
            </p:txBody>
          </p:sp>
        </p:grpSp>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0083" y1="71627" x2="69050" y2="70751"/>
                          <a14:foregroundMark x1="91653" y1="62947" x2="49711" y2="81911"/>
                          <a14:foregroundMark x1="66942" y1="58862" x2="84917" y2="56382"/>
                          <a14:foregroundMark x1="86529" y1="54340" x2="95868" y2="59227"/>
                          <a14:foregroundMark x1="97479" y1="54340" x2="91901" y2="74909"/>
                          <a14:foregroundMark x1="95165" y1="72429" x2="94711" y2="72429"/>
                          <a14:foregroundMark x1="96074" y1="51860" x2="67190" y2="54340"/>
                          <a14:foregroundMark x1="87934" y1="48942" x2="88388" y2="63384"/>
                          <a14:foregroundMark x1="9587" y1="75128" x2="50785" y2="84318"/>
                          <a14:foregroundMark x1="63802" y1="85485" x2="38926" y2="93654"/>
                          <a14:foregroundMark x1="35124" y1="86725" x2="7314" y2="74544"/>
                          <a14:foregroundMark x1="16281" y1="78848" x2="32851" y2="88767"/>
                          <a14:foregroundMark x1="6240" y1="67250" x2="15909" y2="56674"/>
                          <a14:foregroundMark x1="17769" y1="60102" x2="10620" y2="67469"/>
                          <a14:foregroundMark x1="16488" y1="59519" x2="25826" y2="69292"/>
                          <a14:foregroundMark x1="13058" y1="63166" x2="18926" y2="68053"/>
                          <a14:foregroundMark x1="17645" y1="56090" x2="17645" y2="56090"/>
                          <a14:foregroundMark x1="44008" y1="69438" x2="45289" y2="80233"/>
                          <a14:foregroundMark x1="46653" y1="72283" x2="48512" y2="81692"/>
                          <a14:foregroundMark x1="49628" y1="67615" x2="62066" y2="65208"/>
                          <a14:foregroundMark x1="60124" y1="63384" x2="77397" y2="62582"/>
                          <a14:foregroundMark x1="62190" y1="59519" x2="71860" y2="52225"/>
                          <a14:foregroundMark x1="72438" y1="50182" x2="72438" y2="50766"/>
                          <a14:foregroundMark x1="64504" y1="69438" x2="73099" y2="66229"/>
                          <a14:foregroundMark x1="77934" y1="61123" x2="86942" y2="60759"/>
                          <a14:foregroundMark x1="78430" y1="50766" x2="78512" y2="50766"/>
                          <a14:foregroundMark x1="86694" y1="48942" x2="86694" y2="48942"/>
                          <a14:foregroundMark x1="90372" y1="48724" x2="90372" y2="48724"/>
                          <a14:foregroundMark x1="93264" y1="48724" x2="93264" y2="48724"/>
                          <a14:foregroundMark x1="85207" y1="25602" x2="85207" y2="25602"/>
                          <a14:foregroundMark x1="87727" y1="25602" x2="87727" y2="25602"/>
                          <a14:foregroundMark x1="14421" y1="65646" x2="11198" y2="71116"/>
                          <a14:foregroundMark x1="3719" y1="66813" x2="3719" y2="66813"/>
                          <a14:foregroundMark x1="91860" y1="50766" x2="96612" y2="50766"/>
                          <a14:foregroundMark x1="98430" y1="49964" x2="91198" y2="47557"/>
                          <a14:foregroundMark x1="64587" y1="25821" x2="59421" y2="30051"/>
                          <a14:foregroundMark x1="64711" y1="10576" x2="64711" y2="10576"/>
                          <a14:backgroundMark x1="3719" y1="88549" x2="5702" y2="92050"/>
                          <a14:backgroundMark x1="73099" y1="91028" x2="88058" y2="90591"/>
                          <a14:backgroundMark x1="21901" y1="97082" x2="25000" y2="99708"/>
                          <a14:backgroundMark x1="55868" y1="97739" x2="50661" y2="98687"/>
                          <a14:backgroundMark x1="28347" y1="98906" x2="47107" y2="99344"/>
                          <a14:backgroundMark x1="63926" y1="9117" x2="63926" y2="9117"/>
                          <a14:backgroundMark x1="62397" y1="7950" x2="64959" y2="10795"/>
                          <a14:backgroundMark x1="57107" y1="31072" x2="53430" y2="43691"/>
                          <a14:backgroundMark x1="51818" y1="34136" x2="49876" y2="44712"/>
                          <a14:backgroundMark x1="48512" y1="33115" x2="45826" y2="41065"/>
                          <a14:backgroundMark x1="59752" y1="18089" x2="59752" y2="18089"/>
                          <a14:backgroundMark x1="99256" y1="62801" x2="98678" y2="68855"/>
                        </a14:backgroundRemoval>
                      </a14:imgEffect>
                    </a14:imgLayer>
                  </a14:imgProps>
                </a:ext>
                <a:ext uri="{28A0092B-C50C-407E-A947-70E740481C1C}">
                  <a14:useLocalDpi xmlns:a14="http://schemas.microsoft.com/office/drawing/2010/main" val="0"/>
                </a:ext>
              </a:extLst>
            </a:blip>
            <a:stretch>
              <a:fillRect/>
            </a:stretch>
          </p:blipFill>
          <p:spPr>
            <a:xfrm rot="2861747">
              <a:off x="8008388" y="2427609"/>
              <a:ext cx="3821364" cy="2164867"/>
            </a:xfrm>
            <a:prstGeom prst="rect">
              <a:avLst/>
            </a:prstGeom>
          </p:spPr>
        </p:pic>
      </p:grpSp>
      <p:grpSp>
        <p:nvGrpSpPr>
          <p:cNvPr id="50" name="Group 49"/>
          <p:cNvGrpSpPr/>
          <p:nvPr/>
        </p:nvGrpSpPr>
        <p:grpSpPr>
          <a:xfrm>
            <a:off x="9151314" y="1510483"/>
            <a:ext cx="8092298" cy="6512393"/>
            <a:chOff x="9296400" y="2618099"/>
            <a:chExt cx="8092298" cy="6512393"/>
          </a:xfrm>
        </p:grpSpPr>
        <p:grpSp>
          <p:nvGrpSpPr>
            <p:cNvPr id="14" name="Group 13"/>
            <p:cNvGrpSpPr/>
            <p:nvPr/>
          </p:nvGrpSpPr>
          <p:grpSpPr>
            <a:xfrm>
              <a:off x="9296400" y="5091892"/>
              <a:ext cx="7999815" cy="4038600"/>
              <a:chOff x="8986237" y="3268900"/>
              <a:chExt cx="7999815" cy="4038600"/>
            </a:xfrm>
          </p:grpSpPr>
          <p:grpSp>
            <p:nvGrpSpPr>
              <p:cNvPr id="34" name="Group 7"/>
              <p:cNvGrpSpPr/>
              <p:nvPr/>
            </p:nvGrpSpPr>
            <p:grpSpPr>
              <a:xfrm>
                <a:off x="8986237" y="3268900"/>
                <a:ext cx="7999815" cy="4038600"/>
                <a:chOff x="-42644" y="419444"/>
                <a:chExt cx="6392644" cy="5177692"/>
              </a:xfrm>
              <a:solidFill>
                <a:schemeClr val="bg1"/>
              </a:solidFill>
            </p:grpSpPr>
            <p:sp>
              <p:nvSpPr>
                <p:cNvPr id="36" name="Freeform 8"/>
                <p:cNvSpPr/>
                <p:nvPr/>
              </p:nvSpPr>
              <p:spPr>
                <a:xfrm>
                  <a:off x="-42644" y="419444"/>
                  <a:ext cx="6392644" cy="5177692"/>
                </a:xfrm>
                <a:prstGeom prst="cloud">
                  <a:avLst/>
                </a:prstGeom>
                <a:ln w="76200">
                  <a:solidFill>
                    <a:schemeClr val="tx1">
                      <a:lumMod val="75000"/>
                      <a:lumOff val="25000"/>
                    </a:schemeClr>
                  </a:solidFill>
                </a:ln>
              </p:spPr>
              <p:style>
                <a:lnRef idx="2">
                  <a:schemeClr val="accent5"/>
                </a:lnRef>
                <a:fillRef idx="1">
                  <a:schemeClr val="lt1"/>
                </a:fillRef>
                <a:effectRef idx="0">
                  <a:schemeClr val="accent5"/>
                </a:effectRef>
                <a:fontRef idx="minor">
                  <a:schemeClr val="dk1"/>
                </a:fontRef>
              </p:style>
            </p:sp>
          </p:grpSp>
          <p:sp>
            <p:nvSpPr>
              <p:cNvPr id="47" name="TextBox 16"/>
              <p:cNvSpPr txBox="1"/>
              <p:nvPr/>
            </p:nvSpPr>
            <p:spPr>
              <a:xfrm>
                <a:off x="10015756" y="4177564"/>
                <a:ext cx="6350759" cy="2215991"/>
              </a:xfrm>
              <a:prstGeom prst="rect">
                <a:avLst/>
              </a:prstGeom>
            </p:spPr>
            <p:txBody>
              <a:bodyPr wrap="square" lIns="0" tIns="0" rIns="0" bIns="0" rtlCol="0" anchor="t">
                <a:spAutoFit/>
              </a:bodyPr>
              <a:lstStyle/>
              <a:p>
                <a:pPr algn="ctr"/>
                <a:r>
                  <a:rPr lang="vi-VN" sz="4800" dirty="0">
                    <a:solidFill>
                      <a:srgbClr val="000000"/>
                    </a:solidFill>
                  </a:rPr>
                  <a:t>Tính từ chỉ đặc điểm của dòng sông </a:t>
                </a:r>
              </a:p>
              <a:p>
                <a:pPr algn="ctr"/>
                <a:r>
                  <a:rPr lang="vi-VN" sz="4800" dirty="0">
                    <a:solidFill>
                      <a:srgbClr val="000000"/>
                    </a:solidFill>
                  </a:rPr>
                  <a:t>(xinh đẹp,...)</a:t>
                </a:r>
                <a:endParaRPr lang="en-US" sz="4800" dirty="0">
                  <a:solidFill>
                    <a:srgbClr val="000000"/>
                  </a:solidFill>
                </a:endParaRPr>
              </a:p>
            </p:txBody>
          </p:sp>
        </p:grpSp>
        <p:pic>
          <p:nvPicPr>
            <p:cNvPr id="38" name="Picture 37"/>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14006240" y="2618099"/>
              <a:ext cx="3382458" cy="3382458"/>
            </a:xfrm>
            <a:prstGeom prst="rect">
              <a:avLst/>
            </a:prstGeom>
          </p:spPr>
        </p:pic>
      </p:grpSp>
      <p:sp>
        <p:nvSpPr>
          <p:cNvPr id="9" name="Rounded Rectangle 8"/>
          <p:cNvSpPr/>
          <p:nvPr/>
        </p:nvSpPr>
        <p:spPr>
          <a:xfrm>
            <a:off x="1834044" y="7527677"/>
            <a:ext cx="2116905" cy="796680"/>
          </a:xfrm>
          <a:prstGeom prst="roundRect">
            <a:avLst/>
          </a:prstGeom>
          <a:solidFill>
            <a:schemeClr val="accent2">
              <a:lumMod val="75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t>da diết</a:t>
            </a:r>
            <a:endParaRPr lang="en-US" sz="4000" dirty="0"/>
          </a:p>
        </p:txBody>
      </p:sp>
      <p:sp>
        <p:nvSpPr>
          <p:cNvPr id="24" name="Rounded Rectangle 23"/>
          <p:cNvSpPr/>
          <p:nvPr/>
        </p:nvSpPr>
        <p:spPr>
          <a:xfrm>
            <a:off x="5168473" y="7527677"/>
            <a:ext cx="2116905" cy="796680"/>
          </a:xfrm>
          <a:prstGeom prst="roundRect">
            <a:avLst/>
          </a:prstGeom>
          <a:solidFill>
            <a:schemeClr val="accent2">
              <a:lumMod val="75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t>êm ái</a:t>
            </a:r>
            <a:endParaRPr lang="en-US" sz="4000" dirty="0"/>
          </a:p>
        </p:txBody>
      </p:sp>
      <p:sp>
        <p:nvSpPr>
          <p:cNvPr id="25" name="Rounded Rectangle 24"/>
          <p:cNvSpPr/>
          <p:nvPr/>
        </p:nvSpPr>
        <p:spPr>
          <a:xfrm>
            <a:off x="1616894" y="8755789"/>
            <a:ext cx="2667000" cy="796680"/>
          </a:xfrm>
          <a:prstGeom prst="roundRect">
            <a:avLst/>
          </a:prstGeom>
          <a:solidFill>
            <a:schemeClr val="accent2">
              <a:lumMod val="75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t>nhẹ nhàng</a:t>
            </a:r>
            <a:endParaRPr lang="en-US" sz="4000" dirty="0"/>
          </a:p>
        </p:txBody>
      </p:sp>
      <p:sp>
        <p:nvSpPr>
          <p:cNvPr id="26" name="Rounded Rectangle 25"/>
          <p:cNvSpPr/>
          <p:nvPr/>
        </p:nvSpPr>
        <p:spPr>
          <a:xfrm>
            <a:off x="4893426" y="8755789"/>
            <a:ext cx="2667000" cy="796680"/>
          </a:xfrm>
          <a:prstGeom prst="roundRect">
            <a:avLst/>
          </a:prstGeom>
          <a:solidFill>
            <a:schemeClr val="accent2">
              <a:lumMod val="75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t>mạnh mẽ</a:t>
            </a:r>
            <a:endParaRPr lang="en-US" sz="4000" dirty="0"/>
          </a:p>
        </p:txBody>
      </p:sp>
      <p:sp>
        <p:nvSpPr>
          <p:cNvPr id="27" name="Rounded Rectangle 26"/>
          <p:cNvSpPr/>
          <p:nvPr/>
        </p:nvSpPr>
        <p:spPr>
          <a:xfrm>
            <a:off x="9982200" y="8457772"/>
            <a:ext cx="2512997" cy="796680"/>
          </a:xfrm>
          <a:prstGeom prst="roundRect">
            <a:avLst/>
          </a:prstGeom>
          <a:solidFill>
            <a:schemeClr val="tx2">
              <a:lumMod val="60000"/>
              <a:lumOff val="40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t>xinh đẹp</a:t>
            </a:r>
            <a:endParaRPr lang="en-US" sz="4000" dirty="0"/>
          </a:p>
        </p:txBody>
      </p:sp>
      <p:sp>
        <p:nvSpPr>
          <p:cNvPr id="28" name="Rounded Rectangle 27"/>
          <p:cNvSpPr/>
          <p:nvPr/>
        </p:nvSpPr>
        <p:spPr>
          <a:xfrm>
            <a:off x="13316629" y="8457772"/>
            <a:ext cx="2512997" cy="796680"/>
          </a:xfrm>
          <a:prstGeom prst="roundRect">
            <a:avLst/>
          </a:prstGeom>
          <a:solidFill>
            <a:schemeClr val="tx2">
              <a:lumMod val="60000"/>
              <a:lumOff val="40000"/>
            </a:schemeClr>
          </a:solidFill>
          <a:ln>
            <a:solidFill>
              <a:schemeClr val="tx1"/>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t>lấp lánh</a:t>
            </a:r>
            <a:endParaRPr lang="en-US" sz="4000" dirty="0"/>
          </a:p>
        </p:txBody>
      </p:sp>
      <p:pic>
        <p:nvPicPr>
          <p:cNvPr id="29" name="Picture 28"/>
          <p:cNvPicPr>
            <a:picLocks noChangeAspect="1"/>
          </p:cNvPicPr>
          <p:nvPr/>
        </p:nvPicPr>
        <p:blipFill>
          <a:blip r:embed="rId8"/>
          <a:stretch>
            <a:fillRect/>
          </a:stretch>
        </p:blipFill>
        <p:spPr>
          <a:xfrm>
            <a:off x="1262716" y="528177"/>
            <a:ext cx="15686368" cy="2505673"/>
          </a:xfrm>
          <a:prstGeom prst="rect">
            <a:avLst/>
          </a:prstGeom>
        </p:spPr>
      </p:pic>
    </p:spTree>
    <p:extLst>
      <p:ext uri="{BB962C8B-B14F-4D97-AF65-F5344CB8AC3E}">
        <p14:creationId xmlns:p14="http://schemas.microsoft.com/office/powerpoint/2010/main" val="170134683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25" grpId="0" animBg="1"/>
      <p:bldP spid="26"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AB2B"/>
        </a:solidFill>
        <a:effectLst/>
      </p:bgPr>
    </p:bg>
    <p:spTree>
      <p:nvGrpSpPr>
        <p:cNvPr id="1" name=""/>
        <p:cNvGrpSpPr/>
        <p:nvPr/>
      </p:nvGrpSpPr>
      <p:grpSpPr>
        <a:xfrm>
          <a:off x="0" y="0"/>
          <a:ext cx="0" cy="0"/>
          <a:chOff x="0" y="0"/>
          <a:chExt cx="0" cy="0"/>
        </a:xfrm>
      </p:grpSpPr>
      <p:grpSp>
        <p:nvGrpSpPr>
          <p:cNvPr id="2" name="Group 2"/>
          <p:cNvGrpSpPr/>
          <p:nvPr/>
        </p:nvGrpSpPr>
        <p:grpSpPr>
          <a:xfrm>
            <a:off x="76200" y="114300"/>
            <a:ext cx="18059400"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chemeClr val="bg1"/>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algn="ctr">
                  <a:lnSpc>
                    <a:spcPts val="799"/>
                  </a:lnSpc>
                </a:pPr>
                <a:endParaRPr/>
              </a:p>
            </p:txBody>
          </p:sp>
        </p:grpSp>
      </p:grpSp>
      <p:pic>
        <p:nvPicPr>
          <p:cNvPr id="1026" name="Picture 2" descr="A Genetic Mutation Could Explain How Beethoven Died | Discover Magazin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8100" l="10000" r="92050"/>
                    </a14:imgEffect>
                  </a14:imgLayer>
                </a14:imgProps>
              </a:ext>
              <a:ext uri="{28A0092B-C50C-407E-A947-70E740481C1C}">
                <a14:useLocalDpi xmlns:a14="http://schemas.microsoft.com/office/drawing/2010/main" val="0"/>
              </a:ext>
            </a:extLst>
          </a:blip>
          <a:srcRect/>
          <a:stretch>
            <a:fillRect/>
          </a:stretch>
        </p:blipFill>
        <p:spPr bwMode="auto">
          <a:xfrm>
            <a:off x="-762000" y="5596350"/>
            <a:ext cx="4931794" cy="4931794"/>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2740967" y="1965862"/>
            <a:ext cx="7984261" cy="5632331"/>
            <a:chOff x="3017242" y="1599361"/>
            <a:chExt cx="7984261" cy="5632331"/>
          </a:xfrm>
        </p:grpSpPr>
        <p:grpSp>
          <p:nvGrpSpPr>
            <p:cNvPr id="13" name="Group 12"/>
            <p:cNvGrpSpPr/>
            <p:nvPr/>
          </p:nvGrpSpPr>
          <p:grpSpPr>
            <a:xfrm>
              <a:off x="3017242" y="3484223"/>
              <a:ext cx="7156612" cy="3747469"/>
              <a:chOff x="1442273" y="3224830"/>
              <a:chExt cx="7156612" cy="3747469"/>
            </a:xfrm>
          </p:grpSpPr>
          <p:grpSp>
            <p:nvGrpSpPr>
              <p:cNvPr id="7" name="Group 7"/>
              <p:cNvGrpSpPr/>
              <p:nvPr/>
            </p:nvGrpSpPr>
            <p:grpSpPr>
              <a:xfrm>
                <a:off x="1442273" y="3224830"/>
                <a:ext cx="7156612" cy="3747469"/>
                <a:chOff x="0" y="831257"/>
                <a:chExt cx="6350000" cy="5518743"/>
              </a:xfrm>
              <a:solidFill>
                <a:schemeClr val="bg1"/>
              </a:solidFill>
            </p:grpSpPr>
            <p:sp>
              <p:nvSpPr>
                <p:cNvPr id="8" name="Freeform 8"/>
                <p:cNvSpPr/>
                <p:nvPr/>
              </p:nvSpPr>
              <p:spPr>
                <a:xfrm>
                  <a:off x="0" y="831257"/>
                  <a:ext cx="6350000" cy="5518743"/>
                </a:xfrm>
                <a:prstGeom prst="cloud">
                  <a:avLst/>
                </a:prstGeom>
                <a:grpFill/>
                <a:ln w="57150">
                  <a:solidFill>
                    <a:schemeClr val="accent2">
                      <a:lumMod val="75000"/>
                    </a:schemeClr>
                  </a:solidFill>
                </a:ln>
              </p:spPr>
            </p:sp>
          </p:grpSp>
          <p:sp>
            <p:nvSpPr>
              <p:cNvPr id="16" name="TextBox 16"/>
              <p:cNvSpPr txBox="1"/>
              <p:nvPr/>
            </p:nvSpPr>
            <p:spPr>
              <a:xfrm>
                <a:off x="2038930" y="3828147"/>
                <a:ext cx="6136830" cy="2215991"/>
              </a:xfrm>
              <a:prstGeom prst="rect">
                <a:avLst/>
              </a:prstGeom>
            </p:spPr>
            <p:txBody>
              <a:bodyPr wrap="square" lIns="0" tIns="0" rIns="0" bIns="0" rtlCol="0" anchor="t">
                <a:spAutoFit/>
              </a:bodyPr>
              <a:lstStyle/>
              <a:p>
                <a:pPr algn="ctr"/>
                <a:r>
                  <a:rPr lang="vi-VN" sz="4800" dirty="0">
                    <a:solidFill>
                      <a:srgbClr val="000000"/>
                    </a:solidFill>
                  </a:rPr>
                  <a:t>Tính từ chỉ đặc điểm của tiếng nhạc </a:t>
                </a:r>
              </a:p>
              <a:p>
                <a:pPr algn="ctr"/>
                <a:r>
                  <a:rPr lang="vi-VN" sz="4800" dirty="0">
                    <a:solidFill>
                      <a:srgbClr val="000000"/>
                    </a:solidFill>
                  </a:rPr>
                  <a:t>(da diết,...)</a:t>
                </a:r>
                <a:endParaRPr lang="en-US" sz="4800" dirty="0">
                  <a:solidFill>
                    <a:srgbClr val="000000"/>
                  </a:solidFill>
                </a:endParaRPr>
              </a:p>
            </p:txBody>
          </p:sp>
        </p:grpSp>
        <p:pic>
          <p:nvPicPr>
            <p:cNvPr id="15" name="Picture 14"/>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083" y1="71627" x2="69050" y2="70751"/>
                          <a14:foregroundMark x1="91653" y1="62947" x2="49711" y2="81911"/>
                          <a14:foregroundMark x1="66942" y1="58862" x2="84917" y2="56382"/>
                          <a14:foregroundMark x1="86529" y1="54340" x2="95868" y2="59227"/>
                          <a14:foregroundMark x1="97479" y1="54340" x2="91901" y2="74909"/>
                          <a14:foregroundMark x1="95165" y1="72429" x2="94711" y2="72429"/>
                          <a14:foregroundMark x1="96074" y1="51860" x2="67190" y2="54340"/>
                          <a14:foregroundMark x1="87934" y1="48942" x2="88388" y2="63384"/>
                          <a14:foregroundMark x1="9587" y1="75128" x2="50785" y2="84318"/>
                          <a14:foregroundMark x1="63802" y1="85485" x2="38926" y2="93654"/>
                          <a14:foregroundMark x1="35124" y1="86725" x2="7314" y2="74544"/>
                          <a14:foregroundMark x1="16281" y1="78848" x2="32851" y2="88767"/>
                          <a14:foregroundMark x1="6240" y1="67250" x2="15909" y2="56674"/>
                          <a14:foregroundMark x1="17769" y1="60102" x2="10620" y2="67469"/>
                          <a14:foregroundMark x1="16488" y1="59519" x2="25826" y2="69292"/>
                          <a14:foregroundMark x1="13058" y1="63166" x2="18926" y2="68053"/>
                          <a14:foregroundMark x1="17645" y1="56090" x2="17645" y2="56090"/>
                          <a14:foregroundMark x1="44008" y1="69438" x2="45289" y2="80233"/>
                          <a14:foregroundMark x1="46653" y1="72283" x2="48512" y2="81692"/>
                          <a14:foregroundMark x1="49628" y1="67615" x2="62066" y2="65208"/>
                          <a14:foregroundMark x1="60124" y1="63384" x2="77397" y2="62582"/>
                          <a14:foregroundMark x1="62190" y1="59519" x2="71860" y2="52225"/>
                          <a14:foregroundMark x1="72438" y1="50182" x2="72438" y2="50766"/>
                          <a14:foregroundMark x1="64504" y1="69438" x2="73099" y2="66229"/>
                          <a14:foregroundMark x1="77934" y1="61123" x2="86942" y2="60759"/>
                          <a14:foregroundMark x1="78430" y1="50766" x2="78512" y2="50766"/>
                          <a14:foregroundMark x1="86694" y1="48942" x2="86694" y2="48942"/>
                          <a14:foregroundMark x1="90372" y1="48724" x2="90372" y2="48724"/>
                          <a14:foregroundMark x1="93264" y1="48724" x2="93264" y2="48724"/>
                          <a14:foregroundMark x1="85207" y1="25602" x2="85207" y2="25602"/>
                          <a14:foregroundMark x1="87727" y1="25602" x2="87727" y2="25602"/>
                          <a14:foregroundMark x1="14421" y1="65646" x2="11198" y2="71116"/>
                          <a14:foregroundMark x1="3719" y1="66813" x2="3719" y2="66813"/>
                          <a14:foregroundMark x1="91860" y1="50766" x2="96612" y2="50766"/>
                          <a14:foregroundMark x1="98430" y1="49964" x2="91198" y2="47557"/>
                          <a14:foregroundMark x1="64587" y1="25821" x2="59421" y2="30051"/>
                          <a14:foregroundMark x1="64711" y1="10576" x2="64711" y2="10576"/>
                          <a14:backgroundMark x1="3719" y1="88549" x2="5702" y2="92050"/>
                          <a14:backgroundMark x1="73099" y1="91028" x2="88058" y2="90591"/>
                          <a14:backgroundMark x1="21901" y1="97082" x2="25000" y2="99708"/>
                          <a14:backgroundMark x1="55868" y1="97739" x2="50661" y2="98687"/>
                          <a14:backgroundMark x1="28347" y1="98906" x2="47107" y2="99344"/>
                          <a14:backgroundMark x1="63926" y1="9117" x2="63926" y2="9117"/>
                          <a14:backgroundMark x1="62397" y1="7950" x2="64959" y2="10795"/>
                          <a14:backgroundMark x1="57107" y1="31072" x2="53430" y2="43691"/>
                          <a14:backgroundMark x1="51818" y1="34136" x2="49876" y2="44712"/>
                          <a14:backgroundMark x1="48512" y1="33115" x2="45826" y2="41065"/>
                          <a14:backgroundMark x1="59752" y1="18089" x2="59752" y2="18089"/>
                          <a14:backgroundMark x1="99256" y1="62801" x2="98678" y2="68855"/>
                        </a14:backgroundRemoval>
                      </a14:imgEffect>
                    </a14:imgLayer>
                  </a14:imgProps>
                </a:ext>
                <a:ext uri="{28A0092B-C50C-407E-A947-70E740481C1C}">
                  <a14:useLocalDpi xmlns:a14="http://schemas.microsoft.com/office/drawing/2010/main" val="0"/>
                </a:ext>
              </a:extLst>
            </a:blip>
            <a:stretch>
              <a:fillRect/>
            </a:stretch>
          </p:blipFill>
          <p:spPr>
            <a:xfrm rot="2861747">
              <a:off x="8008388" y="2427609"/>
              <a:ext cx="3821364" cy="2164867"/>
            </a:xfrm>
            <a:prstGeom prst="rect">
              <a:avLst/>
            </a:prstGeom>
          </p:spPr>
        </p:pic>
      </p:grpSp>
      <p:grpSp>
        <p:nvGrpSpPr>
          <p:cNvPr id="50" name="Group 49"/>
          <p:cNvGrpSpPr/>
          <p:nvPr/>
        </p:nvGrpSpPr>
        <p:grpSpPr>
          <a:xfrm>
            <a:off x="9490412" y="2500033"/>
            <a:ext cx="8092298" cy="6512393"/>
            <a:chOff x="9296400" y="2618099"/>
            <a:chExt cx="8092298" cy="6512393"/>
          </a:xfrm>
        </p:grpSpPr>
        <p:grpSp>
          <p:nvGrpSpPr>
            <p:cNvPr id="14" name="Group 13"/>
            <p:cNvGrpSpPr/>
            <p:nvPr/>
          </p:nvGrpSpPr>
          <p:grpSpPr>
            <a:xfrm>
              <a:off x="9296400" y="5091892"/>
              <a:ext cx="7999815" cy="4038600"/>
              <a:chOff x="8986237" y="3268900"/>
              <a:chExt cx="7999815" cy="4038600"/>
            </a:xfrm>
          </p:grpSpPr>
          <p:grpSp>
            <p:nvGrpSpPr>
              <p:cNvPr id="34" name="Group 7"/>
              <p:cNvGrpSpPr/>
              <p:nvPr/>
            </p:nvGrpSpPr>
            <p:grpSpPr>
              <a:xfrm>
                <a:off x="8986237" y="3268900"/>
                <a:ext cx="7999815" cy="4038600"/>
                <a:chOff x="-42644" y="419444"/>
                <a:chExt cx="6392644" cy="5177692"/>
              </a:xfrm>
              <a:solidFill>
                <a:schemeClr val="bg1"/>
              </a:solidFill>
            </p:grpSpPr>
            <p:sp>
              <p:nvSpPr>
                <p:cNvPr id="36" name="Freeform 8"/>
                <p:cNvSpPr/>
                <p:nvPr/>
              </p:nvSpPr>
              <p:spPr>
                <a:xfrm>
                  <a:off x="-42644" y="419444"/>
                  <a:ext cx="6392644" cy="5177692"/>
                </a:xfrm>
                <a:prstGeom prst="cloud">
                  <a:avLst/>
                </a:prstGeom>
                <a:ln w="76200">
                  <a:solidFill>
                    <a:schemeClr val="tx1">
                      <a:lumMod val="75000"/>
                      <a:lumOff val="25000"/>
                    </a:schemeClr>
                  </a:solidFill>
                </a:ln>
              </p:spPr>
              <p:style>
                <a:lnRef idx="2">
                  <a:schemeClr val="accent5"/>
                </a:lnRef>
                <a:fillRef idx="1">
                  <a:schemeClr val="lt1"/>
                </a:fillRef>
                <a:effectRef idx="0">
                  <a:schemeClr val="accent5"/>
                </a:effectRef>
                <a:fontRef idx="minor">
                  <a:schemeClr val="dk1"/>
                </a:fontRef>
              </p:style>
            </p:sp>
          </p:grpSp>
          <p:sp>
            <p:nvSpPr>
              <p:cNvPr id="47" name="TextBox 16"/>
              <p:cNvSpPr txBox="1"/>
              <p:nvPr/>
            </p:nvSpPr>
            <p:spPr>
              <a:xfrm>
                <a:off x="10015756" y="4177564"/>
                <a:ext cx="6350759" cy="2215991"/>
              </a:xfrm>
              <a:prstGeom prst="rect">
                <a:avLst/>
              </a:prstGeom>
            </p:spPr>
            <p:txBody>
              <a:bodyPr wrap="square" lIns="0" tIns="0" rIns="0" bIns="0" rtlCol="0" anchor="t">
                <a:spAutoFit/>
              </a:bodyPr>
              <a:lstStyle/>
              <a:p>
                <a:pPr algn="ctr"/>
                <a:r>
                  <a:rPr lang="vi-VN" sz="4800" dirty="0">
                    <a:solidFill>
                      <a:srgbClr val="000000"/>
                    </a:solidFill>
                  </a:rPr>
                  <a:t>Tính từ chỉ đặc điểm của dòng sông </a:t>
                </a:r>
              </a:p>
              <a:p>
                <a:pPr algn="ctr"/>
                <a:r>
                  <a:rPr lang="vi-VN" sz="4800" dirty="0">
                    <a:solidFill>
                      <a:srgbClr val="000000"/>
                    </a:solidFill>
                  </a:rPr>
                  <a:t>(xinh đẹp,...)</a:t>
                </a:r>
                <a:endParaRPr lang="en-US" sz="4800" dirty="0">
                  <a:solidFill>
                    <a:srgbClr val="000000"/>
                  </a:solidFill>
                </a:endParaRPr>
              </a:p>
            </p:txBody>
          </p:sp>
        </p:grpSp>
        <p:pic>
          <p:nvPicPr>
            <p:cNvPr id="38" name="Picture 37"/>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14006240" y="2618099"/>
              <a:ext cx="3382458" cy="3382458"/>
            </a:xfrm>
            <a:prstGeom prst="rect">
              <a:avLst/>
            </a:prstGeom>
          </p:spPr>
        </p:pic>
      </p:grpSp>
      <p:pic>
        <p:nvPicPr>
          <p:cNvPr id="51" name="Picture 5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44743" y="7926442"/>
            <a:ext cx="5238721" cy="2601702"/>
          </a:xfrm>
          <a:prstGeom prst="rect">
            <a:avLst/>
          </a:prstGeom>
        </p:spPr>
      </p:pic>
      <p:pic>
        <p:nvPicPr>
          <p:cNvPr id="9" name="Picture 8"/>
          <p:cNvPicPr>
            <a:picLocks noChangeAspect="1"/>
          </p:cNvPicPr>
          <p:nvPr/>
        </p:nvPicPr>
        <p:blipFill>
          <a:blip r:embed="rId11"/>
          <a:stretch>
            <a:fillRect/>
          </a:stretch>
        </p:blipFill>
        <p:spPr>
          <a:xfrm>
            <a:off x="1262716" y="569927"/>
            <a:ext cx="15686368" cy="2505673"/>
          </a:xfrm>
          <a:prstGeom prst="rect">
            <a:avLst/>
          </a:prstGeom>
        </p:spPr>
      </p:pic>
    </p:spTree>
    <p:extLst>
      <p:ext uri="{BB962C8B-B14F-4D97-AF65-F5344CB8AC3E}">
        <p14:creationId xmlns:p14="http://schemas.microsoft.com/office/powerpoint/2010/main" val="39738017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randombar(horizontal)">
                                      <p:cBhvr>
                                        <p:cTn id="13" dur="500"/>
                                        <p:tgtEl>
                                          <p:spTgt spid="50"/>
                                        </p:tgtEl>
                                      </p:cBhvr>
                                    </p:animEffect>
                                  </p:childTnLst>
                                </p:cTn>
                              </p:par>
                              <p:par>
                                <p:cTn id="14" presetID="14" presetClass="entr" presetSubtype="1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randombar(horizontal)">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 calcmode="lin" valueType="num">
                                      <p:cBhvr additive="base">
                                        <p:cTn id="21" dur="500" fill="hold"/>
                                        <p:tgtEl>
                                          <p:spTgt spid="51"/>
                                        </p:tgtEl>
                                        <p:attrNameLst>
                                          <p:attrName>ppt_x</p:attrName>
                                        </p:attrNameLst>
                                      </p:cBhvr>
                                      <p:tavLst>
                                        <p:tav tm="0">
                                          <p:val>
                                            <p:strVal val="0-#ppt_w/2"/>
                                          </p:val>
                                        </p:tav>
                                        <p:tav tm="100000">
                                          <p:val>
                                            <p:strVal val="#ppt_x"/>
                                          </p:val>
                                        </p:tav>
                                      </p:tavLst>
                                    </p:anim>
                                    <p:anim calcmode="lin" valueType="num">
                                      <p:cBhvr additive="base">
                                        <p:cTn id="22"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5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17584" y="16233"/>
            <a:ext cx="18270415"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2">
                <a:duotone>
                  <a:schemeClr val="accent2">
                    <a:shade val="45000"/>
                    <a:satMod val="135000"/>
                  </a:schemeClr>
                  <a:prstClr val="white"/>
                </a:duotone>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rgbClr val="EDEDED"/>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algn="ctr">
                  <a:lnSpc>
                    <a:spcPts val="799"/>
                  </a:lnSpc>
                </a:pPr>
                <a:endParaRPr/>
              </a:p>
            </p:txBody>
          </p:sp>
        </p:grpSp>
      </p:grpSp>
      <p:pic>
        <p:nvPicPr>
          <p:cNvPr id="17" name="Picture 16"/>
          <p:cNvPicPr>
            <a:picLocks noChangeAspect="1"/>
          </p:cNvPicPr>
          <p:nvPr/>
        </p:nvPicPr>
        <p:blipFill>
          <a:blip r:embed="rId4"/>
          <a:stretch>
            <a:fillRect/>
          </a:stretch>
        </p:blipFill>
        <p:spPr>
          <a:xfrm>
            <a:off x="1181722" y="637775"/>
            <a:ext cx="16448434" cy="2639797"/>
          </a:xfrm>
          <a:prstGeom prst="rect">
            <a:avLst/>
          </a:prstGeom>
        </p:spPr>
      </p:pic>
      <p:grpSp>
        <p:nvGrpSpPr>
          <p:cNvPr id="31" name="Group 30"/>
          <p:cNvGrpSpPr/>
          <p:nvPr/>
        </p:nvGrpSpPr>
        <p:grpSpPr>
          <a:xfrm>
            <a:off x="2536355" y="4165987"/>
            <a:ext cx="5913154" cy="1952457"/>
            <a:chOff x="2045830" y="4120843"/>
            <a:chExt cx="5913154" cy="1952457"/>
          </a:xfrm>
        </p:grpSpPr>
        <p:grpSp>
          <p:nvGrpSpPr>
            <p:cNvPr id="12" name="Group 11"/>
            <p:cNvGrpSpPr/>
            <p:nvPr/>
          </p:nvGrpSpPr>
          <p:grpSpPr>
            <a:xfrm>
              <a:off x="2045830" y="4716470"/>
              <a:ext cx="4422197" cy="910895"/>
              <a:chOff x="1521403" y="3491690"/>
              <a:chExt cx="4422197" cy="910895"/>
            </a:xfrm>
          </p:grpSpPr>
          <p:sp>
            <p:nvSpPr>
              <p:cNvPr id="48" name="Rounded Rectangle 47"/>
              <p:cNvSpPr/>
              <p:nvPr/>
            </p:nvSpPr>
            <p:spPr>
              <a:xfrm>
                <a:off x="1521403" y="3491690"/>
                <a:ext cx="4422197" cy="910895"/>
              </a:xfrm>
              <a:prstGeom prst="roundRect">
                <a:avLst/>
              </a:prstGeom>
              <a:solidFill>
                <a:schemeClr val="bg1"/>
              </a:solidFill>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dirty="0">
                    <a:solidFill>
                      <a:sysClr val="windowText" lastClr="000000"/>
                    </a:solidFill>
                  </a:rPr>
                  <a:t>           </a:t>
                </a:r>
                <a:r>
                  <a:rPr lang="en-US" sz="4800" dirty="0" err="1">
                    <a:solidFill>
                      <a:sysClr val="windowText" lastClr="000000"/>
                    </a:solidFill>
                  </a:rPr>
                  <a:t>như</a:t>
                </a:r>
                <a:r>
                  <a:rPr lang="en-US" sz="4800" dirty="0">
                    <a:solidFill>
                      <a:sysClr val="windowText" lastClr="000000"/>
                    </a:solidFill>
                  </a:rPr>
                  <a:t> </a:t>
                </a:r>
                <a:r>
                  <a:rPr lang="en-US" sz="4800" dirty="0" err="1">
                    <a:solidFill>
                      <a:sysClr val="windowText" lastClr="000000"/>
                    </a:solidFill>
                  </a:rPr>
                  <a:t>bụt</a:t>
                </a:r>
                <a:endParaRPr lang="en-US" sz="4800" dirty="0">
                  <a:solidFill>
                    <a:sysClr val="windowText" lastClr="000000"/>
                  </a:solidFill>
                </a:endParaRPr>
              </a:p>
            </p:txBody>
          </p:sp>
          <p:sp>
            <p:nvSpPr>
              <p:cNvPr id="9" name="Rectangle 8"/>
              <p:cNvSpPr/>
              <p:nvPr/>
            </p:nvSpPr>
            <p:spPr>
              <a:xfrm>
                <a:off x="1676400" y="3543300"/>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p>
            </p:txBody>
          </p:sp>
        </p:grpSp>
        <p:pic>
          <p:nvPicPr>
            <p:cNvPr id="18" name="Picture 2" descr="ông bụt Tiếng Anh là gì"/>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7190" l="10000" r="90000">
                          <a14:foregroundMark x1="53613" y1="25950" x2="57871" y2="46281"/>
                          <a14:foregroundMark x1="49613" y1="6446" x2="40000" y2="14132"/>
                          <a14:foregroundMark x1="37032" y1="9008" x2="37032" y2="9008"/>
                        </a14:backgroundRemoval>
                      </a14:imgEffect>
                    </a14:imgLayer>
                  </a14:imgProps>
                </a:ext>
                <a:ext uri="{28A0092B-C50C-407E-A947-70E740481C1C}">
                  <a14:useLocalDpi xmlns:a14="http://schemas.microsoft.com/office/drawing/2010/main" val="0"/>
                </a:ext>
              </a:extLst>
            </a:blip>
            <a:srcRect/>
            <a:stretch>
              <a:fillRect/>
            </a:stretch>
          </p:blipFill>
          <p:spPr bwMode="auto">
            <a:xfrm>
              <a:off x="5457903" y="4120843"/>
              <a:ext cx="2501081" cy="19524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9677400" y="4412042"/>
            <a:ext cx="6408470" cy="1661258"/>
            <a:chOff x="8069530" y="4249718"/>
            <a:chExt cx="6408470" cy="1661258"/>
          </a:xfrm>
        </p:grpSpPr>
        <p:grpSp>
          <p:nvGrpSpPr>
            <p:cNvPr id="11" name="Group 10"/>
            <p:cNvGrpSpPr/>
            <p:nvPr/>
          </p:nvGrpSpPr>
          <p:grpSpPr>
            <a:xfrm>
              <a:off x="8069530" y="4710633"/>
              <a:ext cx="4422197" cy="914400"/>
              <a:chOff x="1521403" y="4720864"/>
              <a:chExt cx="4422197" cy="914400"/>
            </a:xfrm>
          </p:grpSpPr>
          <p:sp>
            <p:nvSpPr>
              <p:cNvPr id="49" name="Rounded Rectangle 48"/>
              <p:cNvSpPr/>
              <p:nvPr/>
            </p:nvSpPr>
            <p:spPr>
              <a:xfrm>
                <a:off x="1521403" y="4720864"/>
                <a:ext cx="4422197" cy="914400"/>
              </a:xfrm>
              <a:prstGeom prst="roundRect">
                <a:avLst/>
              </a:prstGeom>
              <a:solidFill>
                <a:schemeClr val="bg1"/>
              </a:solidFill>
              <a:ln w="762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a:solidFill>
                      <a:sysClr val="windowText" lastClr="000000"/>
                    </a:solidFill>
                  </a:rPr>
                  <a:t>             </a:t>
                </a:r>
                <a:r>
                  <a:rPr lang="en-US" sz="4800" dirty="0" err="1">
                    <a:solidFill>
                      <a:sysClr val="windowText" lastClr="000000"/>
                    </a:solidFill>
                  </a:rPr>
                  <a:t>như</a:t>
                </a:r>
                <a:r>
                  <a:rPr lang="en-US" sz="4800" dirty="0">
                    <a:solidFill>
                      <a:sysClr val="windowText" lastClr="000000"/>
                    </a:solidFill>
                  </a:rPr>
                  <a:t> than</a:t>
                </a:r>
              </a:p>
            </p:txBody>
          </p:sp>
          <p:sp>
            <p:nvSpPr>
              <p:cNvPr id="29" name="Rectangle 28"/>
              <p:cNvSpPr/>
              <p:nvPr/>
            </p:nvSpPr>
            <p:spPr>
              <a:xfrm>
                <a:off x="1676400" y="4783646"/>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p>
            </p:txBody>
          </p:sp>
        </p:grpSp>
        <p:pic>
          <p:nvPicPr>
            <p:cNvPr id="20" name="Picture 6" descr="Tư vấn công bố hợp quy sản phẩm than đá"/>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11814175" y="4249718"/>
              <a:ext cx="2663825" cy="1661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1475162" y="6141131"/>
            <a:ext cx="6085031" cy="1469316"/>
            <a:chOff x="2016801" y="6101859"/>
            <a:chExt cx="6085031" cy="1469316"/>
          </a:xfrm>
        </p:grpSpPr>
        <p:grpSp>
          <p:nvGrpSpPr>
            <p:cNvPr id="34" name="Group 33"/>
            <p:cNvGrpSpPr/>
            <p:nvPr/>
          </p:nvGrpSpPr>
          <p:grpSpPr>
            <a:xfrm>
              <a:off x="2016801" y="6379143"/>
              <a:ext cx="4422197" cy="910895"/>
              <a:chOff x="1521403" y="3491690"/>
              <a:chExt cx="4422197" cy="910895"/>
            </a:xfrm>
          </p:grpSpPr>
          <p:sp>
            <p:nvSpPr>
              <p:cNvPr id="35" name="Rounded Rectangle 34"/>
              <p:cNvSpPr/>
              <p:nvPr/>
            </p:nvSpPr>
            <p:spPr>
              <a:xfrm>
                <a:off x="1521403" y="3491690"/>
                <a:ext cx="4422197" cy="910895"/>
              </a:xfrm>
              <a:prstGeom prst="roundRect">
                <a:avLst/>
              </a:prstGeom>
              <a:solidFill>
                <a:schemeClr val="bg1"/>
              </a:solidFill>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dirty="0">
                    <a:solidFill>
                      <a:sysClr val="windowText" lastClr="000000"/>
                    </a:solidFill>
                  </a:rPr>
                  <a:t>           </a:t>
                </a:r>
                <a:r>
                  <a:rPr lang="en-US" sz="4800" dirty="0" err="1">
                    <a:solidFill>
                      <a:sysClr val="windowText" lastClr="000000"/>
                    </a:solidFill>
                  </a:rPr>
                  <a:t>như</a:t>
                </a:r>
                <a:r>
                  <a:rPr lang="en-US" sz="4800" dirty="0">
                    <a:solidFill>
                      <a:sysClr val="windowText" lastClr="000000"/>
                    </a:solidFill>
                  </a:rPr>
                  <a:t> </a:t>
                </a:r>
                <a:r>
                  <a:rPr lang="en-US" sz="4800" dirty="0" err="1">
                    <a:solidFill>
                      <a:sysClr val="windowText" lastClr="000000"/>
                    </a:solidFill>
                  </a:rPr>
                  <a:t>gấc</a:t>
                </a:r>
                <a:endParaRPr lang="en-US" sz="4800" dirty="0">
                  <a:solidFill>
                    <a:sysClr val="windowText" lastClr="000000"/>
                  </a:solidFill>
                </a:endParaRPr>
              </a:p>
            </p:txBody>
          </p:sp>
          <p:sp>
            <p:nvSpPr>
              <p:cNvPr id="36" name="Rectangle 35"/>
              <p:cNvSpPr/>
              <p:nvPr/>
            </p:nvSpPr>
            <p:spPr>
              <a:xfrm>
                <a:off x="1676400" y="3543300"/>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p>
            </p:txBody>
          </p:sp>
        </p:grpSp>
        <p:pic>
          <p:nvPicPr>
            <p:cNvPr id="21" name="Picture 8" descr="Quả gấc trong Tiếng Anh là gì: Định Nghĩa &amp; Ví dụ"/>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97858" y="6101859"/>
              <a:ext cx="2203974" cy="14693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9185192" y="5934163"/>
            <a:ext cx="5352779" cy="1637012"/>
            <a:chOff x="8084863" y="5877774"/>
            <a:chExt cx="5352779" cy="1637012"/>
          </a:xfrm>
        </p:grpSpPr>
        <p:grpSp>
          <p:nvGrpSpPr>
            <p:cNvPr id="14" name="Group 13"/>
            <p:cNvGrpSpPr/>
            <p:nvPr/>
          </p:nvGrpSpPr>
          <p:grpSpPr>
            <a:xfrm>
              <a:off x="8084863" y="6339593"/>
              <a:ext cx="4391530" cy="914400"/>
              <a:chOff x="1521403" y="6008549"/>
              <a:chExt cx="4391530" cy="914400"/>
            </a:xfrm>
          </p:grpSpPr>
          <p:sp>
            <p:nvSpPr>
              <p:cNvPr id="50" name="Rounded Rectangle 49"/>
              <p:cNvSpPr/>
              <p:nvPr/>
            </p:nvSpPr>
            <p:spPr>
              <a:xfrm>
                <a:off x="1521403" y="6008549"/>
                <a:ext cx="4391530" cy="914400"/>
              </a:xfrm>
              <a:prstGeom prst="roundRect">
                <a:avLst/>
              </a:prstGeom>
              <a:solidFill>
                <a:schemeClr val="bg1"/>
              </a:solidFill>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dirty="0">
                    <a:solidFill>
                      <a:sysClr val="windowText" lastClr="000000"/>
                    </a:solidFill>
                  </a:rPr>
                  <a:t>           </a:t>
                </a:r>
                <a:r>
                  <a:rPr lang="en-US" sz="4800" dirty="0" err="1">
                    <a:solidFill>
                      <a:sysClr val="windowText" lastClr="000000"/>
                    </a:solidFill>
                  </a:rPr>
                  <a:t>như</a:t>
                </a:r>
                <a:r>
                  <a:rPr lang="en-US" sz="4800" dirty="0">
                    <a:solidFill>
                      <a:sysClr val="windowText" lastClr="000000"/>
                    </a:solidFill>
                  </a:rPr>
                  <a:t> ma</a:t>
                </a:r>
              </a:p>
            </p:txBody>
          </p:sp>
          <p:sp>
            <p:nvSpPr>
              <p:cNvPr id="30" name="Rectangle 29"/>
              <p:cNvSpPr/>
              <p:nvPr/>
            </p:nvSpPr>
            <p:spPr>
              <a:xfrm>
                <a:off x="1689461" y="6059084"/>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p>
            </p:txBody>
          </p:sp>
        </p:grpSp>
        <p:pic>
          <p:nvPicPr>
            <p:cNvPr id="22" name="Picture 21"/>
            <p:cNvPicPr>
              <a:picLocks noChangeAspect="1"/>
            </p:cNvPicPr>
            <p:nvPr/>
          </p:nvPicPr>
          <p:blipFill>
            <a:blip r:embed="rId10">
              <a:extLst>
                <a:ext uri="{BEBA8EAE-BF5A-486C-A8C5-ECC9F3942E4B}">
                  <a14:imgProps xmlns:a14="http://schemas.microsoft.com/office/drawing/2010/main">
                    <a14:imgLayer r:embed="rId11">
                      <a14:imgEffect>
                        <a14:backgroundRemoval t="0" b="96839" l="9654" r="98543">
                          <a14:foregroundMark x1="53552" y1="29285" x2="53552" y2="29285"/>
                          <a14:foregroundMark x1="61020" y1="19468" x2="61020" y2="19468"/>
                          <a14:foregroundMark x1="45537" y1="18469" x2="45537" y2="18469"/>
                          <a14:foregroundMark x1="35883" y1="38436" x2="61020" y2="65890"/>
                          <a14:foregroundMark x1="75592" y1="33111" x2="51366" y2="61564"/>
                          <a14:foregroundMark x1="79599" y1="50915" x2="55191" y2="70383"/>
                          <a14:foregroundMark x1="44080" y1="32779" x2="57195" y2="48918"/>
                          <a14:foregroundMark x1="63388" y1="24293" x2="59381" y2="47587"/>
                          <a14:foregroundMark x1="65392" y1="20133" x2="69945" y2="28952"/>
                          <a14:foregroundMark x1="66485" y1="11314" x2="39891" y2="27621"/>
                          <a14:foregroundMark x1="55191" y1="10815" x2="36794" y2="22463"/>
                          <a14:foregroundMark x1="32240" y1="31281" x2="32240" y2="43428"/>
                          <a14:foregroundMark x1="24226" y1="28952" x2="31876" y2="40100"/>
                          <a14:foregroundMark x1="24590" y1="41098" x2="56284" y2="68552"/>
                          <a14:foregroundMark x1="82149" y1="42097" x2="82149" y2="42097"/>
                          <a14:foregroundMark x1="85246" y1="40100" x2="82149" y2="47587"/>
                          <a14:foregroundMark x1="58834" y1="71880" x2="72495" y2="83527"/>
                        </a14:backgroundRemoval>
                      </a14:imgEffect>
                    </a14:imgLayer>
                  </a14:imgProps>
                </a:ext>
              </a:extLst>
            </a:blip>
            <a:stretch>
              <a:fillRect/>
            </a:stretch>
          </p:blipFill>
          <p:spPr>
            <a:xfrm>
              <a:off x="11942268" y="5877774"/>
              <a:ext cx="1495374" cy="1637012"/>
            </a:xfrm>
            <a:prstGeom prst="rect">
              <a:avLst/>
            </a:prstGeom>
          </p:spPr>
        </p:pic>
      </p:grpSp>
      <p:grpSp>
        <p:nvGrpSpPr>
          <p:cNvPr id="24" name="Group 23"/>
          <p:cNvGrpSpPr/>
          <p:nvPr/>
        </p:nvGrpSpPr>
        <p:grpSpPr>
          <a:xfrm>
            <a:off x="2691352" y="7596949"/>
            <a:ext cx="5758895" cy="1732748"/>
            <a:chOff x="2032041" y="7622134"/>
            <a:chExt cx="5758895" cy="1732748"/>
          </a:xfrm>
        </p:grpSpPr>
        <p:grpSp>
          <p:nvGrpSpPr>
            <p:cNvPr id="37" name="Group 36"/>
            <p:cNvGrpSpPr/>
            <p:nvPr/>
          </p:nvGrpSpPr>
          <p:grpSpPr>
            <a:xfrm>
              <a:off x="2032041" y="8121778"/>
              <a:ext cx="4600988" cy="914400"/>
              <a:chOff x="1521403" y="4720864"/>
              <a:chExt cx="4422197" cy="914400"/>
            </a:xfrm>
          </p:grpSpPr>
          <p:sp>
            <p:nvSpPr>
              <p:cNvPr id="38" name="Rounded Rectangle 37"/>
              <p:cNvSpPr/>
              <p:nvPr/>
            </p:nvSpPr>
            <p:spPr>
              <a:xfrm>
                <a:off x="1521403" y="4720864"/>
                <a:ext cx="4422197" cy="914400"/>
              </a:xfrm>
              <a:prstGeom prst="roundRect">
                <a:avLst/>
              </a:prstGeom>
              <a:solidFill>
                <a:schemeClr val="bg1"/>
              </a:solidFill>
              <a:ln w="762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a:solidFill>
                      <a:sysClr val="windowText" lastClr="000000"/>
                    </a:solidFill>
                  </a:rPr>
                  <a:t>             </a:t>
                </a:r>
                <a:r>
                  <a:rPr lang="en-US" sz="4800" dirty="0" err="1">
                    <a:solidFill>
                      <a:sysClr val="windowText" lastClr="000000"/>
                    </a:solidFill>
                  </a:rPr>
                  <a:t>như</a:t>
                </a:r>
                <a:r>
                  <a:rPr lang="en-US" sz="4800" dirty="0">
                    <a:solidFill>
                      <a:sysClr val="windowText" lastClr="000000"/>
                    </a:solidFill>
                  </a:rPr>
                  <a:t> </a:t>
                </a:r>
                <a:r>
                  <a:rPr lang="en-US" sz="4800" dirty="0" err="1">
                    <a:solidFill>
                      <a:sysClr val="windowText" lastClr="000000"/>
                    </a:solidFill>
                  </a:rPr>
                  <a:t>tuyết</a:t>
                </a:r>
                <a:endParaRPr lang="en-US" sz="4800" dirty="0">
                  <a:solidFill>
                    <a:sysClr val="windowText" lastClr="000000"/>
                  </a:solidFill>
                </a:endParaRPr>
              </a:p>
            </p:txBody>
          </p:sp>
          <p:sp>
            <p:nvSpPr>
              <p:cNvPr id="39" name="Rectangle 38"/>
              <p:cNvSpPr/>
              <p:nvPr/>
            </p:nvSpPr>
            <p:spPr>
              <a:xfrm>
                <a:off x="1676400" y="4783646"/>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p>
            </p:txBody>
          </p:sp>
        </p:grpSp>
        <p:pic>
          <p:nvPicPr>
            <p:cNvPr id="1034" name="Picture 10" descr="Over 200 Free Snowman Vectors - Pixabay - Pixaba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67008" y="7622134"/>
              <a:ext cx="1323928" cy="17327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9677400" y="7337244"/>
            <a:ext cx="5383416" cy="1953292"/>
            <a:chOff x="9405939" y="7524316"/>
            <a:chExt cx="5383416" cy="1953292"/>
          </a:xfrm>
        </p:grpSpPr>
        <p:grpSp>
          <p:nvGrpSpPr>
            <p:cNvPr id="40" name="Group 39"/>
            <p:cNvGrpSpPr/>
            <p:nvPr/>
          </p:nvGrpSpPr>
          <p:grpSpPr>
            <a:xfrm>
              <a:off x="9405939" y="8214594"/>
              <a:ext cx="4391530" cy="914400"/>
              <a:chOff x="1521403" y="6008549"/>
              <a:chExt cx="4391530" cy="914400"/>
            </a:xfrm>
          </p:grpSpPr>
          <p:sp>
            <p:nvSpPr>
              <p:cNvPr id="41" name="Rounded Rectangle 40"/>
              <p:cNvSpPr/>
              <p:nvPr/>
            </p:nvSpPr>
            <p:spPr>
              <a:xfrm>
                <a:off x="1521403" y="6008549"/>
                <a:ext cx="4391530" cy="914400"/>
              </a:xfrm>
              <a:prstGeom prst="roundRect">
                <a:avLst/>
              </a:prstGeom>
              <a:solidFill>
                <a:schemeClr val="bg1"/>
              </a:solidFill>
              <a:ln w="7620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dirty="0">
                    <a:solidFill>
                      <a:sysClr val="windowText" lastClr="000000"/>
                    </a:solidFill>
                  </a:rPr>
                  <a:t>           </a:t>
                </a:r>
                <a:r>
                  <a:rPr lang="en-US" sz="4800" dirty="0" err="1">
                    <a:solidFill>
                      <a:sysClr val="windowText" lastClr="000000"/>
                    </a:solidFill>
                  </a:rPr>
                  <a:t>như</a:t>
                </a:r>
                <a:r>
                  <a:rPr lang="en-US" sz="4800" dirty="0">
                    <a:solidFill>
                      <a:sysClr val="windowText" lastClr="000000"/>
                    </a:solidFill>
                  </a:rPr>
                  <a:t> </a:t>
                </a:r>
                <a:r>
                  <a:rPr lang="en-US" sz="4800" dirty="0" err="1">
                    <a:solidFill>
                      <a:sysClr val="windowText" lastClr="000000"/>
                    </a:solidFill>
                  </a:rPr>
                  <a:t>tiên</a:t>
                </a:r>
                <a:endParaRPr lang="en-US" sz="4800" dirty="0">
                  <a:solidFill>
                    <a:sysClr val="windowText" lastClr="000000"/>
                  </a:solidFill>
                </a:endParaRPr>
              </a:p>
            </p:txBody>
          </p:sp>
          <p:sp>
            <p:nvSpPr>
              <p:cNvPr id="42" name="Rectangle 41"/>
              <p:cNvSpPr/>
              <p:nvPr/>
            </p:nvSpPr>
            <p:spPr>
              <a:xfrm>
                <a:off x="1689461" y="6059084"/>
                <a:ext cx="1676400" cy="8097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p>
            </p:txBody>
          </p:sp>
        </p:grpSp>
        <p:pic>
          <p:nvPicPr>
            <p:cNvPr id="1036" name="Picture 12" descr="Hình ảnh Cô Tiên Nhỏ PNG, Vector, PSD, và biểu tượng để tải về miễn phí |  pngtree"/>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4417" l="10500" r="90500"/>
                      </a14:imgEffect>
                    </a14:imgLayer>
                  </a14:imgProps>
                </a:ext>
                <a:ext uri="{28A0092B-C50C-407E-A947-70E740481C1C}">
                  <a14:useLocalDpi xmlns:a14="http://schemas.microsoft.com/office/drawing/2010/main" val="0"/>
                </a:ext>
              </a:extLst>
            </a:blip>
            <a:srcRect/>
            <a:stretch>
              <a:fillRect/>
            </a:stretch>
          </p:blipFill>
          <p:spPr bwMode="auto">
            <a:xfrm>
              <a:off x="12836063" y="7524316"/>
              <a:ext cx="1953292" cy="1953292"/>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p:cNvSpPr/>
          <p:nvPr/>
        </p:nvSpPr>
        <p:spPr>
          <a:xfrm>
            <a:off x="3160677" y="3230602"/>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bg1"/>
                </a:solidFill>
              </a:rPr>
              <a:t>trắng</a:t>
            </a:r>
            <a:endParaRPr lang="en-US" sz="4800" dirty="0">
              <a:solidFill>
                <a:schemeClr val="bg1"/>
              </a:solidFill>
            </a:endParaRPr>
          </a:p>
        </p:txBody>
      </p:sp>
      <p:sp>
        <p:nvSpPr>
          <p:cNvPr id="44" name="Rectangle 43"/>
          <p:cNvSpPr/>
          <p:nvPr/>
        </p:nvSpPr>
        <p:spPr>
          <a:xfrm>
            <a:off x="5251827" y="3218365"/>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bg1"/>
                </a:solidFill>
              </a:rPr>
              <a:t>đen</a:t>
            </a:r>
            <a:endParaRPr lang="en-US" sz="4800" dirty="0">
              <a:solidFill>
                <a:schemeClr val="bg1"/>
              </a:solidFill>
            </a:endParaRPr>
          </a:p>
        </p:txBody>
      </p:sp>
      <p:sp>
        <p:nvSpPr>
          <p:cNvPr id="54" name="Rectangle 53"/>
          <p:cNvSpPr/>
          <p:nvPr/>
        </p:nvSpPr>
        <p:spPr>
          <a:xfrm>
            <a:off x="7318338" y="3218364"/>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bg1"/>
                </a:solidFill>
              </a:rPr>
              <a:t>đỏ</a:t>
            </a:r>
            <a:endParaRPr lang="en-US" sz="4800" dirty="0">
              <a:solidFill>
                <a:schemeClr val="bg1"/>
              </a:solidFill>
            </a:endParaRPr>
          </a:p>
        </p:txBody>
      </p:sp>
      <p:sp>
        <p:nvSpPr>
          <p:cNvPr id="55" name="Rectangle 54"/>
          <p:cNvSpPr/>
          <p:nvPr/>
        </p:nvSpPr>
        <p:spPr>
          <a:xfrm>
            <a:off x="9405939" y="3242840"/>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bg1"/>
                </a:solidFill>
              </a:rPr>
              <a:t>hiền</a:t>
            </a:r>
            <a:endParaRPr lang="en-US" sz="4800" dirty="0">
              <a:solidFill>
                <a:schemeClr val="bg1"/>
              </a:solidFill>
            </a:endParaRPr>
          </a:p>
        </p:txBody>
      </p:sp>
      <p:sp>
        <p:nvSpPr>
          <p:cNvPr id="57" name="Rectangle 56"/>
          <p:cNvSpPr/>
          <p:nvPr/>
        </p:nvSpPr>
        <p:spPr>
          <a:xfrm>
            <a:off x="11497089" y="3230603"/>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bg1"/>
                </a:solidFill>
              </a:rPr>
              <a:t>xấu</a:t>
            </a:r>
            <a:endParaRPr lang="en-US" sz="4800" dirty="0">
              <a:solidFill>
                <a:schemeClr val="bg1"/>
              </a:solidFill>
            </a:endParaRPr>
          </a:p>
        </p:txBody>
      </p:sp>
      <p:sp>
        <p:nvSpPr>
          <p:cNvPr id="59" name="Rectangle 58"/>
          <p:cNvSpPr/>
          <p:nvPr/>
        </p:nvSpPr>
        <p:spPr>
          <a:xfrm>
            <a:off x="13563600" y="3230602"/>
            <a:ext cx="1554480" cy="822960"/>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bg1"/>
                </a:solidFill>
              </a:rPr>
              <a:t>đẹp</a:t>
            </a:r>
            <a:endParaRPr lang="en-US" sz="4800" dirty="0">
              <a:solidFill>
                <a:schemeClr val="bg1"/>
              </a:solidFill>
            </a:endParaRPr>
          </a:p>
        </p:txBody>
      </p:sp>
    </p:spTree>
    <p:extLst>
      <p:ext uri="{BB962C8B-B14F-4D97-AF65-F5344CB8AC3E}">
        <p14:creationId xmlns:p14="http://schemas.microsoft.com/office/powerpoint/2010/main" val="68193060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ppt_x"/>
                                          </p:val>
                                        </p:tav>
                                        <p:tav tm="100000">
                                          <p:val>
                                            <p:strVal val="#ppt_x"/>
                                          </p:val>
                                        </p:tav>
                                      </p:tavLst>
                                    </p:anim>
                                    <p:anim calcmode="lin" valueType="num">
                                      <p:cBhvr additive="base">
                                        <p:cTn id="16" dur="500" fill="hold"/>
                                        <p:tgtEl>
                                          <p:spTgt spid="4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fill="hold"/>
                                        <p:tgtEl>
                                          <p:spTgt spid="55"/>
                                        </p:tgtEl>
                                        <p:attrNameLst>
                                          <p:attrName>ppt_x</p:attrName>
                                        </p:attrNameLst>
                                      </p:cBhvr>
                                      <p:tavLst>
                                        <p:tav tm="0">
                                          <p:val>
                                            <p:strVal val="#ppt_x"/>
                                          </p:val>
                                        </p:tav>
                                        <p:tav tm="100000">
                                          <p:val>
                                            <p:strVal val="#ppt_x"/>
                                          </p:val>
                                        </p:tav>
                                      </p:tavLst>
                                    </p:anim>
                                    <p:anim calcmode="lin" valueType="num">
                                      <p:cBhvr additive="base">
                                        <p:cTn id="24" dur="500" fill="hold"/>
                                        <p:tgtEl>
                                          <p:spTgt spid="5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 calcmode="lin" valueType="num">
                                      <p:cBhvr additive="base">
                                        <p:cTn id="27" dur="500" fill="hold"/>
                                        <p:tgtEl>
                                          <p:spTgt spid="57"/>
                                        </p:tgtEl>
                                        <p:attrNameLst>
                                          <p:attrName>ppt_x</p:attrName>
                                        </p:attrNameLst>
                                      </p:cBhvr>
                                      <p:tavLst>
                                        <p:tav tm="0">
                                          <p:val>
                                            <p:strVal val="#ppt_x"/>
                                          </p:val>
                                        </p:tav>
                                        <p:tav tm="100000">
                                          <p:val>
                                            <p:strVal val="#ppt_x"/>
                                          </p:val>
                                        </p:tav>
                                      </p:tavLst>
                                    </p:anim>
                                    <p:anim calcmode="lin" valueType="num">
                                      <p:cBhvr additive="base">
                                        <p:cTn id="28" dur="500" fill="hold"/>
                                        <p:tgtEl>
                                          <p:spTgt spid="5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additive="base">
                                        <p:cTn id="31" dur="500" fill="hold"/>
                                        <p:tgtEl>
                                          <p:spTgt spid="59"/>
                                        </p:tgtEl>
                                        <p:attrNameLst>
                                          <p:attrName>ppt_x</p:attrName>
                                        </p:attrNameLst>
                                      </p:cBhvr>
                                      <p:tavLst>
                                        <p:tav tm="0">
                                          <p:val>
                                            <p:strVal val="#ppt_x"/>
                                          </p:val>
                                        </p:tav>
                                        <p:tav tm="100000">
                                          <p:val>
                                            <p:strVal val="#ppt_x"/>
                                          </p:val>
                                        </p:tav>
                                      </p:tavLst>
                                    </p:anim>
                                    <p:anim calcmode="lin" valueType="num">
                                      <p:cBhvr additive="base">
                                        <p:cTn id="32" dur="500" fill="hold"/>
                                        <p:tgtEl>
                                          <p:spTgt spid="59"/>
                                        </p:tgtEl>
                                        <p:attrNameLst>
                                          <p:attrName>ppt_y</p:attrName>
                                        </p:attrNameLst>
                                      </p:cBhvr>
                                      <p:tavLst>
                                        <p:tav tm="0">
                                          <p:val>
                                            <p:strVal val="1+#ppt_h/2"/>
                                          </p:val>
                                        </p:tav>
                                        <p:tav tm="100000">
                                          <p:val>
                                            <p:strVal val="#ppt_y"/>
                                          </p:val>
                                        </p:tav>
                                      </p:tavLst>
                                    </p:anim>
                                  </p:childTnLst>
                                </p:cTn>
                              </p:par>
                              <p:par>
                                <p:cTn id="33" presetID="14" presetClass="entr" presetSubtype="1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par>
                                <p:cTn id="36" presetID="14" presetClass="entr" presetSubtype="1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randombar(horizontal)">
                                      <p:cBhvr>
                                        <p:cTn id="38" dur="500"/>
                                        <p:tgtEl>
                                          <p:spTgt spid="28"/>
                                        </p:tgtEl>
                                      </p:cBhvr>
                                    </p:animEffect>
                                  </p:childTnLst>
                                </p:cTn>
                              </p:par>
                              <p:par>
                                <p:cTn id="39" presetID="14" presetClass="entr" presetSubtype="1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randombar(horizontal)">
                                      <p:cBhvr>
                                        <p:cTn id="41" dur="500"/>
                                        <p:tgtEl>
                                          <p:spTgt spid="25"/>
                                        </p:tgtEl>
                                      </p:cBhvr>
                                    </p:animEffect>
                                  </p:childTnLst>
                                </p:cTn>
                              </p:par>
                              <p:par>
                                <p:cTn id="42" presetID="14" presetClass="entr" presetSubtype="1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randombar(horizontal)">
                                      <p:cBhvr>
                                        <p:cTn id="44" dur="500"/>
                                        <p:tgtEl>
                                          <p:spTgt spid="26"/>
                                        </p:tgtEl>
                                      </p:cBhvr>
                                    </p:animEffect>
                                  </p:childTnLst>
                                </p:cTn>
                              </p:par>
                              <p:par>
                                <p:cTn id="45" presetID="14" presetClass="entr" presetSubtype="1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randombar(horizontal)">
                                      <p:cBhvr>
                                        <p:cTn id="47" dur="500"/>
                                        <p:tgtEl>
                                          <p:spTgt spid="24"/>
                                        </p:tgtEl>
                                      </p:cBhvr>
                                    </p:animEffect>
                                  </p:childTnLst>
                                </p:cTn>
                              </p:par>
                              <p:par>
                                <p:cTn id="48" presetID="14" presetClass="entr" presetSubtype="1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randombar(horizont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8.33333E-7 0.00401 L -0.3651 0.15416 " pathEditMode="relative" rAng="0" ptsTypes="AA">
                                      <p:cBhvr>
                                        <p:cTn id="54" dur="2000" fill="hold"/>
                                        <p:tgtEl>
                                          <p:spTgt spid="55"/>
                                        </p:tgtEl>
                                        <p:attrNameLst>
                                          <p:attrName>ppt_x</p:attrName>
                                          <p:attrName>ppt_y</p:attrName>
                                        </p:attrNameLst>
                                      </p:cBhvr>
                                      <p:rCtr x="-18255" y="7500"/>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6.94444E-7 2.22222E-6 L 0.25564 0.17037 " pathEditMode="relative" rAng="0" ptsTypes="AA">
                                      <p:cBhvr>
                                        <p:cTn id="58" dur="2000" fill="hold"/>
                                        <p:tgtEl>
                                          <p:spTgt spid="44"/>
                                        </p:tgtEl>
                                        <p:attrNameLst>
                                          <p:attrName>ppt_x</p:attrName>
                                          <p:attrName>ppt_y</p:attrName>
                                        </p:attrNameLst>
                                      </p:cBhvr>
                                      <p:rCtr x="12778" y="8519"/>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1.52778E-6 2.22222E-6 L -0.30929 0.31991 " pathEditMode="relative" rAng="0" ptsTypes="AA">
                                      <p:cBhvr>
                                        <p:cTn id="62" dur="2000" fill="hold"/>
                                        <p:tgtEl>
                                          <p:spTgt spid="54"/>
                                        </p:tgtEl>
                                        <p:attrNameLst>
                                          <p:attrName>ppt_x</p:attrName>
                                          <p:attrName>ppt_y</p:attrName>
                                        </p:attrNameLst>
                                      </p:cBhvr>
                                      <p:rCtr x="-15469" y="15988"/>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3.75E-6 -2.34568E-6 L -0.11345 0.31636 " pathEditMode="relative" rAng="0" ptsTypes="AA">
                                      <p:cBhvr>
                                        <p:cTn id="66" dur="2000" fill="hold"/>
                                        <p:tgtEl>
                                          <p:spTgt spid="57"/>
                                        </p:tgtEl>
                                        <p:attrNameLst>
                                          <p:attrName>ppt_x</p:attrName>
                                          <p:attrName>ppt_y</p:attrName>
                                        </p:attrNameLst>
                                      </p:cBhvr>
                                      <p:rCtr x="-5677" y="15818"/>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1" nodeType="clickEffect">
                                  <p:stCondLst>
                                    <p:cond delay="0"/>
                                  </p:stCondLst>
                                  <p:childTnLst>
                                    <p:animMotion origin="layout" path="M 2.22222E-6 -2.34568E-6 L -0.01129 0.47932 " pathEditMode="relative" rAng="0" ptsTypes="AA">
                                      <p:cBhvr>
                                        <p:cTn id="70" dur="2000" fill="hold"/>
                                        <p:tgtEl>
                                          <p:spTgt spid="16"/>
                                        </p:tgtEl>
                                        <p:attrNameLst>
                                          <p:attrName>ppt_x</p:attrName>
                                          <p:attrName>ppt_y</p:attrName>
                                        </p:attrNameLst>
                                      </p:cBhvr>
                                      <p:rCtr x="-564" y="23966"/>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1" nodeType="clickEffect">
                                  <p:stCondLst>
                                    <p:cond delay="0"/>
                                  </p:stCondLst>
                                  <p:childTnLst>
                                    <p:animMotion origin="layout" path="M -4.58333E-6 -2.34568E-6 L -0.20104 0.47192 " pathEditMode="relative" rAng="0" ptsTypes="AA">
                                      <p:cBhvr>
                                        <p:cTn id="74" dur="2000" fill="hold"/>
                                        <p:tgtEl>
                                          <p:spTgt spid="59"/>
                                        </p:tgtEl>
                                        <p:attrNameLst>
                                          <p:attrName>ppt_x</p:attrName>
                                          <p:attrName>ppt_y</p:attrName>
                                        </p:attrNameLst>
                                      </p:cBhvr>
                                      <p:rCtr x="-10052" y="235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44" grpId="0" animBg="1"/>
      <p:bldP spid="44" grpId="1" animBg="1"/>
      <p:bldP spid="54" grpId="0" animBg="1"/>
      <p:bldP spid="54" grpId="1" animBg="1"/>
      <p:bldP spid="55" grpId="0" animBg="1"/>
      <p:bldP spid="55" grpId="1" animBg="1"/>
      <p:bldP spid="57" grpId="0" animBg="1"/>
      <p:bldP spid="57" grpId="1" animBg="1"/>
      <p:bldP spid="59" grpId="0" animBg="1"/>
      <p:bldP spid="5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Rounded Rectangle 8"/>
          <p:cNvSpPr/>
          <p:nvPr/>
        </p:nvSpPr>
        <p:spPr>
          <a:xfrm>
            <a:off x="838200" y="1506497"/>
            <a:ext cx="5181600" cy="8727459"/>
          </a:xfrm>
          <a:prstGeom prst="roundRect">
            <a:avLst>
              <a:gd name="adj" fmla="val 6632"/>
            </a:avLst>
          </a:prstGeom>
          <a:solidFill>
            <a:schemeClr val="accent3">
              <a:lumMod val="20000"/>
              <a:lumOff val="80000"/>
            </a:schemeClr>
          </a:solidFill>
          <a:ln w="3810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95400" y="1506497"/>
            <a:ext cx="4724400" cy="8679299"/>
          </a:xfrm>
          <a:prstGeom prst="rect">
            <a:avLst/>
          </a:prstGeom>
        </p:spPr>
        <p:txBody>
          <a:bodyPr wrap="square">
            <a:spAutoFit/>
          </a:bodyPr>
          <a:lstStyle/>
          <a:p>
            <a:r>
              <a:rPr lang="vi-VN" sz="3100" dirty="0">
                <a:solidFill>
                  <a:srgbClr val="000000"/>
                </a:solidFill>
                <a:latin typeface="OpenSans"/>
              </a:rPr>
              <a:t>Em vẽ làng xóm</a:t>
            </a:r>
            <a:br>
              <a:rPr lang="vi-VN" sz="3100" dirty="0">
                <a:solidFill>
                  <a:srgbClr val="000000"/>
                </a:solidFill>
                <a:latin typeface="OpenSans"/>
              </a:rPr>
            </a:br>
            <a:r>
              <a:rPr lang="vi-VN" sz="3100" dirty="0">
                <a:solidFill>
                  <a:srgbClr val="000000"/>
                </a:solidFill>
                <a:latin typeface="OpenSans"/>
              </a:rPr>
              <a:t>Tre xanh, lúa xanh</a:t>
            </a:r>
          </a:p>
          <a:p>
            <a:r>
              <a:rPr lang="vi-VN" sz="3100" dirty="0">
                <a:solidFill>
                  <a:srgbClr val="000000"/>
                </a:solidFill>
                <a:latin typeface="OpenSans"/>
              </a:rPr>
              <a:t>Sông máng lượn quanh</a:t>
            </a:r>
            <a:br>
              <a:rPr lang="vi-VN" sz="3100" dirty="0">
                <a:solidFill>
                  <a:srgbClr val="000000"/>
                </a:solidFill>
                <a:latin typeface="OpenSans"/>
              </a:rPr>
            </a:br>
            <a:r>
              <a:rPr lang="vi-VN" sz="3100" dirty="0">
                <a:solidFill>
                  <a:srgbClr val="000000"/>
                </a:solidFill>
                <a:latin typeface="OpenSans"/>
              </a:rPr>
              <a:t>Một dòng xanh mát</a:t>
            </a:r>
            <a:br>
              <a:rPr lang="vi-VN" sz="3100" dirty="0">
                <a:solidFill>
                  <a:srgbClr val="000000"/>
                </a:solidFill>
                <a:latin typeface="OpenSans"/>
              </a:rPr>
            </a:br>
            <a:r>
              <a:rPr lang="vi-VN" sz="3100" dirty="0">
                <a:solidFill>
                  <a:srgbClr val="000000"/>
                </a:solidFill>
                <a:latin typeface="OpenSans"/>
              </a:rPr>
              <a:t>Trời mây bát ngát </a:t>
            </a:r>
          </a:p>
          <a:p>
            <a:r>
              <a:rPr lang="vi-VN" sz="3100" dirty="0">
                <a:solidFill>
                  <a:srgbClr val="000000"/>
                </a:solidFill>
                <a:latin typeface="OpenSans"/>
              </a:rPr>
              <a:t>Xanh ngắt mùa thu</a:t>
            </a:r>
            <a:br>
              <a:rPr lang="vi-VN" sz="3100" dirty="0">
                <a:solidFill>
                  <a:srgbClr val="000000"/>
                </a:solidFill>
                <a:latin typeface="OpenSans"/>
              </a:rPr>
            </a:br>
            <a:r>
              <a:rPr lang="vi-VN" sz="3100" dirty="0">
                <a:solidFill>
                  <a:srgbClr val="000000"/>
                </a:solidFill>
                <a:latin typeface="OpenSans"/>
              </a:rPr>
              <a:t>Xanh màu ước mơ...</a:t>
            </a:r>
            <a:br>
              <a:rPr lang="vi-VN" sz="3100" dirty="0">
                <a:solidFill>
                  <a:srgbClr val="000000"/>
                </a:solidFill>
                <a:latin typeface="OpenSans"/>
              </a:rPr>
            </a:br>
            <a:endParaRPr lang="en-US" sz="3100" dirty="0">
              <a:solidFill>
                <a:srgbClr val="000000"/>
              </a:solidFill>
              <a:latin typeface="OpenSans"/>
            </a:endParaRPr>
          </a:p>
          <a:p>
            <a:r>
              <a:rPr lang="en-US" sz="3100" dirty="0">
                <a:solidFill>
                  <a:srgbClr val="000000"/>
                </a:solidFill>
                <a:latin typeface="OpenSans"/>
              </a:rPr>
              <a:t>E</a:t>
            </a:r>
            <a:r>
              <a:rPr lang="vi-VN" sz="3100" dirty="0">
                <a:solidFill>
                  <a:srgbClr val="000000"/>
                </a:solidFill>
                <a:latin typeface="OpenSans"/>
              </a:rPr>
              <a:t>m quay đầu đỏ</a:t>
            </a:r>
            <a:br>
              <a:rPr lang="vi-VN" sz="3100" dirty="0">
                <a:solidFill>
                  <a:srgbClr val="000000"/>
                </a:solidFill>
                <a:latin typeface="OpenSans"/>
              </a:rPr>
            </a:br>
            <a:r>
              <a:rPr lang="vi-VN" sz="3100" dirty="0">
                <a:solidFill>
                  <a:srgbClr val="000000"/>
                </a:solidFill>
                <a:latin typeface="OpenSans"/>
              </a:rPr>
              <a:t>Vẽ nhà em ở</a:t>
            </a:r>
            <a:br>
              <a:rPr lang="vi-VN" sz="3100" dirty="0">
                <a:solidFill>
                  <a:srgbClr val="000000"/>
                </a:solidFill>
                <a:latin typeface="OpenSans"/>
              </a:rPr>
            </a:br>
            <a:r>
              <a:rPr lang="vi-VN" sz="3100" dirty="0">
                <a:solidFill>
                  <a:srgbClr val="000000"/>
                </a:solidFill>
                <a:latin typeface="OpenSans"/>
              </a:rPr>
              <a:t>Ngói mới đỏ tươi</a:t>
            </a:r>
            <a:br>
              <a:rPr lang="vi-VN" sz="3100" dirty="0">
                <a:solidFill>
                  <a:srgbClr val="000000"/>
                </a:solidFill>
                <a:latin typeface="OpenSans"/>
              </a:rPr>
            </a:br>
            <a:r>
              <a:rPr lang="vi-VN" sz="3100" dirty="0">
                <a:solidFill>
                  <a:srgbClr val="000000"/>
                </a:solidFill>
                <a:latin typeface="OpenSans"/>
              </a:rPr>
              <a:t>Trường học trên đồi</a:t>
            </a:r>
            <a:br>
              <a:rPr lang="vi-VN" sz="3100" dirty="0">
                <a:solidFill>
                  <a:srgbClr val="000000"/>
                </a:solidFill>
                <a:latin typeface="OpenSans"/>
              </a:rPr>
            </a:br>
            <a:r>
              <a:rPr lang="vi-VN" sz="3100" dirty="0">
                <a:solidFill>
                  <a:srgbClr val="000000"/>
                </a:solidFill>
                <a:latin typeface="OpenSans"/>
              </a:rPr>
              <a:t>Em tô đỏ thắm</a:t>
            </a:r>
            <a:br>
              <a:rPr lang="vi-VN" sz="3100" dirty="0">
                <a:solidFill>
                  <a:srgbClr val="000000"/>
                </a:solidFill>
                <a:latin typeface="OpenSans"/>
              </a:rPr>
            </a:br>
            <a:r>
              <a:rPr lang="vi-VN" sz="3100" dirty="0">
                <a:solidFill>
                  <a:srgbClr val="000000"/>
                </a:solidFill>
                <a:latin typeface="OpenSans"/>
              </a:rPr>
              <a:t>Cây gạo đầu xóm</a:t>
            </a:r>
            <a:br>
              <a:rPr lang="vi-VN" sz="3100" dirty="0">
                <a:solidFill>
                  <a:srgbClr val="000000"/>
                </a:solidFill>
                <a:latin typeface="OpenSans"/>
              </a:rPr>
            </a:br>
            <a:r>
              <a:rPr lang="vi-VN" sz="3100" dirty="0">
                <a:solidFill>
                  <a:srgbClr val="000000"/>
                </a:solidFill>
                <a:latin typeface="OpenSans"/>
              </a:rPr>
              <a:t>Hoa nở chói ngời</a:t>
            </a:r>
            <a:br>
              <a:rPr lang="vi-VN" sz="3100" dirty="0">
                <a:solidFill>
                  <a:srgbClr val="000000"/>
                </a:solidFill>
                <a:latin typeface="OpenSans"/>
              </a:rPr>
            </a:br>
            <a:r>
              <a:rPr lang="vi-VN" sz="3100" dirty="0">
                <a:solidFill>
                  <a:srgbClr val="000000"/>
                </a:solidFill>
                <a:latin typeface="OpenSans"/>
              </a:rPr>
              <a:t>A, nắng lên rồi</a:t>
            </a:r>
            <a:br>
              <a:rPr lang="vi-VN" sz="3100" dirty="0">
                <a:solidFill>
                  <a:srgbClr val="000000"/>
                </a:solidFill>
                <a:latin typeface="OpenSans"/>
              </a:rPr>
            </a:br>
            <a:r>
              <a:rPr lang="vi-VN" sz="3100" dirty="0">
                <a:solidFill>
                  <a:srgbClr val="000000"/>
                </a:solidFill>
                <a:latin typeface="OpenSans"/>
              </a:rPr>
              <a:t>Mặt trời đỏ chót...</a:t>
            </a:r>
            <a:br>
              <a:rPr lang="vi-VN" sz="3100" dirty="0">
                <a:solidFill>
                  <a:srgbClr val="000000"/>
                </a:solidFill>
                <a:latin typeface="OpenSans"/>
              </a:rPr>
            </a:br>
            <a:r>
              <a:rPr lang="en-US" sz="3100" dirty="0">
                <a:solidFill>
                  <a:srgbClr val="000000"/>
                </a:solidFill>
                <a:latin typeface="OpenSans"/>
              </a:rPr>
              <a:t>         </a:t>
            </a:r>
            <a:r>
              <a:rPr lang="vi-VN" sz="3100" i="1" dirty="0">
                <a:solidFill>
                  <a:srgbClr val="000000"/>
                </a:solidFill>
                <a:latin typeface="OpenSans"/>
              </a:rPr>
              <a:t>(Theo Định Hải)</a:t>
            </a:r>
            <a:endParaRPr lang="vi-VN" sz="3100" b="0" i="1" dirty="0">
              <a:solidFill>
                <a:srgbClr val="000000"/>
              </a:solidFill>
              <a:effectLst/>
              <a:latin typeface="OpenSans"/>
            </a:endParaRPr>
          </a:p>
        </p:txBody>
      </p:sp>
      <p:sp>
        <p:nvSpPr>
          <p:cNvPr id="14" name="Line Callout 1 13"/>
          <p:cNvSpPr/>
          <p:nvPr/>
        </p:nvSpPr>
        <p:spPr>
          <a:xfrm>
            <a:off x="6248400" y="1714500"/>
            <a:ext cx="11811000" cy="3810000"/>
          </a:xfrm>
          <a:prstGeom prst="borderCallout1">
            <a:avLst>
              <a:gd name="adj1" fmla="val 22922"/>
              <a:gd name="adj2" fmla="val -100"/>
              <a:gd name="adj3" fmla="val 29061"/>
              <a:gd name="adj4" fmla="val -1712"/>
            </a:avLst>
          </a:prstGeom>
          <a:solidFill>
            <a:schemeClr val="accent5">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i="1" dirty="0">
                <a:solidFill>
                  <a:srgbClr val="C00000"/>
                </a:solidFill>
              </a:rPr>
              <a:t>a. </a:t>
            </a:r>
            <a:r>
              <a:rPr lang="en-US" sz="4400" dirty="0" err="1">
                <a:solidFill>
                  <a:schemeClr val="tx1"/>
                </a:solidFill>
              </a:rPr>
              <a:t>Tìm</a:t>
            </a:r>
            <a:r>
              <a:rPr lang="en-US" sz="4400" dirty="0">
                <a:solidFill>
                  <a:schemeClr val="tx1"/>
                </a:solidFill>
              </a:rPr>
              <a:t> </a:t>
            </a:r>
            <a:r>
              <a:rPr lang="en-US" sz="4400" dirty="0" err="1">
                <a:solidFill>
                  <a:schemeClr val="tx1"/>
                </a:solidFill>
              </a:rPr>
              <a:t>các</a:t>
            </a:r>
            <a:r>
              <a:rPr lang="en-US" sz="4400" dirty="0">
                <a:solidFill>
                  <a:schemeClr val="tx1"/>
                </a:solidFill>
              </a:rPr>
              <a:t> </a:t>
            </a:r>
            <a:r>
              <a:rPr lang="en-US" sz="4400" dirty="0" err="1">
                <a:solidFill>
                  <a:schemeClr val="tx1"/>
                </a:solidFill>
              </a:rPr>
              <a:t>tính</a:t>
            </a:r>
            <a:r>
              <a:rPr lang="en-US" sz="4400" dirty="0">
                <a:solidFill>
                  <a:schemeClr val="tx1"/>
                </a:solidFill>
              </a:rPr>
              <a:t> </a:t>
            </a:r>
            <a:r>
              <a:rPr lang="en-US" sz="4400" dirty="0" err="1">
                <a:solidFill>
                  <a:schemeClr val="tx1"/>
                </a:solidFill>
              </a:rPr>
              <a:t>từ</a:t>
            </a:r>
            <a:r>
              <a:rPr lang="en-US" sz="4400" dirty="0">
                <a:solidFill>
                  <a:schemeClr val="tx1"/>
                </a:solidFill>
              </a:rPr>
              <a:t> </a:t>
            </a:r>
            <a:r>
              <a:rPr lang="en-US" sz="4400" dirty="0" err="1">
                <a:solidFill>
                  <a:schemeClr val="tx1"/>
                </a:solidFill>
              </a:rPr>
              <a:t>chỉ</a:t>
            </a:r>
            <a:r>
              <a:rPr lang="en-US" sz="4400" dirty="0">
                <a:solidFill>
                  <a:schemeClr val="tx1"/>
                </a:solidFill>
              </a:rPr>
              <a:t> </a:t>
            </a:r>
            <a:r>
              <a:rPr lang="en-US" sz="4400" dirty="0" err="1">
                <a:solidFill>
                  <a:schemeClr val="tx1"/>
                </a:solidFill>
              </a:rPr>
              <a:t>màu</a:t>
            </a:r>
            <a:r>
              <a:rPr lang="en-US" sz="4400" dirty="0">
                <a:solidFill>
                  <a:schemeClr val="tx1"/>
                </a:solidFill>
              </a:rPr>
              <a:t> </a:t>
            </a:r>
            <a:r>
              <a:rPr lang="en-US" sz="4400" dirty="0" err="1">
                <a:solidFill>
                  <a:schemeClr val="tx1"/>
                </a:solidFill>
              </a:rPr>
              <a:t>xanh</a:t>
            </a:r>
            <a:r>
              <a:rPr lang="en-US" sz="4400" dirty="0">
                <a:solidFill>
                  <a:schemeClr val="tx1"/>
                </a:solidFill>
              </a:rPr>
              <a:t> </a:t>
            </a:r>
            <a:r>
              <a:rPr lang="en-US" sz="4400" dirty="0" err="1">
                <a:solidFill>
                  <a:schemeClr val="tx1"/>
                </a:solidFill>
              </a:rPr>
              <a:t>trong</a:t>
            </a:r>
            <a:r>
              <a:rPr lang="en-US" sz="4400" dirty="0">
                <a:solidFill>
                  <a:schemeClr val="tx1"/>
                </a:solidFill>
              </a:rPr>
              <a:t> </a:t>
            </a:r>
            <a:r>
              <a:rPr lang="en-US" sz="4400" dirty="0" err="1">
                <a:solidFill>
                  <a:schemeClr val="tx1"/>
                </a:solidFill>
              </a:rPr>
              <a:t>đoạn</a:t>
            </a:r>
            <a:r>
              <a:rPr lang="en-US" sz="4400" dirty="0">
                <a:solidFill>
                  <a:schemeClr val="tx1"/>
                </a:solidFill>
              </a:rPr>
              <a:t> </a:t>
            </a:r>
            <a:r>
              <a:rPr lang="en-US" sz="4400" dirty="0" err="1">
                <a:solidFill>
                  <a:schemeClr val="tx1"/>
                </a:solidFill>
              </a:rPr>
              <a:t>thơ</a:t>
            </a:r>
            <a:r>
              <a:rPr lang="en-US" sz="4400" dirty="0">
                <a:solidFill>
                  <a:schemeClr val="tx1"/>
                </a:solidFill>
              </a:rPr>
              <a:t>. </a:t>
            </a:r>
            <a:r>
              <a:rPr lang="en-US" sz="4400" dirty="0" err="1">
                <a:solidFill>
                  <a:schemeClr val="tx1"/>
                </a:solidFill>
              </a:rPr>
              <a:t>Mỗi</a:t>
            </a:r>
            <a:r>
              <a:rPr lang="en-US" sz="4400" dirty="0">
                <a:solidFill>
                  <a:schemeClr val="tx1"/>
                </a:solidFill>
              </a:rPr>
              <a:t> </a:t>
            </a:r>
            <a:r>
              <a:rPr lang="en-US" sz="4400" dirty="0" err="1">
                <a:solidFill>
                  <a:schemeClr val="tx1"/>
                </a:solidFill>
              </a:rPr>
              <a:t>tính</a:t>
            </a:r>
            <a:r>
              <a:rPr lang="en-US" sz="4400" dirty="0">
                <a:solidFill>
                  <a:schemeClr val="tx1"/>
                </a:solidFill>
              </a:rPr>
              <a:t> </a:t>
            </a:r>
            <a:r>
              <a:rPr lang="en-US" sz="4400" dirty="0" err="1">
                <a:solidFill>
                  <a:schemeClr val="tx1"/>
                </a:solidFill>
              </a:rPr>
              <a:t>từ</a:t>
            </a:r>
            <a:r>
              <a:rPr lang="en-US" sz="4400" dirty="0">
                <a:solidFill>
                  <a:schemeClr val="tx1"/>
                </a:solidFill>
              </a:rPr>
              <a:t> </a:t>
            </a:r>
            <a:r>
              <a:rPr lang="en-US" sz="4400" dirty="0" err="1">
                <a:solidFill>
                  <a:schemeClr val="tx1"/>
                </a:solidFill>
              </a:rPr>
              <a:t>đó</a:t>
            </a:r>
            <a:r>
              <a:rPr lang="en-US" sz="4400" dirty="0">
                <a:solidFill>
                  <a:schemeClr val="tx1"/>
                </a:solidFill>
              </a:rPr>
              <a:t> </a:t>
            </a:r>
            <a:r>
              <a:rPr lang="en-US" sz="4400" dirty="0" err="1">
                <a:solidFill>
                  <a:schemeClr val="tx1"/>
                </a:solidFill>
              </a:rPr>
              <a:t>được</a:t>
            </a:r>
            <a:r>
              <a:rPr lang="en-US" sz="4400" dirty="0">
                <a:solidFill>
                  <a:schemeClr val="tx1"/>
                </a:solidFill>
              </a:rPr>
              <a:t> </a:t>
            </a:r>
            <a:r>
              <a:rPr lang="en-US" sz="4400" dirty="0" err="1">
                <a:solidFill>
                  <a:schemeClr val="tx1"/>
                </a:solidFill>
              </a:rPr>
              <a:t>dùng</a:t>
            </a:r>
            <a:r>
              <a:rPr lang="en-US" sz="4400" dirty="0">
                <a:solidFill>
                  <a:schemeClr val="tx1"/>
                </a:solidFill>
              </a:rPr>
              <a:t> </a:t>
            </a:r>
            <a:r>
              <a:rPr lang="en-US" sz="4400" dirty="0" err="1">
                <a:solidFill>
                  <a:schemeClr val="tx1"/>
                </a:solidFill>
              </a:rPr>
              <a:t>để</a:t>
            </a:r>
            <a:r>
              <a:rPr lang="en-US" sz="4400" dirty="0">
                <a:solidFill>
                  <a:schemeClr val="tx1"/>
                </a:solidFill>
              </a:rPr>
              <a:t> </a:t>
            </a:r>
            <a:r>
              <a:rPr lang="en-US" sz="4400" dirty="0" err="1">
                <a:solidFill>
                  <a:schemeClr val="tx1"/>
                </a:solidFill>
              </a:rPr>
              <a:t>tả</a:t>
            </a:r>
            <a:r>
              <a:rPr lang="en-US" sz="4400" dirty="0">
                <a:solidFill>
                  <a:schemeClr val="tx1"/>
                </a:solidFill>
              </a:rPr>
              <a:t> </a:t>
            </a:r>
            <a:r>
              <a:rPr lang="en-US" sz="4400" dirty="0" err="1">
                <a:solidFill>
                  <a:schemeClr val="tx1"/>
                </a:solidFill>
              </a:rPr>
              <a:t>đặc</a:t>
            </a:r>
            <a:r>
              <a:rPr lang="en-US" sz="4400" dirty="0">
                <a:solidFill>
                  <a:schemeClr val="tx1"/>
                </a:solidFill>
              </a:rPr>
              <a:t> </a:t>
            </a:r>
            <a:r>
              <a:rPr lang="en-US" sz="4400" dirty="0" err="1">
                <a:solidFill>
                  <a:schemeClr val="tx1"/>
                </a:solidFill>
              </a:rPr>
              <a:t>điểm</a:t>
            </a:r>
            <a:r>
              <a:rPr lang="en-US" sz="4400" dirty="0">
                <a:solidFill>
                  <a:schemeClr val="tx1"/>
                </a:solidFill>
              </a:rPr>
              <a:t> </a:t>
            </a:r>
            <a:r>
              <a:rPr lang="en-US" sz="4400" dirty="0" err="1">
                <a:solidFill>
                  <a:schemeClr val="tx1"/>
                </a:solidFill>
              </a:rPr>
              <a:t>của</a:t>
            </a:r>
            <a:r>
              <a:rPr lang="en-US" sz="4400" dirty="0">
                <a:solidFill>
                  <a:schemeClr val="tx1"/>
                </a:solidFill>
              </a:rPr>
              <a:t> </a:t>
            </a:r>
            <a:r>
              <a:rPr lang="en-US" sz="4400" dirty="0" err="1">
                <a:solidFill>
                  <a:schemeClr val="tx1"/>
                </a:solidFill>
              </a:rPr>
              <a:t>sự</a:t>
            </a:r>
            <a:r>
              <a:rPr lang="en-US" sz="4400" dirty="0">
                <a:solidFill>
                  <a:schemeClr val="tx1"/>
                </a:solidFill>
              </a:rPr>
              <a:t> </a:t>
            </a:r>
            <a:r>
              <a:rPr lang="en-US" sz="4400" dirty="0" err="1">
                <a:solidFill>
                  <a:schemeClr val="tx1"/>
                </a:solidFill>
              </a:rPr>
              <a:t>vật</a:t>
            </a:r>
            <a:r>
              <a:rPr lang="en-US" sz="4400" dirty="0">
                <a:solidFill>
                  <a:schemeClr val="tx1"/>
                </a:solidFill>
              </a:rPr>
              <a:t> </a:t>
            </a:r>
            <a:r>
              <a:rPr lang="en-US" sz="4400" dirty="0" err="1">
                <a:solidFill>
                  <a:schemeClr val="tx1"/>
                </a:solidFill>
              </a:rPr>
              <a:t>nào</a:t>
            </a:r>
            <a:r>
              <a:rPr lang="en-US" sz="4400" dirty="0">
                <a:solidFill>
                  <a:schemeClr val="tx1"/>
                </a:solidFill>
              </a:rPr>
              <a:t>?</a:t>
            </a:r>
          </a:p>
          <a:p>
            <a:pPr algn="just"/>
            <a:r>
              <a:rPr lang="en-US" sz="4400" b="1" i="1" dirty="0">
                <a:solidFill>
                  <a:srgbClr val="C00000"/>
                </a:solidFill>
              </a:rPr>
              <a:t>b. </a:t>
            </a:r>
            <a:r>
              <a:rPr lang="en-US" sz="4400" dirty="0" err="1">
                <a:solidFill>
                  <a:schemeClr val="tx1"/>
                </a:solidFill>
              </a:rPr>
              <a:t>Viết</a:t>
            </a:r>
            <a:r>
              <a:rPr lang="en-US" sz="4400" dirty="0">
                <a:solidFill>
                  <a:schemeClr val="tx1"/>
                </a:solidFill>
              </a:rPr>
              <a:t> 2-3 </a:t>
            </a:r>
            <a:r>
              <a:rPr lang="en-US" sz="4400" dirty="0" err="1">
                <a:solidFill>
                  <a:schemeClr val="tx1"/>
                </a:solidFill>
              </a:rPr>
              <a:t>câu</a:t>
            </a:r>
            <a:r>
              <a:rPr lang="en-US" sz="4400" dirty="0">
                <a:solidFill>
                  <a:schemeClr val="tx1"/>
                </a:solidFill>
              </a:rPr>
              <a:t> </a:t>
            </a:r>
            <a:r>
              <a:rPr lang="en-US" sz="4400" dirty="0" err="1">
                <a:solidFill>
                  <a:schemeClr val="tx1"/>
                </a:solidFill>
              </a:rPr>
              <a:t>có</a:t>
            </a:r>
            <a:r>
              <a:rPr lang="en-US" sz="4400" dirty="0">
                <a:solidFill>
                  <a:schemeClr val="tx1"/>
                </a:solidFill>
              </a:rPr>
              <a:t> </a:t>
            </a:r>
            <a:r>
              <a:rPr lang="en-US" sz="4400" dirty="0" err="1">
                <a:solidFill>
                  <a:schemeClr val="tx1"/>
                </a:solidFill>
              </a:rPr>
              <a:t>sử</a:t>
            </a:r>
            <a:r>
              <a:rPr lang="en-US" sz="4400" dirty="0">
                <a:solidFill>
                  <a:schemeClr val="tx1"/>
                </a:solidFill>
              </a:rPr>
              <a:t> </a:t>
            </a:r>
            <a:r>
              <a:rPr lang="en-US" sz="4400" dirty="0" err="1">
                <a:solidFill>
                  <a:schemeClr val="tx1"/>
                </a:solidFill>
              </a:rPr>
              <a:t>dụng</a:t>
            </a:r>
            <a:r>
              <a:rPr lang="en-US" sz="4400" dirty="0">
                <a:solidFill>
                  <a:schemeClr val="tx1"/>
                </a:solidFill>
              </a:rPr>
              <a:t> </a:t>
            </a:r>
            <a:r>
              <a:rPr lang="en-US" sz="4400" dirty="0" err="1">
                <a:solidFill>
                  <a:schemeClr val="tx1"/>
                </a:solidFill>
              </a:rPr>
              <a:t>tính</a:t>
            </a:r>
            <a:r>
              <a:rPr lang="en-US" sz="4400" dirty="0">
                <a:solidFill>
                  <a:schemeClr val="tx1"/>
                </a:solidFill>
              </a:rPr>
              <a:t> </a:t>
            </a:r>
            <a:r>
              <a:rPr lang="en-US" sz="4400" dirty="0" err="1">
                <a:solidFill>
                  <a:schemeClr val="tx1"/>
                </a:solidFill>
              </a:rPr>
              <a:t>từ</a:t>
            </a:r>
            <a:r>
              <a:rPr lang="en-US" sz="4400" dirty="0">
                <a:solidFill>
                  <a:schemeClr val="tx1"/>
                </a:solidFill>
              </a:rPr>
              <a:t> </a:t>
            </a:r>
            <a:r>
              <a:rPr lang="en-US" sz="4400" dirty="0" err="1">
                <a:solidFill>
                  <a:schemeClr val="tx1"/>
                </a:solidFill>
              </a:rPr>
              <a:t>em</a:t>
            </a:r>
            <a:r>
              <a:rPr lang="en-US" sz="4400" dirty="0">
                <a:solidFill>
                  <a:schemeClr val="tx1"/>
                </a:solidFill>
              </a:rPr>
              <a:t> </a:t>
            </a:r>
            <a:r>
              <a:rPr lang="en-US" sz="4400" dirty="0" err="1">
                <a:solidFill>
                  <a:schemeClr val="tx1"/>
                </a:solidFill>
              </a:rPr>
              <a:t>tìm</a:t>
            </a:r>
            <a:r>
              <a:rPr lang="en-US" sz="4400" dirty="0">
                <a:solidFill>
                  <a:schemeClr val="tx1"/>
                </a:solidFill>
              </a:rPr>
              <a:t> </a:t>
            </a:r>
            <a:r>
              <a:rPr lang="en-US" sz="4400" dirty="0" err="1">
                <a:solidFill>
                  <a:schemeClr val="tx1"/>
                </a:solidFill>
              </a:rPr>
              <a:t>được</a:t>
            </a:r>
            <a:r>
              <a:rPr lang="en-US" sz="4400" dirty="0">
                <a:solidFill>
                  <a:schemeClr val="tx1"/>
                </a:solidFill>
              </a:rPr>
              <a:t> ở </a:t>
            </a:r>
            <a:r>
              <a:rPr lang="en-US" sz="4400" dirty="0" err="1">
                <a:solidFill>
                  <a:schemeClr val="tx1"/>
                </a:solidFill>
              </a:rPr>
              <a:t>bài</a:t>
            </a:r>
            <a:r>
              <a:rPr lang="en-US" sz="4400" dirty="0">
                <a:solidFill>
                  <a:schemeClr val="tx1"/>
                </a:solidFill>
              </a:rPr>
              <a:t> </a:t>
            </a:r>
            <a:r>
              <a:rPr lang="en-US" sz="4400" dirty="0" err="1">
                <a:solidFill>
                  <a:schemeClr val="tx1"/>
                </a:solidFill>
              </a:rPr>
              <a:t>tập</a:t>
            </a:r>
            <a:r>
              <a:rPr lang="en-US" sz="4400" dirty="0">
                <a:solidFill>
                  <a:schemeClr val="tx1"/>
                </a:solidFill>
              </a:rPr>
              <a:t> a.</a:t>
            </a:r>
          </a:p>
        </p:txBody>
      </p:sp>
      <p:pic>
        <p:nvPicPr>
          <p:cNvPr id="16" name="Picture 15"/>
          <p:cNvPicPr>
            <a:picLocks noChangeAspect="1"/>
          </p:cNvPicPr>
          <p:nvPr/>
        </p:nvPicPr>
        <p:blipFill>
          <a:blip r:embed="rId3"/>
          <a:stretch>
            <a:fillRect/>
          </a:stretch>
        </p:blipFill>
        <p:spPr>
          <a:xfrm>
            <a:off x="685800" y="114300"/>
            <a:ext cx="17155631" cy="178018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0" y="5382233"/>
            <a:ext cx="6553200" cy="4846280"/>
          </a:xfrm>
          <a:prstGeom prst="rect">
            <a:avLst/>
          </a:prstGeom>
        </p:spPr>
      </p:pic>
    </p:spTree>
    <p:extLst>
      <p:ext uri="{BB962C8B-B14F-4D97-AF65-F5344CB8AC3E}">
        <p14:creationId xmlns:p14="http://schemas.microsoft.com/office/powerpoint/2010/main" val="118627389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Rounded Rectangle 8"/>
          <p:cNvSpPr/>
          <p:nvPr/>
        </p:nvSpPr>
        <p:spPr>
          <a:xfrm>
            <a:off x="838200" y="1506497"/>
            <a:ext cx="5181600" cy="8727459"/>
          </a:xfrm>
          <a:prstGeom prst="roundRect">
            <a:avLst>
              <a:gd name="adj" fmla="val 6632"/>
            </a:avLst>
          </a:prstGeom>
          <a:solidFill>
            <a:schemeClr val="accent3">
              <a:lumMod val="20000"/>
              <a:lumOff val="80000"/>
            </a:schemeClr>
          </a:solidFill>
          <a:ln w="3810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95400" y="1506497"/>
            <a:ext cx="4724400" cy="8679299"/>
          </a:xfrm>
          <a:prstGeom prst="rect">
            <a:avLst/>
          </a:prstGeom>
        </p:spPr>
        <p:txBody>
          <a:bodyPr wrap="square">
            <a:spAutoFit/>
          </a:bodyPr>
          <a:lstStyle/>
          <a:p>
            <a:r>
              <a:rPr lang="vi-VN" sz="3100" dirty="0">
                <a:solidFill>
                  <a:srgbClr val="000000"/>
                </a:solidFill>
                <a:latin typeface="OpenSans"/>
              </a:rPr>
              <a:t>Em vẽ làng xóm</a:t>
            </a:r>
            <a:br>
              <a:rPr lang="vi-VN" sz="3100" dirty="0">
                <a:solidFill>
                  <a:srgbClr val="000000"/>
                </a:solidFill>
                <a:latin typeface="OpenSans"/>
              </a:rPr>
            </a:br>
            <a:r>
              <a:rPr lang="vi-VN" sz="3100" dirty="0">
                <a:solidFill>
                  <a:srgbClr val="000000"/>
                </a:solidFill>
                <a:latin typeface="OpenSans"/>
              </a:rPr>
              <a:t>Tre xanh, lúa xanh</a:t>
            </a:r>
          </a:p>
          <a:p>
            <a:r>
              <a:rPr lang="vi-VN" sz="3100" dirty="0">
                <a:solidFill>
                  <a:srgbClr val="000000"/>
                </a:solidFill>
                <a:latin typeface="OpenSans"/>
              </a:rPr>
              <a:t>Sông máng lượn quanh</a:t>
            </a:r>
            <a:br>
              <a:rPr lang="vi-VN" sz="3100" dirty="0">
                <a:solidFill>
                  <a:srgbClr val="000000"/>
                </a:solidFill>
                <a:latin typeface="OpenSans"/>
              </a:rPr>
            </a:br>
            <a:r>
              <a:rPr lang="vi-VN" sz="3100" dirty="0">
                <a:solidFill>
                  <a:srgbClr val="000000"/>
                </a:solidFill>
                <a:latin typeface="OpenSans"/>
              </a:rPr>
              <a:t>Một dòng xanh mát</a:t>
            </a:r>
            <a:br>
              <a:rPr lang="vi-VN" sz="3100" dirty="0">
                <a:solidFill>
                  <a:srgbClr val="000000"/>
                </a:solidFill>
                <a:latin typeface="OpenSans"/>
              </a:rPr>
            </a:br>
            <a:r>
              <a:rPr lang="vi-VN" sz="3100" dirty="0">
                <a:solidFill>
                  <a:srgbClr val="000000"/>
                </a:solidFill>
                <a:latin typeface="OpenSans"/>
              </a:rPr>
              <a:t>Trời mây bát ngát </a:t>
            </a:r>
          </a:p>
          <a:p>
            <a:r>
              <a:rPr lang="vi-VN" sz="3100" dirty="0">
                <a:solidFill>
                  <a:srgbClr val="000000"/>
                </a:solidFill>
                <a:latin typeface="OpenSans"/>
              </a:rPr>
              <a:t>Xanh ngắt mùa thu</a:t>
            </a:r>
            <a:br>
              <a:rPr lang="vi-VN" sz="3100" dirty="0">
                <a:solidFill>
                  <a:srgbClr val="000000"/>
                </a:solidFill>
                <a:latin typeface="OpenSans"/>
              </a:rPr>
            </a:br>
            <a:r>
              <a:rPr lang="vi-VN" sz="3100" dirty="0">
                <a:solidFill>
                  <a:srgbClr val="000000"/>
                </a:solidFill>
                <a:latin typeface="OpenSans"/>
              </a:rPr>
              <a:t>Xanh màu ước mơ...</a:t>
            </a:r>
            <a:br>
              <a:rPr lang="vi-VN" sz="3100" dirty="0">
                <a:solidFill>
                  <a:srgbClr val="000000"/>
                </a:solidFill>
                <a:latin typeface="OpenSans"/>
              </a:rPr>
            </a:br>
            <a:endParaRPr lang="en-US" sz="3100" dirty="0">
              <a:solidFill>
                <a:srgbClr val="000000"/>
              </a:solidFill>
              <a:latin typeface="OpenSans"/>
            </a:endParaRPr>
          </a:p>
          <a:p>
            <a:r>
              <a:rPr lang="en-US" sz="3100" dirty="0">
                <a:solidFill>
                  <a:srgbClr val="000000"/>
                </a:solidFill>
                <a:latin typeface="OpenSans"/>
              </a:rPr>
              <a:t>E</a:t>
            </a:r>
            <a:r>
              <a:rPr lang="vi-VN" sz="3100" dirty="0">
                <a:solidFill>
                  <a:srgbClr val="000000"/>
                </a:solidFill>
                <a:latin typeface="OpenSans"/>
              </a:rPr>
              <a:t>m quay đầu đỏ</a:t>
            </a:r>
            <a:br>
              <a:rPr lang="vi-VN" sz="3100" dirty="0">
                <a:solidFill>
                  <a:srgbClr val="000000"/>
                </a:solidFill>
                <a:latin typeface="OpenSans"/>
              </a:rPr>
            </a:br>
            <a:r>
              <a:rPr lang="vi-VN" sz="3100" dirty="0">
                <a:solidFill>
                  <a:srgbClr val="000000"/>
                </a:solidFill>
                <a:latin typeface="OpenSans"/>
              </a:rPr>
              <a:t>Vẽ nhà em ở</a:t>
            </a:r>
            <a:br>
              <a:rPr lang="vi-VN" sz="3100" dirty="0">
                <a:solidFill>
                  <a:srgbClr val="000000"/>
                </a:solidFill>
                <a:latin typeface="OpenSans"/>
              </a:rPr>
            </a:br>
            <a:r>
              <a:rPr lang="vi-VN" sz="3100" dirty="0">
                <a:solidFill>
                  <a:srgbClr val="000000"/>
                </a:solidFill>
                <a:latin typeface="OpenSans"/>
              </a:rPr>
              <a:t>Ngói mới đỏ tươi</a:t>
            </a:r>
            <a:br>
              <a:rPr lang="vi-VN" sz="3100" dirty="0">
                <a:solidFill>
                  <a:srgbClr val="000000"/>
                </a:solidFill>
                <a:latin typeface="OpenSans"/>
              </a:rPr>
            </a:br>
            <a:r>
              <a:rPr lang="vi-VN" sz="3100" dirty="0">
                <a:solidFill>
                  <a:srgbClr val="000000"/>
                </a:solidFill>
                <a:latin typeface="OpenSans"/>
              </a:rPr>
              <a:t>Trường học trên đồi</a:t>
            </a:r>
            <a:br>
              <a:rPr lang="vi-VN" sz="3100" dirty="0">
                <a:solidFill>
                  <a:srgbClr val="000000"/>
                </a:solidFill>
                <a:latin typeface="OpenSans"/>
              </a:rPr>
            </a:br>
            <a:r>
              <a:rPr lang="vi-VN" sz="3100" dirty="0">
                <a:solidFill>
                  <a:srgbClr val="000000"/>
                </a:solidFill>
                <a:latin typeface="OpenSans"/>
              </a:rPr>
              <a:t>Em tô đỏ thắm</a:t>
            </a:r>
            <a:br>
              <a:rPr lang="vi-VN" sz="3100" dirty="0">
                <a:solidFill>
                  <a:srgbClr val="000000"/>
                </a:solidFill>
                <a:latin typeface="OpenSans"/>
              </a:rPr>
            </a:br>
            <a:r>
              <a:rPr lang="vi-VN" sz="3100" dirty="0">
                <a:solidFill>
                  <a:srgbClr val="000000"/>
                </a:solidFill>
                <a:latin typeface="OpenSans"/>
              </a:rPr>
              <a:t>Cây gạo đầu xóm</a:t>
            </a:r>
            <a:br>
              <a:rPr lang="vi-VN" sz="3100" dirty="0">
                <a:solidFill>
                  <a:srgbClr val="000000"/>
                </a:solidFill>
                <a:latin typeface="OpenSans"/>
              </a:rPr>
            </a:br>
            <a:r>
              <a:rPr lang="vi-VN" sz="3100" dirty="0">
                <a:solidFill>
                  <a:srgbClr val="000000"/>
                </a:solidFill>
                <a:latin typeface="OpenSans"/>
              </a:rPr>
              <a:t>Hoa nở chói ngời</a:t>
            </a:r>
            <a:br>
              <a:rPr lang="vi-VN" sz="3100" dirty="0">
                <a:solidFill>
                  <a:srgbClr val="000000"/>
                </a:solidFill>
                <a:latin typeface="OpenSans"/>
              </a:rPr>
            </a:br>
            <a:r>
              <a:rPr lang="vi-VN" sz="3100" dirty="0">
                <a:solidFill>
                  <a:srgbClr val="000000"/>
                </a:solidFill>
                <a:latin typeface="OpenSans"/>
              </a:rPr>
              <a:t>A, nắng lên rồi</a:t>
            </a:r>
            <a:br>
              <a:rPr lang="vi-VN" sz="3100" dirty="0">
                <a:solidFill>
                  <a:srgbClr val="000000"/>
                </a:solidFill>
                <a:latin typeface="OpenSans"/>
              </a:rPr>
            </a:br>
            <a:r>
              <a:rPr lang="vi-VN" sz="3100" dirty="0">
                <a:solidFill>
                  <a:srgbClr val="000000"/>
                </a:solidFill>
                <a:latin typeface="OpenSans"/>
              </a:rPr>
              <a:t>Mặt trời đỏ chót...</a:t>
            </a:r>
            <a:br>
              <a:rPr lang="vi-VN" sz="3100" dirty="0">
                <a:solidFill>
                  <a:srgbClr val="000000"/>
                </a:solidFill>
                <a:latin typeface="OpenSans"/>
              </a:rPr>
            </a:br>
            <a:r>
              <a:rPr lang="en-US" sz="3100" dirty="0">
                <a:solidFill>
                  <a:srgbClr val="000000"/>
                </a:solidFill>
                <a:latin typeface="OpenSans"/>
              </a:rPr>
              <a:t>         </a:t>
            </a:r>
            <a:r>
              <a:rPr lang="vi-VN" sz="3100" i="1" dirty="0">
                <a:solidFill>
                  <a:srgbClr val="000000"/>
                </a:solidFill>
                <a:latin typeface="OpenSans"/>
              </a:rPr>
              <a:t>(Theo Định Hải)</a:t>
            </a:r>
            <a:endParaRPr lang="vi-VN" sz="3100" b="0" i="1" dirty="0">
              <a:solidFill>
                <a:srgbClr val="000000"/>
              </a:solidFill>
              <a:effectLst/>
              <a:latin typeface="OpenSans"/>
            </a:endParaRPr>
          </a:p>
        </p:txBody>
      </p:sp>
      <p:sp>
        <p:nvSpPr>
          <p:cNvPr id="14" name="Line Callout 1 13"/>
          <p:cNvSpPr/>
          <p:nvPr/>
        </p:nvSpPr>
        <p:spPr>
          <a:xfrm>
            <a:off x="6324600" y="6664243"/>
            <a:ext cx="11811000" cy="2209800"/>
          </a:xfrm>
          <a:prstGeom prst="borderCallout1">
            <a:avLst>
              <a:gd name="adj1" fmla="val 22922"/>
              <a:gd name="adj2" fmla="val -100"/>
              <a:gd name="adj3" fmla="val 40884"/>
              <a:gd name="adj4" fmla="val -1958"/>
            </a:avLst>
          </a:prstGeom>
          <a:solidFill>
            <a:schemeClr val="accent5">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i="1" dirty="0">
                <a:solidFill>
                  <a:srgbClr val="C00000"/>
                </a:solidFill>
              </a:rPr>
              <a:t>a. </a:t>
            </a:r>
            <a:r>
              <a:rPr lang="en-US" sz="4400" dirty="0" err="1">
                <a:solidFill>
                  <a:schemeClr val="tx1"/>
                </a:solidFill>
              </a:rPr>
              <a:t>Tìm</a:t>
            </a:r>
            <a:r>
              <a:rPr lang="en-US" sz="4400" dirty="0">
                <a:solidFill>
                  <a:schemeClr val="tx1"/>
                </a:solidFill>
              </a:rPr>
              <a:t> </a:t>
            </a:r>
            <a:r>
              <a:rPr lang="en-US" sz="4400" dirty="0" err="1">
                <a:solidFill>
                  <a:schemeClr val="tx1"/>
                </a:solidFill>
              </a:rPr>
              <a:t>các</a:t>
            </a:r>
            <a:r>
              <a:rPr lang="en-US" sz="4400" dirty="0">
                <a:solidFill>
                  <a:schemeClr val="tx1"/>
                </a:solidFill>
              </a:rPr>
              <a:t> </a:t>
            </a:r>
            <a:r>
              <a:rPr lang="en-US" sz="4400" dirty="0" err="1">
                <a:solidFill>
                  <a:schemeClr val="tx1"/>
                </a:solidFill>
              </a:rPr>
              <a:t>tính</a:t>
            </a:r>
            <a:r>
              <a:rPr lang="en-US" sz="4400" dirty="0">
                <a:solidFill>
                  <a:schemeClr val="tx1"/>
                </a:solidFill>
              </a:rPr>
              <a:t> </a:t>
            </a:r>
            <a:r>
              <a:rPr lang="en-US" sz="4400" dirty="0" err="1">
                <a:solidFill>
                  <a:schemeClr val="tx1"/>
                </a:solidFill>
              </a:rPr>
              <a:t>từ</a:t>
            </a:r>
            <a:r>
              <a:rPr lang="en-US" sz="4400" dirty="0">
                <a:solidFill>
                  <a:schemeClr val="tx1"/>
                </a:solidFill>
              </a:rPr>
              <a:t> </a:t>
            </a:r>
            <a:r>
              <a:rPr lang="en-US" sz="4400" dirty="0" err="1">
                <a:solidFill>
                  <a:schemeClr val="tx1"/>
                </a:solidFill>
              </a:rPr>
              <a:t>chỉ</a:t>
            </a:r>
            <a:r>
              <a:rPr lang="en-US" sz="4400" dirty="0">
                <a:solidFill>
                  <a:schemeClr val="tx1"/>
                </a:solidFill>
              </a:rPr>
              <a:t> </a:t>
            </a:r>
            <a:r>
              <a:rPr lang="en-US" sz="4400" dirty="0" err="1">
                <a:solidFill>
                  <a:schemeClr val="tx1"/>
                </a:solidFill>
              </a:rPr>
              <a:t>màu</a:t>
            </a:r>
            <a:r>
              <a:rPr lang="en-US" sz="4400" dirty="0">
                <a:solidFill>
                  <a:schemeClr val="tx1"/>
                </a:solidFill>
              </a:rPr>
              <a:t> </a:t>
            </a:r>
            <a:r>
              <a:rPr lang="en-US" sz="4400" dirty="0" err="1">
                <a:solidFill>
                  <a:schemeClr val="tx1"/>
                </a:solidFill>
              </a:rPr>
              <a:t>xanh</a:t>
            </a:r>
            <a:r>
              <a:rPr lang="en-US" sz="4400" dirty="0">
                <a:solidFill>
                  <a:schemeClr val="tx1"/>
                </a:solidFill>
              </a:rPr>
              <a:t> </a:t>
            </a:r>
            <a:r>
              <a:rPr lang="en-US" sz="4400" dirty="0" err="1">
                <a:solidFill>
                  <a:schemeClr val="tx1"/>
                </a:solidFill>
              </a:rPr>
              <a:t>trong</a:t>
            </a:r>
            <a:r>
              <a:rPr lang="en-US" sz="4400" dirty="0">
                <a:solidFill>
                  <a:schemeClr val="tx1"/>
                </a:solidFill>
              </a:rPr>
              <a:t> </a:t>
            </a:r>
            <a:r>
              <a:rPr lang="en-US" sz="4400" dirty="0" err="1">
                <a:solidFill>
                  <a:schemeClr val="tx1"/>
                </a:solidFill>
              </a:rPr>
              <a:t>đoạn</a:t>
            </a:r>
            <a:r>
              <a:rPr lang="en-US" sz="4400" dirty="0">
                <a:solidFill>
                  <a:schemeClr val="tx1"/>
                </a:solidFill>
              </a:rPr>
              <a:t> </a:t>
            </a:r>
            <a:r>
              <a:rPr lang="en-US" sz="4400" dirty="0" err="1">
                <a:solidFill>
                  <a:schemeClr val="tx1"/>
                </a:solidFill>
              </a:rPr>
              <a:t>thơ</a:t>
            </a:r>
            <a:r>
              <a:rPr lang="en-US" sz="4400" dirty="0">
                <a:solidFill>
                  <a:schemeClr val="tx1"/>
                </a:solidFill>
              </a:rPr>
              <a:t>. </a:t>
            </a:r>
            <a:r>
              <a:rPr lang="en-US" sz="4400" dirty="0" err="1">
                <a:solidFill>
                  <a:schemeClr val="tx1"/>
                </a:solidFill>
              </a:rPr>
              <a:t>Mỗi</a:t>
            </a:r>
            <a:r>
              <a:rPr lang="en-US" sz="4400" dirty="0">
                <a:solidFill>
                  <a:schemeClr val="tx1"/>
                </a:solidFill>
              </a:rPr>
              <a:t> </a:t>
            </a:r>
            <a:r>
              <a:rPr lang="en-US" sz="4400" dirty="0" err="1">
                <a:solidFill>
                  <a:schemeClr val="tx1"/>
                </a:solidFill>
              </a:rPr>
              <a:t>tính</a:t>
            </a:r>
            <a:r>
              <a:rPr lang="en-US" sz="4400" dirty="0">
                <a:solidFill>
                  <a:schemeClr val="tx1"/>
                </a:solidFill>
              </a:rPr>
              <a:t> </a:t>
            </a:r>
            <a:r>
              <a:rPr lang="en-US" sz="4400" dirty="0" err="1">
                <a:solidFill>
                  <a:schemeClr val="tx1"/>
                </a:solidFill>
              </a:rPr>
              <a:t>từ</a:t>
            </a:r>
            <a:r>
              <a:rPr lang="en-US" sz="4400" dirty="0">
                <a:solidFill>
                  <a:schemeClr val="tx1"/>
                </a:solidFill>
              </a:rPr>
              <a:t> </a:t>
            </a:r>
            <a:r>
              <a:rPr lang="en-US" sz="4400" dirty="0" err="1">
                <a:solidFill>
                  <a:schemeClr val="tx1"/>
                </a:solidFill>
              </a:rPr>
              <a:t>đó</a:t>
            </a:r>
            <a:r>
              <a:rPr lang="en-US" sz="4400" dirty="0">
                <a:solidFill>
                  <a:schemeClr val="tx1"/>
                </a:solidFill>
              </a:rPr>
              <a:t> </a:t>
            </a:r>
            <a:r>
              <a:rPr lang="en-US" sz="4400" dirty="0" err="1">
                <a:solidFill>
                  <a:schemeClr val="tx1"/>
                </a:solidFill>
              </a:rPr>
              <a:t>được</a:t>
            </a:r>
            <a:r>
              <a:rPr lang="en-US" sz="4400" dirty="0">
                <a:solidFill>
                  <a:schemeClr val="tx1"/>
                </a:solidFill>
              </a:rPr>
              <a:t> </a:t>
            </a:r>
            <a:r>
              <a:rPr lang="en-US" sz="4400" dirty="0" err="1">
                <a:solidFill>
                  <a:schemeClr val="tx1"/>
                </a:solidFill>
              </a:rPr>
              <a:t>dùng</a:t>
            </a:r>
            <a:r>
              <a:rPr lang="en-US" sz="4400" dirty="0">
                <a:solidFill>
                  <a:schemeClr val="tx1"/>
                </a:solidFill>
              </a:rPr>
              <a:t> </a:t>
            </a:r>
            <a:r>
              <a:rPr lang="en-US" sz="4400" dirty="0" err="1">
                <a:solidFill>
                  <a:schemeClr val="tx1"/>
                </a:solidFill>
              </a:rPr>
              <a:t>để</a:t>
            </a:r>
            <a:r>
              <a:rPr lang="en-US" sz="4400" dirty="0">
                <a:solidFill>
                  <a:schemeClr val="tx1"/>
                </a:solidFill>
              </a:rPr>
              <a:t> </a:t>
            </a:r>
            <a:r>
              <a:rPr lang="en-US" sz="4400" dirty="0" err="1">
                <a:solidFill>
                  <a:schemeClr val="tx1"/>
                </a:solidFill>
              </a:rPr>
              <a:t>tả</a:t>
            </a:r>
            <a:r>
              <a:rPr lang="en-US" sz="4400" dirty="0">
                <a:solidFill>
                  <a:schemeClr val="tx1"/>
                </a:solidFill>
              </a:rPr>
              <a:t> </a:t>
            </a:r>
            <a:r>
              <a:rPr lang="en-US" sz="4400" dirty="0" err="1">
                <a:solidFill>
                  <a:schemeClr val="tx1"/>
                </a:solidFill>
              </a:rPr>
              <a:t>đặc</a:t>
            </a:r>
            <a:r>
              <a:rPr lang="en-US" sz="4400" dirty="0">
                <a:solidFill>
                  <a:schemeClr val="tx1"/>
                </a:solidFill>
              </a:rPr>
              <a:t> </a:t>
            </a:r>
            <a:r>
              <a:rPr lang="en-US" sz="4400" dirty="0" err="1">
                <a:solidFill>
                  <a:schemeClr val="tx1"/>
                </a:solidFill>
              </a:rPr>
              <a:t>điểm</a:t>
            </a:r>
            <a:r>
              <a:rPr lang="en-US" sz="4400" dirty="0">
                <a:solidFill>
                  <a:schemeClr val="tx1"/>
                </a:solidFill>
              </a:rPr>
              <a:t> </a:t>
            </a:r>
            <a:r>
              <a:rPr lang="en-US" sz="4400" dirty="0" err="1">
                <a:solidFill>
                  <a:schemeClr val="tx1"/>
                </a:solidFill>
              </a:rPr>
              <a:t>của</a:t>
            </a:r>
            <a:r>
              <a:rPr lang="en-US" sz="4400" dirty="0">
                <a:solidFill>
                  <a:schemeClr val="tx1"/>
                </a:solidFill>
              </a:rPr>
              <a:t> </a:t>
            </a:r>
            <a:r>
              <a:rPr lang="en-US" sz="4400" dirty="0" err="1">
                <a:solidFill>
                  <a:schemeClr val="tx1"/>
                </a:solidFill>
              </a:rPr>
              <a:t>sự</a:t>
            </a:r>
            <a:r>
              <a:rPr lang="en-US" sz="4400" dirty="0">
                <a:solidFill>
                  <a:schemeClr val="tx1"/>
                </a:solidFill>
              </a:rPr>
              <a:t> </a:t>
            </a:r>
            <a:r>
              <a:rPr lang="en-US" sz="4400" dirty="0" err="1">
                <a:solidFill>
                  <a:schemeClr val="tx1"/>
                </a:solidFill>
              </a:rPr>
              <a:t>vật</a:t>
            </a:r>
            <a:r>
              <a:rPr lang="en-US" sz="4400" dirty="0">
                <a:solidFill>
                  <a:schemeClr val="tx1"/>
                </a:solidFill>
              </a:rPr>
              <a:t> </a:t>
            </a:r>
            <a:r>
              <a:rPr lang="en-US" sz="4400" dirty="0" err="1">
                <a:solidFill>
                  <a:schemeClr val="tx1"/>
                </a:solidFill>
              </a:rPr>
              <a:t>nào</a:t>
            </a:r>
            <a:r>
              <a:rPr lang="en-US" sz="4400" dirty="0">
                <a:solidFill>
                  <a:schemeClr val="tx1"/>
                </a:solidFill>
              </a:rPr>
              <a:t>?</a:t>
            </a:r>
          </a:p>
        </p:txBody>
      </p:sp>
      <p:pic>
        <p:nvPicPr>
          <p:cNvPr id="16" name="Picture 15"/>
          <p:cNvPicPr>
            <a:picLocks noChangeAspect="1"/>
          </p:cNvPicPr>
          <p:nvPr/>
        </p:nvPicPr>
        <p:blipFill>
          <a:blip r:embed="rId3"/>
          <a:stretch>
            <a:fillRect/>
          </a:stretch>
        </p:blipFill>
        <p:spPr>
          <a:xfrm>
            <a:off x="685800" y="114300"/>
            <a:ext cx="17155631" cy="1780186"/>
          </a:xfrm>
          <a:prstGeom prst="rect">
            <a:avLst/>
          </a:prstGeom>
        </p:spPr>
      </p:pic>
      <p:cxnSp>
        <p:nvCxnSpPr>
          <p:cNvPr id="3" name="Straight Connector 2"/>
          <p:cNvCxnSpPr/>
          <p:nvPr/>
        </p:nvCxnSpPr>
        <p:spPr>
          <a:xfrm>
            <a:off x="3048000" y="3390900"/>
            <a:ext cx="17373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71600" y="4381500"/>
            <a:ext cx="1828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7543800" y="3390900"/>
            <a:ext cx="2667000" cy="990600"/>
          </a:xfrm>
          <a:prstGeom prst="roundRect">
            <a:avLst/>
          </a:prstGeom>
          <a:solidFill>
            <a:schemeClr val="bg1"/>
          </a:solidFill>
          <a:ln w="5715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chemeClr val="tx1"/>
                </a:solidFill>
              </a:rPr>
              <a:t>xanh</a:t>
            </a:r>
            <a:r>
              <a:rPr lang="en-US" sz="4400" b="1" i="1" dirty="0">
                <a:solidFill>
                  <a:schemeClr val="tx1"/>
                </a:solidFill>
              </a:rPr>
              <a:t> </a:t>
            </a:r>
            <a:r>
              <a:rPr lang="en-US" sz="4400" b="1" i="1" dirty="0" err="1">
                <a:solidFill>
                  <a:schemeClr val="tx1"/>
                </a:solidFill>
              </a:rPr>
              <a:t>mát</a:t>
            </a:r>
            <a:endParaRPr lang="en-US" sz="4400" b="1" i="1" dirty="0">
              <a:solidFill>
                <a:schemeClr val="tx1"/>
              </a:solidFill>
            </a:endParaRPr>
          </a:p>
        </p:txBody>
      </p:sp>
      <p:sp>
        <p:nvSpPr>
          <p:cNvPr id="5" name="Notched Right Arrow 4"/>
          <p:cNvSpPr/>
          <p:nvPr/>
        </p:nvSpPr>
        <p:spPr>
          <a:xfrm>
            <a:off x="11049000" y="3543300"/>
            <a:ext cx="1371600" cy="685800"/>
          </a:xfrm>
          <a:prstGeom prst="notchedRightArrow">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ounded Rectangle 11"/>
          <p:cNvSpPr/>
          <p:nvPr/>
        </p:nvSpPr>
        <p:spPr>
          <a:xfrm>
            <a:off x="13291456" y="3359336"/>
            <a:ext cx="3396343" cy="990600"/>
          </a:xfrm>
          <a:prstGeom prst="roundRect">
            <a:avLst/>
          </a:prstGeom>
          <a:solidFill>
            <a:schemeClr val="accent3">
              <a:lumMod val="20000"/>
              <a:lumOff val="80000"/>
            </a:schemeClr>
          </a:solidFill>
          <a:ln w="5715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chemeClr val="tx1"/>
                </a:solidFill>
              </a:rPr>
              <a:t>sông</a:t>
            </a:r>
            <a:r>
              <a:rPr lang="en-US" sz="4400" b="1" i="1" dirty="0">
                <a:solidFill>
                  <a:schemeClr val="tx1"/>
                </a:solidFill>
              </a:rPr>
              <a:t> </a:t>
            </a:r>
            <a:r>
              <a:rPr lang="en-US" sz="4400" b="1" i="1" dirty="0" err="1">
                <a:solidFill>
                  <a:schemeClr val="tx1"/>
                </a:solidFill>
              </a:rPr>
              <a:t>máng</a:t>
            </a:r>
            <a:endParaRPr lang="en-US" sz="4400" b="1" i="1" dirty="0">
              <a:solidFill>
                <a:schemeClr val="tx1"/>
              </a:solidFill>
            </a:endParaRPr>
          </a:p>
        </p:txBody>
      </p:sp>
      <p:sp>
        <p:nvSpPr>
          <p:cNvPr id="13" name="Rounded Rectangle 12"/>
          <p:cNvSpPr/>
          <p:nvPr/>
        </p:nvSpPr>
        <p:spPr>
          <a:xfrm>
            <a:off x="7543800" y="5051518"/>
            <a:ext cx="2667000" cy="990600"/>
          </a:xfrm>
          <a:prstGeom prst="roundRect">
            <a:avLst/>
          </a:prstGeom>
          <a:solidFill>
            <a:schemeClr val="bg1"/>
          </a:solidFill>
          <a:ln w="5715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chemeClr val="tx1"/>
                </a:solidFill>
              </a:rPr>
              <a:t>xanh</a:t>
            </a:r>
            <a:r>
              <a:rPr lang="en-US" sz="4400" b="1" i="1" dirty="0">
                <a:solidFill>
                  <a:schemeClr val="tx1"/>
                </a:solidFill>
              </a:rPr>
              <a:t> </a:t>
            </a:r>
            <a:r>
              <a:rPr lang="en-US" sz="4400" b="1" i="1" dirty="0" err="1">
                <a:solidFill>
                  <a:schemeClr val="tx1"/>
                </a:solidFill>
              </a:rPr>
              <a:t>ngắt</a:t>
            </a:r>
            <a:endParaRPr lang="en-US" sz="4400" b="1" i="1" dirty="0">
              <a:solidFill>
                <a:schemeClr val="tx1"/>
              </a:solidFill>
            </a:endParaRPr>
          </a:p>
        </p:txBody>
      </p:sp>
      <p:sp>
        <p:nvSpPr>
          <p:cNvPr id="15" name="Notched Right Arrow 14"/>
          <p:cNvSpPr/>
          <p:nvPr/>
        </p:nvSpPr>
        <p:spPr>
          <a:xfrm>
            <a:off x="11049000" y="5203918"/>
            <a:ext cx="1371600" cy="685800"/>
          </a:xfrm>
          <a:prstGeom prst="notchedRightArrow">
            <a:avLst/>
          </a:prstGeom>
          <a:solidFill>
            <a:srgbClr val="FF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ounded Rectangle 17"/>
          <p:cNvSpPr/>
          <p:nvPr/>
        </p:nvSpPr>
        <p:spPr>
          <a:xfrm>
            <a:off x="13291456" y="5019954"/>
            <a:ext cx="3396343" cy="990600"/>
          </a:xfrm>
          <a:prstGeom prst="roundRect">
            <a:avLst/>
          </a:prstGeom>
          <a:solidFill>
            <a:schemeClr val="accent5">
              <a:lumMod val="20000"/>
              <a:lumOff val="80000"/>
            </a:schemeClr>
          </a:solidFill>
          <a:ln w="5715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chemeClr val="tx1"/>
                </a:solidFill>
              </a:rPr>
              <a:t>trời</a:t>
            </a:r>
            <a:r>
              <a:rPr lang="en-US" sz="4400" b="1" i="1" dirty="0">
                <a:solidFill>
                  <a:schemeClr val="tx1"/>
                </a:solidFill>
              </a:rPr>
              <a:t> </a:t>
            </a:r>
            <a:r>
              <a:rPr lang="en-US" sz="4400" b="1" i="1" dirty="0" err="1">
                <a:solidFill>
                  <a:schemeClr val="tx1"/>
                </a:solidFill>
              </a:rPr>
              <a:t>mây</a:t>
            </a:r>
            <a:endParaRPr lang="en-US" sz="4400" b="1" i="1" dirty="0">
              <a:solidFill>
                <a:schemeClr val="tx1"/>
              </a:solidFill>
            </a:endParaRPr>
          </a:p>
        </p:txBody>
      </p:sp>
    </p:spTree>
    <p:extLst>
      <p:ext uri="{BB962C8B-B14F-4D97-AF65-F5344CB8AC3E}">
        <p14:creationId xmlns:p14="http://schemas.microsoft.com/office/powerpoint/2010/main" val="268983251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randombar(horizont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P spid="13" grpId="0" animBg="1"/>
      <p:bldP spid="15"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Rounded Rectangle 8"/>
          <p:cNvSpPr/>
          <p:nvPr/>
        </p:nvSpPr>
        <p:spPr>
          <a:xfrm>
            <a:off x="838200" y="1506497"/>
            <a:ext cx="5181600" cy="8727459"/>
          </a:xfrm>
          <a:prstGeom prst="roundRect">
            <a:avLst>
              <a:gd name="adj" fmla="val 6632"/>
            </a:avLst>
          </a:prstGeom>
          <a:solidFill>
            <a:schemeClr val="accent3">
              <a:lumMod val="20000"/>
              <a:lumOff val="80000"/>
            </a:schemeClr>
          </a:solidFill>
          <a:ln w="3810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95400" y="1506497"/>
            <a:ext cx="4724400" cy="8679299"/>
          </a:xfrm>
          <a:prstGeom prst="rect">
            <a:avLst/>
          </a:prstGeom>
        </p:spPr>
        <p:txBody>
          <a:bodyPr wrap="square">
            <a:spAutoFit/>
          </a:bodyPr>
          <a:lstStyle/>
          <a:p>
            <a:r>
              <a:rPr lang="vi-VN" sz="3100" dirty="0">
                <a:solidFill>
                  <a:srgbClr val="000000"/>
                </a:solidFill>
                <a:latin typeface="OpenSans"/>
              </a:rPr>
              <a:t>Em vẽ làng xóm</a:t>
            </a:r>
            <a:br>
              <a:rPr lang="vi-VN" sz="3100" dirty="0">
                <a:solidFill>
                  <a:srgbClr val="000000"/>
                </a:solidFill>
                <a:latin typeface="OpenSans"/>
              </a:rPr>
            </a:br>
            <a:r>
              <a:rPr lang="vi-VN" sz="3100" dirty="0">
                <a:solidFill>
                  <a:srgbClr val="000000"/>
                </a:solidFill>
                <a:latin typeface="OpenSans"/>
              </a:rPr>
              <a:t>Tre xanh, lúa xanh</a:t>
            </a:r>
          </a:p>
          <a:p>
            <a:r>
              <a:rPr lang="vi-VN" sz="3100" dirty="0">
                <a:solidFill>
                  <a:srgbClr val="000000"/>
                </a:solidFill>
                <a:latin typeface="OpenSans"/>
              </a:rPr>
              <a:t>Sông máng lượn quanh</a:t>
            </a:r>
            <a:br>
              <a:rPr lang="vi-VN" sz="3100" dirty="0">
                <a:solidFill>
                  <a:srgbClr val="000000"/>
                </a:solidFill>
                <a:latin typeface="OpenSans"/>
              </a:rPr>
            </a:br>
            <a:r>
              <a:rPr lang="vi-VN" sz="3100" dirty="0">
                <a:solidFill>
                  <a:srgbClr val="000000"/>
                </a:solidFill>
                <a:latin typeface="OpenSans"/>
              </a:rPr>
              <a:t>Một dòng xanh mát</a:t>
            </a:r>
            <a:br>
              <a:rPr lang="vi-VN" sz="3100" dirty="0">
                <a:solidFill>
                  <a:srgbClr val="000000"/>
                </a:solidFill>
                <a:latin typeface="OpenSans"/>
              </a:rPr>
            </a:br>
            <a:r>
              <a:rPr lang="vi-VN" sz="3100" dirty="0">
                <a:solidFill>
                  <a:srgbClr val="000000"/>
                </a:solidFill>
                <a:latin typeface="OpenSans"/>
              </a:rPr>
              <a:t>Trời mây bát ngát </a:t>
            </a:r>
          </a:p>
          <a:p>
            <a:r>
              <a:rPr lang="vi-VN" sz="3100" dirty="0">
                <a:solidFill>
                  <a:srgbClr val="000000"/>
                </a:solidFill>
                <a:latin typeface="OpenSans"/>
              </a:rPr>
              <a:t>Xanh ngắt mùa thu</a:t>
            </a:r>
            <a:br>
              <a:rPr lang="vi-VN" sz="3100" dirty="0">
                <a:solidFill>
                  <a:srgbClr val="000000"/>
                </a:solidFill>
                <a:latin typeface="OpenSans"/>
              </a:rPr>
            </a:br>
            <a:r>
              <a:rPr lang="vi-VN" sz="3100" dirty="0">
                <a:solidFill>
                  <a:srgbClr val="000000"/>
                </a:solidFill>
                <a:latin typeface="OpenSans"/>
              </a:rPr>
              <a:t>Xanh màu ước mơ...</a:t>
            </a:r>
            <a:br>
              <a:rPr lang="vi-VN" sz="3100" dirty="0">
                <a:solidFill>
                  <a:srgbClr val="000000"/>
                </a:solidFill>
                <a:latin typeface="OpenSans"/>
              </a:rPr>
            </a:br>
            <a:endParaRPr lang="en-US" sz="3100" dirty="0">
              <a:solidFill>
                <a:srgbClr val="000000"/>
              </a:solidFill>
              <a:latin typeface="OpenSans"/>
            </a:endParaRPr>
          </a:p>
          <a:p>
            <a:r>
              <a:rPr lang="en-US" sz="3100" dirty="0">
                <a:solidFill>
                  <a:srgbClr val="000000"/>
                </a:solidFill>
                <a:latin typeface="OpenSans"/>
              </a:rPr>
              <a:t>E</a:t>
            </a:r>
            <a:r>
              <a:rPr lang="vi-VN" sz="3100" dirty="0">
                <a:solidFill>
                  <a:srgbClr val="000000"/>
                </a:solidFill>
                <a:latin typeface="OpenSans"/>
              </a:rPr>
              <a:t>m quay đầu đỏ</a:t>
            </a:r>
            <a:br>
              <a:rPr lang="vi-VN" sz="3100" dirty="0">
                <a:solidFill>
                  <a:srgbClr val="000000"/>
                </a:solidFill>
                <a:latin typeface="OpenSans"/>
              </a:rPr>
            </a:br>
            <a:r>
              <a:rPr lang="vi-VN" sz="3100" dirty="0">
                <a:solidFill>
                  <a:srgbClr val="000000"/>
                </a:solidFill>
                <a:latin typeface="OpenSans"/>
              </a:rPr>
              <a:t>Vẽ nhà em ở</a:t>
            </a:r>
            <a:br>
              <a:rPr lang="vi-VN" sz="3100" dirty="0">
                <a:solidFill>
                  <a:srgbClr val="000000"/>
                </a:solidFill>
                <a:latin typeface="OpenSans"/>
              </a:rPr>
            </a:br>
            <a:r>
              <a:rPr lang="vi-VN" sz="3100" dirty="0">
                <a:solidFill>
                  <a:srgbClr val="000000"/>
                </a:solidFill>
                <a:latin typeface="OpenSans"/>
              </a:rPr>
              <a:t>Ngói mới đỏ tươi</a:t>
            </a:r>
            <a:br>
              <a:rPr lang="vi-VN" sz="3100" dirty="0">
                <a:solidFill>
                  <a:srgbClr val="000000"/>
                </a:solidFill>
                <a:latin typeface="OpenSans"/>
              </a:rPr>
            </a:br>
            <a:r>
              <a:rPr lang="vi-VN" sz="3100" dirty="0">
                <a:solidFill>
                  <a:srgbClr val="000000"/>
                </a:solidFill>
                <a:latin typeface="OpenSans"/>
              </a:rPr>
              <a:t>Trường học trên đồi</a:t>
            </a:r>
            <a:br>
              <a:rPr lang="vi-VN" sz="3100" dirty="0">
                <a:solidFill>
                  <a:srgbClr val="000000"/>
                </a:solidFill>
                <a:latin typeface="OpenSans"/>
              </a:rPr>
            </a:br>
            <a:r>
              <a:rPr lang="vi-VN" sz="3100" dirty="0">
                <a:solidFill>
                  <a:srgbClr val="000000"/>
                </a:solidFill>
                <a:latin typeface="OpenSans"/>
              </a:rPr>
              <a:t>Em tô đỏ thắm</a:t>
            </a:r>
            <a:br>
              <a:rPr lang="vi-VN" sz="3100" dirty="0">
                <a:solidFill>
                  <a:srgbClr val="000000"/>
                </a:solidFill>
                <a:latin typeface="OpenSans"/>
              </a:rPr>
            </a:br>
            <a:r>
              <a:rPr lang="vi-VN" sz="3100" dirty="0">
                <a:solidFill>
                  <a:srgbClr val="000000"/>
                </a:solidFill>
                <a:latin typeface="OpenSans"/>
              </a:rPr>
              <a:t>Cây gạo đầu xóm</a:t>
            </a:r>
            <a:br>
              <a:rPr lang="vi-VN" sz="3100" dirty="0">
                <a:solidFill>
                  <a:srgbClr val="000000"/>
                </a:solidFill>
                <a:latin typeface="OpenSans"/>
              </a:rPr>
            </a:br>
            <a:r>
              <a:rPr lang="vi-VN" sz="3100" dirty="0">
                <a:solidFill>
                  <a:srgbClr val="000000"/>
                </a:solidFill>
                <a:latin typeface="OpenSans"/>
              </a:rPr>
              <a:t>Hoa nở chói ngời</a:t>
            </a:r>
            <a:br>
              <a:rPr lang="vi-VN" sz="3100" dirty="0">
                <a:solidFill>
                  <a:srgbClr val="000000"/>
                </a:solidFill>
                <a:latin typeface="OpenSans"/>
              </a:rPr>
            </a:br>
            <a:r>
              <a:rPr lang="vi-VN" sz="3100" dirty="0">
                <a:solidFill>
                  <a:srgbClr val="000000"/>
                </a:solidFill>
                <a:latin typeface="OpenSans"/>
              </a:rPr>
              <a:t>A, nắng lên rồi</a:t>
            </a:r>
            <a:br>
              <a:rPr lang="vi-VN" sz="3100" dirty="0">
                <a:solidFill>
                  <a:srgbClr val="000000"/>
                </a:solidFill>
                <a:latin typeface="OpenSans"/>
              </a:rPr>
            </a:br>
            <a:r>
              <a:rPr lang="vi-VN" sz="3100" dirty="0">
                <a:solidFill>
                  <a:srgbClr val="000000"/>
                </a:solidFill>
                <a:latin typeface="OpenSans"/>
              </a:rPr>
              <a:t>Mặt trời đỏ chót...</a:t>
            </a:r>
            <a:br>
              <a:rPr lang="vi-VN" sz="3100" dirty="0">
                <a:solidFill>
                  <a:srgbClr val="000000"/>
                </a:solidFill>
                <a:latin typeface="OpenSans"/>
              </a:rPr>
            </a:br>
            <a:r>
              <a:rPr lang="en-US" sz="3100" dirty="0">
                <a:solidFill>
                  <a:srgbClr val="000000"/>
                </a:solidFill>
                <a:latin typeface="OpenSans"/>
              </a:rPr>
              <a:t>         </a:t>
            </a:r>
            <a:r>
              <a:rPr lang="vi-VN" sz="3100" i="1" dirty="0">
                <a:solidFill>
                  <a:srgbClr val="000000"/>
                </a:solidFill>
                <a:latin typeface="OpenSans"/>
              </a:rPr>
              <a:t>(Theo Định Hải)</a:t>
            </a:r>
            <a:endParaRPr lang="vi-VN" sz="3100" b="0" i="1" dirty="0">
              <a:solidFill>
                <a:srgbClr val="000000"/>
              </a:solidFill>
              <a:effectLst/>
              <a:latin typeface="OpenSans"/>
            </a:endParaRPr>
          </a:p>
        </p:txBody>
      </p:sp>
      <p:sp>
        <p:nvSpPr>
          <p:cNvPr id="14" name="Line Callout 1 13"/>
          <p:cNvSpPr/>
          <p:nvPr/>
        </p:nvSpPr>
        <p:spPr>
          <a:xfrm>
            <a:off x="6281057" y="8290500"/>
            <a:ext cx="11811000" cy="1676400"/>
          </a:xfrm>
          <a:prstGeom prst="borderCallout1">
            <a:avLst>
              <a:gd name="adj1" fmla="val 22922"/>
              <a:gd name="adj2" fmla="val -100"/>
              <a:gd name="adj3" fmla="val 29061"/>
              <a:gd name="adj4" fmla="val -1712"/>
            </a:avLst>
          </a:prstGeom>
          <a:solidFill>
            <a:schemeClr val="accent6">
              <a:lumMod val="20000"/>
              <a:lumOff val="8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i="1" dirty="0">
                <a:solidFill>
                  <a:srgbClr val="C00000"/>
                </a:solidFill>
              </a:rPr>
              <a:t>b. </a:t>
            </a:r>
            <a:r>
              <a:rPr lang="en-US" sz="5400" dirty="0" err="1">
                <a:solidFill>
                  <a:schemeClr val="tx1"/>
                </a:solidFill>
              </a:rPr>
              <a:t>Viết</a:t>
            </a:r>
            <a:r>
              <a:rPr lang="en-US" sz="5400" dirty="0">
                <a:solidFill>
                  <a:schemeClr val="tx1"/>
                </a:solidFill>
              </a:rPr>
              <a:t> 2-3 </a:t>
            </a:r>
            <a:r>
              <a:rPr lang="en-US" sz="5400" dirty="0" err="1">
                <a:solidFill>
                  <a:schemeClr val="tx1"/>
                </a:solidFill>
              </a:rPr>
              <a:t>câu</a:t>
            </a:r>
            <a:r>
              <a:rPr lang="en-US" sz="5400" dirty="0">
                <a:solidFill>
                  <a:schemeClr val="tx1"/>
                </a:solidFill>
              </a:rPr>
              <a:t> </a:t>
            </a:r>
            <a:r>
              <a:rPr lang="en-US" sz="5400" dirty="0" err="1">
                <a:solidFill>
                  <a:schemeClr val="tx1"/>
                </a:solidFill>
              </a:rPr>
              <a:t>có</a:t>
            </a:r>
            <a:r>
              <a:rPr lang="en-US" sz="5400" dirty="0">
                <a:solidFill>
                  <a:schemeClr val="tx1"/>
                </a:solidFill>
              </a:rPr>
              <a:t> </a:t>
            </a:r>
            <a:r>
              <a:rPr lang="en-US" sz="5400" dirty="0" err="1">
                <a:solidFill>
                  <a:schemeClr val="tx1"/>
                </a:solidFill>
              </a:rPr>
              <a:t>sử</a:t>
            </a:r>
            <a:r>
              <a:rPr lang="en-US" sz="5400" dirty="0">
                <a:solidFill>
                  <a:schemeClr val="tx1"/>
                </a:solidFill>
              </a:rPr>
              <a:t> </a:t>
            </a:r>
            <a:r>
              <a:rPr lang="en-US" sz="5400" dirty="0" err="1">
                <a:solidFill>
                  <a:schemeClr val="tx1"/>
                </a:solidFill>
              </a:rPr>
              <a:t>dụng</a:t>
            </a:r>
            <a:r>
              <a:rPr lang="en-US" sz="5400" dirty="0">
                <a:solidFill>
                  <a:schemeClr val="tx1"/>
                </a:solidFill>
              </a:rPr>
              <a:t> </a:t>
            </a:r>
            <a:r>
              <a:rPr lang="en-US" sz="5400" dirty="0" err="1">
                <a:solidFill>
                  <a:schemeClr val="tx1"/>
                </a:solidFill>
              </a:rPr>
              <a:t>tính</a:t>
            </a:r>
            <a:r>
              <a:rPr lang="en-US" sz="5400" dirty="0">
                <a:solidFill>
                  <a:schemeClr val="tx1"/>
                </a:solidFill>
              </a:rPr>
              <a:t> </a:t>
            </a:r>
            <a:r>
              <a:rPr lang="en-US" sz="5400" dirty="0" err="1">
                <a:solidFill>
                  <a:schemeClr val="tx1"/>
                </a:solidFill>
              </a:rPr>
              <a:t>từ</a:t>
            </a:r>
            <a:r>
              <a:rPr lang="en-US" sz="5400" dirty="0">
                <a:solidFill>
                  <a:schemeClr val="tx1"/>
                </a:solidFill>
              </a:rPr>
              <a:t> </a:t>
            </a:r>
            <a:r>
              <a:rPr lang="en-US" sz="5400" dirty="0" err="1">
                <a:solidFill>
                  <a:schemeClr val="tx1"/>
                </a:solidFill>
              </a:rPr>
              <a:t>em</a:t>
            </a:r>
            <a:r>
              <a:rPr lang="en-US" sz="5400" dirty="0">
                <a:solidFill>
                  <a:schemeClr val="tx1"/>
                </a:solidFill>
              </a:rPr>
              <a:t> </a:t>
            </a:r>
            <a:r>
              <a:rPr lang="en-US" sz="5400" dirty="0" err="1">
                <a:solidFill>
                  <a:schemeClr val="tx1"/>
                </a:solidFill>
              </a:rPr>
              <a:t>tìm</a:t>
            </a:r>
            <a:r>
              <a:rPr lang="en-US" sz="5400" dirty="0">
                <a:solidFill>
                  <a:schemeClr val="tx1"/>
                </a:solidFill>
              </a:rPr>
              <a:t> </a:t>
            </a:r>
            <a:r>
              <a:rPr lang="en-US" sz="5400" dirty="0" err="1">
                <a:solidFill>
                  <a:schemeClr val="tx1"/>
                </a:solidFill>
              </a:rPr>
              <a:t>được</a:t>
            </a:r>
            <a:r>
              <a:rPr lang="en-US" sz="5400" dirty="0">
                <a:solidFill>
                  <a:schemeClr val="tx1"/>
                </a:solidFill>
              </a:rPr>
              <a:t> ở </a:t>
            </a:r>
            <a:r>
              <a:rPr lang="en-US" sz="5400" dirty="0" err="1">
                <a:solidFill>
                  <a:schemeClr val="tx1"/>
                </a:solidFill>
              </a:rPr>
              <a:t>bài</a:t>
            </a:r>
            <a:r>
              <a:rPr lang="en-US" sz="5400" dirty="0">
                <a:solidFill>
                  <a:schemeClr val="tx1"/>
                </a:solidFill>
              </a:rPr>
              <a:t> </a:t>
            </a:r>
            <a:r>
              <a:rPr lang="en-US" sz="5400" dirty="0" err="1">
                <a:solidFill>
                  <a:schemeClr val="tx1"/>
                </a:solidFill>
              </a:rPr>
              <a:t>tập</a:t>
            </a:r>
            <a:r>
              <a:rPr lang="en-US" sz="5400" dirty="0">
                <a:solidFill>
                  <a:schemeClr val="tx1"/>
                </a:solidFill>
              </a:rPr>
              <a:t> a.</a:t>
            </a:r>
          </a:p>
        </p:txBody>
      </p:sp>
      <p:pic>
        <p:nvPicPr>
          <p:cNvPr id="16" name="Picture 15"/>
          <p:cNvPicPr>
            <a:picLocks noChangeAspect="1"/>
          </p:cNvPicPr>
          <p:nvPr/>
        </p:nvPicPr>
        <p:blipFill>
          <a:blip r:embed="rId3"/>
          <a:stretch>
            <a:fillRect/>
          </a:stretch>
        </p:blipFill>
        <p:spPr>
          <a:xfrm>
            <a:off x="685800" y="114300"/>
            <a:ext cx="17155631" cy="1780186"/>
          </a:xfrm>
          <a:prstGeom prst="rect">
            <a:avLst/>
          </a:prstGeom>
        </p:spPr>
      </p:pic>
      <p:sp>
        <p:nvSpPr>
          <p:cNvPr id="2" name="Rectangle 1"/>
          <p:cNvSpPr/>
          <p:nvPr/>
        </p:nvSpPr>
        <p:spPr>
          <a:xfrm>
            <a:off x="6198383" y="2337893"/>
            <a:ext cx="7159171" cy="5509200"/>
          </a:xfrm>
          <a:prstGeom prst="rect">
            <a:avLst/>
          </a:prstGeom>
          <a:solidFill>
            <a:schemeClr val="bg1"/>
          </a:solidFill>
        </p:spPr>
        <p:txBody>
          <a:bodyPr wrap="square">
            <a:spAutoFit/>
          </a:bodyPr>
          <a:lstStyle/>
          <a:p>
            <a:pPr algn="just"/>
            <a:r>
              <a:rPr lang="en-US" sz="4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Vào mùa thu, bầu trời ở làng quê em mang mang một màu xanh ngắt tuyệt đẹp. Phía dưới là những lũy tre xanh rì rào, cánh đồng lúa thẳng cánh cò bay và những dòng sông xanh mát uốn lượn quanh ngôi làng thân yêu. </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TDQ040-Tranh đồng quê Việt Nam lũy tre làng sông nước và mái nhà tranh -  123Design.o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07110" y="3162300"/>
            <a:ext cx="4588576" cy="4419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29407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3" name="Group 4"/>
          <p:cNvGrpSpPr/>
          <p:nvPr/>
        </p:nvGrpSpPr>
        <p:grpSpPr>
          <a:xfrm rot="5400000">
            <a:off x="4933950" y="400050"/>
            <a:ext cx="8343900" cy="10439400"/>
            <a:chOff x="0" y="0"/>
            <a:chExt cx="23165997" cy="25120028"/>
          </a:xfrm>
          <a:solidFill>
            <a:schemeClr val="accent3">
              <a:lumMod val="20000"/>
              <a:lumOff val="80000"/>
            </a:schemeClr>
          </a:solidFill>
        </p:grpSpPr>
        <p:sp>
          <p:nvSpPr>
            <p:cNvPr id="4" name="Freeform 5"/>
            <p:cNvSpPr/>
            <p:nvPr/>
          </p:nvSpPr>
          <p:spPr>
            <a:xfrm>
              <a:off x="72390" y="72390"/>
              <a:ext cx="23021217" cy="24975249"/>
            </a:xfrm>
            <a:custGeom>
              <a:avLst/>
              <a:gdLst/>
              <a:ahLst/>
              <a:cxnLst/>
              <a:rect l="l" t="t" r="r" b="b"/>
              <a:pathLst>
                <a:path w="23021217" h="24975249">
                  <a:moveTo>
                    <a:pt x="0" y="0"/>
                  </a:moveTo>
                  <a:lnTo>
                    <a:pt x="23021217" y="0"/>
                  </a:lnTo>
                  <a:lnTo>
                    <a:pt x="23021217" y="24975249"/>
                  </a:lnTo>
                  <a:lnTo>
                    <a:pt x="0" y="24975249"/>
                  </a:lnTo>
                  <a:lnTo>
                    <a:pt x="0" y="0"/>
                  </a:lnTo>
                  <a:close/>
                </a:path>
              </a:pathLst>
            </a:custGeom>
            <a:grpFill/>
            <a:ln w="76200"/>
          </p:spPr>
          <p:style>
            <a:lnRef idx="2">
              <a:schemeClr val="dk1"/>
            </a:lnRef>
            <a:fillRef idx="1">
              <a:schemeClr val="lt1"/>
            </a:fillRef>
            <a:effectRef idx="0">
              <a:schemeClr val="dk1"/>
            </a:effectRef>
            <a:fontRef idx="minor">
              <a:schemeClr val="dk1"/>
            </a:fontRef>
          </p:style>
        </p:sp>
        <p:sp>
          <p:nvSpPr>
            <p:cNvPr id="5" name="Freeform 6"/>
            <p:cNvSpPr/>
            <p:nvPr/>
          </p:nvSpPr>
          <p:spPr>
            <a:xfrm>
              <a:off x="0" y="0"/>
              <a:ext cx="23165997" cy="25120028"/>
            </a:xfrm>
            <a:custGeom>
              <a:avLst/>
              <a:gdLst/>
              <a:ahLst/>
              <a:cxnLst/>
              <a:rect l="l" t="t" r="r" b="b"/>
              <a:pathLst>
                <a:path w="23165997" h="25120028">
                  <a:moveTo>
                    <a:pt x="23021217" y="24975248"/>
                  </a:moveTo>
                  <a:lnTo>
                    <a:pt x="23165997" y="24975248"/>
                  </a:lnTo>
                  <a:lnTo>
                    <a:pt x="23165997" y="25120028"/>
                  </a:lnTo>
                  <a:lnTo>
                    <a:pt x="23021217" y="25120028"/>
                  </a:lnTo>
                  <a:lnTo>
                    <a:pt x="23021217" y="24975248"/>
                  </a:lnTo>
                  <a:close/>
                  <a:moveTo>
                    <a:pt x="0" y="144780"/>
                  </a:moveTo>
                  <a:lnTo>
                    <a:pt x="144780" y="144780"/>
                  </a:lnTo>
                  <a:lnTo>
                    <a:pt x="144780" y="24975248"/>
                  </a:lnTo>
                  <a:lnTo>
                    <a:pt x="0" y="24975248"/>
                  </a:lnTo>
                  <a:lnTo>
                    <a:pt x="0" y="144780"/>
                  </a:lnTo>
                  <a:close/>
                  <a:moveTo>
                    <a:pt x="0" y="24975248"/>
                  </a:moveTo>
                  <a:lnTo>
                    <a:pt x="144780" y="24975248"/>
                  </a:lnTo>
                  <a:lnTo>
                    <a:pt x="144780" y="25120028"/>
                  </a:lnTo>
                  <a:lnTo>
                    <a:pt x="0" y="25120028"/>
                  </a:lnTo>
                  <a:lnTo>
                    <a:pt x="0" y="24975248"/>
                  </a:lnTo>
                  <a:close/>
                  <a:moveTo>
                    <a:pt x="23021217" y="144780"/>
                  </a:moveTo>
                  <a:lnTo>
                    <a:pt x="23165997" y="144780"/>
                  </a:lnTo>
                  <a:lnTo>
                    <a:pt x="23165997" y="24975248"/>
                  </a:lnTo>
                  <a:lnTo>
                    <a:pt x="23021217" y="24975248"/>
                  </a:lnTo>
                  <a:lnTo>
                    <a:pt x="23021217" y="144780"/>
                  </a:lnTo>
                  <a:close/>
                  <a:moveTo>
                    <a:pt x="144780" y="24975248"/>
                  </a:moveTo>
                  <a:lnTo>
                    <a:pt x="23021217" y="24975248"/>
                  </a:lnTo>
                  <a:lnTo>
                    <a:pt x="23021217" y="25120028"/>
                  </a:lnTo>
                  <a:lnTo>
                    <a:pt x="144780" y="25120028"/>
                  </a:lnTo>
                  <a:lnTo>
                    <a:pt x="144780" y="24975248"/>
                  </a:lnTo>
                  <a:close/>
                  <a:moveTo>
                    <a:pt x="23021217" y="0"/>
                  </a:moveTo>
                  <a:lnTo>
                    <a:pt x="23165997" y="0"/>
                  </a:lnTo>
                  <a:lnTo>
                    <a:pt x="23165997" y="144780"/>
                  </a:lnTo>
                  <a:lnTo>
                    <a:pt x="23021217" y="144780"/>
                  </a:lnTo>
                  <a:lnTo>
                    <a:pt x="23021217" y="0"/>
                  </a:lnTo>
                  <a:close/>
                  <a:moveTo>
                    <a:pt x="0" y="0"/>
                  </a:moveTo>
                  <a:lnTo>
                    <a:pt x="144780" y="0"/>
                  </a:lnTo>
                  <a:lnTo>
                    <a:pt x="144780" y="144780"/>
                  </a:lnTo>
                  <a:lnTo>
                    <a:pt x="0" y="144780"/>
                  </a:lnTo>
                  <a:lnTo>
                    <a:pt x="0" y="0"/>
                  </a:lnTo>
                  <a:close/>
                  <a:moveTo>
                    <a:pt x="144780" y="0"/>
                  </a:moveTo>
                  <a:lnTo>
                    <a:pt x="23021217" y="0"/>
                  </a:lnTo>
                  <a:lnTo>
                    <a:pt x="23021217" y="144780"/>
                  </a:lnTo>
                  <a:lnTo>
                    <a:pt x="144780" y="144780"/>
                  </a:lnTo>
                  <a:lnTo>
                    <a:pt x="144780" y="0"/>
                  </a:lnTo>
                  <a:close/>
                </a:path>
              </a:pathLst>
            </a:custGeom>
            <a:grpFill/>
            <a:ln w="76200"/>
          </p:spPr>
          <p:style>
            <a:lnRef idx="2">
              <a:schemeClr val="dk1"/>
            </a:lnRef>
            <a:fillRef idx="1">
              <a:schemeClr val="lt1"/>
            </a:fillRef>
            <a:effectRef idx="0">
              <a:schemeClr val="dk1"/>
            </a:effectRef>
            <a:fontRef idx="minor">
              <a:schemeClr val="dk1"/>
            </a:fontRef>
          </p:style>
        </p:sp>
      </p:grpSp>
      <p:pic>
        <p:nvPicPr>
          <p:cNvPr id="6" name="Picture 5"/>
          <p:cNvPicPr>
            <a:picLocks noChangeAspect="1"/>
          </p:cNvPicPr>
          <p:nvPr/>
        </p:nvPicPr>
        <p:blipFill>
          <a:blip r:embed="rId3"/>
          <a:stretch>
            <a:fillRect/>
          </a:stretch>
        </p:blipFill>
        <p:spPr>
          <a:xfrm>
            <a:off x="4841377" y="2277569"/>
            <a:ext cx="8529043" cy="7449958"/>
          </a:xfrm>
          <a:prstGeom prst="rect">
            <a:avLst/>
          </a:prstGeom>
        </p:spPr>
      </p:pic>
    </p:spTree>
    <p:extLst>
      <p:ext uri="{BB962C8B-B14F-4D97-AF65-F5344CB8AC3E}">
        <p14:creationId xmlns:p14="http://schemas.microsoft.com/office/powerpoint/2010/main" val="377833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5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17585" y="10391"/>
            <a:ext cx="18270415"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a:duotone>
                  <a:schemeClr val="accent2">
                    <a:shade val="45000"/>
                    <a:satMod val="135000"/>
                  </a:schemeClr>
                  <a:prstClr val="white"/>
                </a:duotone>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rgbClr val="EDEDED"/>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marL="0" marR="0" lvl="0" indent="0" algn="ctr" defTabSz="914400" rtl="0" eaLnBrk="1" fontAlgn="auto" latinLnBrk="0" hangingPunct="1">
                  <a:lnSpc>
                    <a:spcPts val="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9" name="Rectangle 8"/>
          <p:cNvSpPr/>
          <p:nvPr/>
        </p:nvSpPr>
        <p:spPr>
          <a:xfrm>
            <a:off x="1238440" y="2736476"/>
            <a:ext cx="8448450" cy="67403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222222"/>
                </a:solidFill>
                <a:effectLst/>
                <a:uLnTx/>
                <a:uFillTx/>
                <a:latin typeface="Calibri"/>
                <a:ea typeface="+mn-ea"/>
                <a:cs typeface="+mn-cs"/>
              </a:rPr>
              <a:t>	</a:t>
            </a:r>
            <a:r>
              <a:rPr kumimoji="0" lang="vi-VN" sz="4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Nhà em mới mua một cây hoa đào trông rất đẹp. Nụ hoa mọc đây cành cây như những đốm lửa đỏ đậu trên cành. Hoa đào bung nở rất đẹp, màu hoa đỏ thắm, đài hoa bé xinh nâng đỡ lấy những cánh hoa mảnh mai, mềm mọi. Nhị hoa màu vàng ở giữa bông. </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p:cNvPicPr>
            <a:picLocks noChangeAspect="1"/>
          </p:cNvPicPr>
          <p:nvPr/>
        </p:nvPicPr>
        <p:blipFill rotWithShape="1">
          <a:blip r:embed="rId2"/>
          <a:srcRect l="16482" t="2170"/>
          <a:stretch/>
        </p:blipFill>
        <p:spPr>
          <a:xfrm>
            <a:off x="2720086" y="313427"/>
            <a:ext cx="14226286" cy="2731608"/>
          </a:xfrm>
          <a:prstGeom prst="rect">
            <a:avLst/>
          </a:prstGeom>
        </p:spPr>
      </p:pic>
      <p:pic>
        <p:nvPicPr>
          <p:cNvPr id="1026" name="Picture 2" descr="Hoa đào trang trí t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9568" y="3477729"/>
            <a:ext cx="7165432"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69099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Freeform 2"/>
          <p:cNvSpPr/>
          <p:nvPr/>
        </p:nvSpPr>
        <p:spPr>
          <a:xfrm>
            <a:off x="-79974" y="0"/>
            <a:ext cx="18511016" cy="10371737"/>
          </a:xfrm>
          <a:custGeom>
            <a:avLst/>
            <a:gdLst/>
            <a:ahLst/>
            <a:cxnLst/>
            <a:rect l="l" t="t" r="r" b="b"/>
            <a:pathLst>
              <a:path w="18511016" h="10371737">
                <a:moveTo>
                  <a:pt x="0" y="0"/>
                </a:moveTo>
                <a:lnTo>
                  <a:pt x="18511015" y="0"/>
                </a:lnTo>
                <a:lnTo>
                  <a:pt x="18511015" y="10371737"/>
                </a:lnTo>
                <a:lnTo>
                  <a:pt x="0" y="10371737"/>
                </a:lnTo>
                <a:lnTo>
                  <a:pt x="0" y="0"/>
                </a:lnTo>
                <a:close/>
              </a:path>
            </a:pathLst>
          </a:custGeom>
          <a:blipFill>
            <a:blip r:embed="rId2">
              <a:extLst>
                <a:ext uri="{96DAC541-7B7A-43D3-8B79-37D633B846F1}">
                  <asvg:svgBlip xmlns:asvg="http://schemas.microsoft.com/office/drawing/2016/SVG/main" r:embed="rId3"/>
                </a:ext>
              </a:extLst>
            </a:blip>
            <a:stretch>
              <a:fillRect l="-5317" r="-4976" b="-10829"/>
            </a:stretch>
          </a:blipFill>
        </p:spPr>
      </p:sp>
      <p:sp>
        <p:nvSpPr>
          <p:cNvPr id="3" name="Freeform 3"/>
          <p:cNvSpPr/>
          <p:nvPr/>
        </p:nvSpPr>
        <p:spPr>
          <a:xfrm>
            <a:off x="1659603" y="737290"/>
            <a:ext cx="15258005" cy="7781583"/>
          </a:xfrm>
          <a:custGeom>
            <a:avLst/>
            <a:gdLst/>
            <a:ahLst/>
            <a:cxnLst/>
            <a:rect l="l" t="t" r="r" b="b"/>
            <a:pathLst>
              <a:path w="15258005" h="7781583">
                <a:moveTo>
                  <a:pt x="0" y="0"/>
                </a:moveTo>
                <a:lnTo>
                  <a:pt x="15258006" y="0"/>
                </a:lnTo>
                <a:lnTo>
                  <a:pt x="15258006" y="7781583"/>
                </a:lnTo>
                <a:lnTo>
                  <a:pt x="0" y="7781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79974" y="4934801"/>
            <a:ext cx="3957438" cy="5352199"/>
          </a:xfrm>
          <a:custGeom>
            <a:avLst/>
            <a:gdLst/>
            <a:ahLst/>
            <a:cxnLst/>
            <a:rect l="l" t="t" r="r" b="b"/>
            <a:pathLst>
              <a:path w="3957438" h="5352199">
                <a:moveTo>
                  <a:pt x="0" y="0"/>
                </a:moveTo>
                <a:lnTo>
                  <a:pt x="3957437" y="0"/>
                </a:lnTo>
                <a:lnTo>
                  <a:pt x="3957437" y="5352199"/>
                </a:lnTo>
                <a:lnTo>
                  <a:pt x="0" y="5352199"/>
                </a:lnTo>
                <a:lnTo>
                  <a:pt x="0" y="0"/>
                </a:lnTo>
                <a:close/>
              </a:path>
            </a:pathLst>
          </a:custGeom>
          <a:blipFill>
            <a:blip r:embed="rId6"/>
            <a:stretch>
              <a:fillRect/>
            </a:stretch>
          </a:blipFill>
        </p:spPr>
      </p:sp>
      <p:sp>
        <p:nvSpPr>
          <p:cNvPr id="6" name="Freeform 6"/>
          <p:cNvSpPr/>
          <p:nvPr/>
        </p:nvSpPr>
        <p:spPr>
          <a:xfrm>
            <a:off x="14355000" y="4750778"/>
            <a:ext cx="3933000" cy="5641474"/>
          </a:xfrm>
          <a:custGeom>
            <a:avLst/>
            <a:gdLst/>
            <a:ahLst/>
            <a:cxnLst/>
            <a:rect l="l" t="t" r="r" b="b"/>
            <a:pathLst>
              <a:path w="5116068" h="8229600">
                <a:moveTo>
                  <a:pt x="0" y="0"/>
                </a:moveTo>
                <a:lnTo>
                  <a:pt x="5116068" y="0"/>
                </a:lnTo>
                <a:lnTo>
                  <a:pt x="5116068" y="8229600"/>
                </a:lnTo>
                <a:lnTo>
                  <a:pt x="0" y="8229600"/>
                </a:lnTo>
                <a:lnTo>
                  <a:pt x="0" y="0"/>
                </a:lnTo>
                <a:close/>
              </a:path>
            </a:pathLst>
          </a:custGeom>
          <a:blipFill>
            <a:blip r:embed="rId7"/>
            <a:stretch>
              <a:fillRect/>
            </a:stretch>
          </a:blipFill>
        </p:spPr>
      </p:sp>
      <p:sp>
        <p:nvSpPr>
          <p:cNvPr id="11" name="TextBox 10"/>
          <p:cNvSpPr txBox="1"/>
          <p:nvPr/>
        </p:nvSpPr>
        <p:spPr>
          <a:xfrm>
            <a:off x="4037199" y="3291582"/>
            <a:ext cx="10502812" cy="1862048"/>
          </a:xfrm>
          <a:prstGeom prst="rect">
            <a:avLst/>
          </a:prstGeom>
          <a:noFill/>
        </p:spPr>
        <p:txBody>
          <a:bodyPr wrap="none" rtlCol="0">
            <a:spAutoFit/>
          </a:bodyPr>
          <a:lstStyle/>
          <a:p>
            <a:r>
              <a:rPr lang="en-US" sz="11500" dirty="0">
                <a:solidFill>
                  <a:schemeClr val="bg1"/>
                </a:solidFill>
                <a:latin typeface="#9Slide03 AmpleSoft Bold" panose="02000000000000000000" pitchFamily="2" charset="0"/>
              </a:rPr>
              <a:t>CHÀO TẠM BIỆT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876300"/>
            <a:ext cx="16659891" cy="12081599"/>
          </a:xfrm>
          <a:prstGeom prst="rect">
            <a:avLst/>
          </a:prstGeom>
        </p:spPr>
      </p:pic>
      <p:sp>
        <p:nvSpPr>
          <p:cNvPr id="10" name="TextBox 10"/>
          <p:cNvSpPr txBox="1"/>
          <p:nvPr/>
        </p:nvSpPr>
        <p:spPr>
          <a:xfrm>
            <a:off x="4974926" y="2661378"/>
            <a:ext cx="8338148" cy="1501308"/>
          </a:xfrm>
          <a:prstGeom prst="rect">
            <a:avLst/>
          </a:prstGeom>
        </p:spPr>
        <p:txBody>
          <a:bodyPr lIns="0" tIns="0" rIns="0" bIns="0" rtlCol="0" anchor="t">
            <a:spAutoFit/>
          </a:bodyPr>
          <a:lstStyle/>
          <a:p>
            <a:pPr algn="ctr">
              <a:lnSpc>
                <a:spcPts val="11011"/>
              </a:lnSpc>
            </a:pPr>
            <a:endParaRPr lang="en-US" sz="12100" spc="-193" dirty="0">
              <a:solidFill>
                <a:srgbClr val="F8AB2B"/>
              </a:solidFill>
              <a:latin typeface="Caveat Brush"/>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41" y="8267700"/>
            <a:ext cx="1631815" cy="167447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46918" y="-397492"/>
            <a:ext cx="3809524" cy="3809524"/>
          </a:xfrm>
          <a:prstGeom prst="rect">
            <a:avLst/>
          </a:prstGeom>
        </p:spPr>
      </p:pic>
      <p:pic>
        <p:nvPicPr>
          <p:cNvPr id="16" name="Picture 15"/>
          <p:cNvPicPr>
            <a:picLocks noChangeAspect="1"/>
          </p:cNvPicPr>
          <p:nvPr/>
        </p:nvPicPr>
        <p:blipFill>
          <a:blip r:embed="rId6"/>
          <a:stretch>
            <a:fillRect/>
          </a:stretch>
        </p:blipFill>
        <p:spPr>
          <a:xfrm>
            <a:off x="2611698" y="1790700"/>
            <a:ext cx="11327350" cy="8364437"/>
          </a:xfrm>
          <a:prstGeom prst="rect">
            <a:avLst/>
          </a:prstGeom>
        </p:spPr>
      </p:pic>
    </p:spTree>
    <p:extLst>
      <p:ext uri="{BB962C8B-B14F-4D97-AF65-F5344CB8AC3E}">
        <p14:creationId xmlns:p14="http://schemas.microsoft.com/office/powerpoint/2010/main" val="358769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3" name="Group 4"/>
          <p:cNvGrpSpPr/>
          <p:nvPr/>
        </p:nvGrpSpPr>
        <p:grpSpPr>
          <a:xfrm rot="5400000">
            <a:off x="4933950" y="400050"/>
            <a:ext cx="8343900" cy="10439400"/>
            <a:chOff x="0" y="0"/>
            <a:chExt cx="23165997" cy="25120028"/>
          </a:xfrm>
          <a:solidFill>
            <a:schemeClr val="accent6">
              <a:lumMod val="20000"/>
              <a:lumOff val="80000"/>
            </a:schemeClr>
          </a:solidFill>
        </p:grpSpPr>
        <p:sp>
          <p:nvSpPr>
            <p:cNvPr id="4" name="Freeform 5"/>
            <p:cNvSpPr/>
            <p:nvPr/>
          </p:nvSpPr>
          <p:spPr>
            <a:xfrm>
              <a:off x="72390" y="72390"/>
              <a:ext cx="23021217" cy="24975249"/>
            </a:xfrm>
            <a:custGeom>
              <a:avLst/>
              <a:gdLst/>
              <a:ahLst/>
              <a:cxnLst/>
              <a:rect l="l" t="t" r="r" b="b"/>
              <a:pathLst>
                <a:path w="23021217" h="24975249">
                  <a:moveTo>
                    <a:pt x="0" y="0"/>
                  </a:moveTo>
                  <a:lnTo>
                    <a:pt x="23021217" y="0"/>
                  </a:lnTo>
                  <a:lnTo>
                    <a:pt x="23021217" y="24975249"/>
                  </a:lnTo>
                  <a:lnTo>
                    <a:pt x="0" y="24975249"/>
                  </a:lnTo>
                  <a:lnTo>
                    <a:pt x="0" y="0"/>
                  </a:lnTo>
                  <a:close/>
                </a:path>
              </a:pathLst>
            </a:custGeom>
            <a:grpFill/>
            <a:ln w="76200"/>
          </p:spPr>
          <p:style>
            <a:lnRef idx="2">
              <a:schemeClr val="dk1"/>
            </a:lnRef>
            <a:fillRef idx="1">
              <a:schemeClr val="lt1"/>
            </a:fillRef>
            <a:effectRef idx="0">
              <a:schemeClr val="dk1"/>
            </a:effectRef>
            <a:fontRef idx="minor">
              <a:schemeClr val="dk1"/>
            </a:fontRef>
          </p:style>
        </p:sp>
        <p:sp>
          <p:nvSpPr>
            <p:cNvPr id="5" name="Freeform 6"/>
            <p:cNvSpPr/>
            <p:nvPr/>
          </p:nvSpPr>
          <p:spPr>
            <a:xfrm>
              <a:off x="0" y="0"/>
              <a:ext cx="23165997" cy="25120028"/>
            </a:xfrm>
            <a:custGeom>
              <a:avLst/>
              <a:gdLst/>
              <a:ahLst/>
              <a:cxnLst/>
              <a:rect l="l" t="t" r="r" b="b"/>
              <a:pathLst>
                <a:path w="23165997" h="25120028">
                  <a:moveTo>
                    <a:pt x="23021217" y="24975248"/>
                  </a:moveTo>
                  <a:lnTo>
                    <a:pt x="23165997" y="24975248"/>
                  </a:lnTo>
                  <a:lnTo>
                    <a:pt x="23165997" y="25120028"/>
                  </a:lnTo>
                  <a:lnTo>
                    <a:pt x="23021217" y="25120028"/>
                  </a:lnTo>
                  <a:lnTo>
                    <a:pt x="23021217" y="24975248"/>
                  </a:lnTo>
                  <a:close/>
                  <a:moveTo>
                    <a:pt x="0" y="144780"/>
                  </a:moveTo>
                  <a:lnTo>
                    <a:pt x="144780" y="144780"/>
                  </a:lnTo>
                  <a:lnTo>
                    <a:pt x="144780" y="24975248"/>
                  </a:lnTo>
                  <a:lnTo>
                    <a:pt x="0" y="24975248"/>
                  </a:lnTo>
                  <a:lnTo>
                    <a:pt x="0" y="144780"/>
                  </a:lnTo>
                  <a:close/>
                  <a:moveTo>
                    <a:pt x="0" y="24975248"/>
                  </a:moveTo>
                  <a:lnTo>
                    <a:pt x="144780" y="24975248"/>
                  </a:lnTo>
                  <a:lnTo>
                    <a:pt x="144780" y="25120028"/>
                  </a:lnTo>
                  <a:lnTo>
                    <a:pt x="0" y="25120028"/>
                  </a:lnTo>
                  <a:lnTo>
                    <a:pt x="0" y="24975248"/>
                  </a:lnTo>
                  <a:close/>
                  <a:moveTo>
                    <a:pt x="23021217" y="144780"/>
                  </a:moveTo>
                  <a:lnTo>
                    <a:pt x="23165997" y="144780"/>
                  </a:lnTo>
                  <a:lnTo>
                    <a:pt x="23165997" y="24975248"/>
                  </a:lnTo>
                  <a:lnTo>
                    <a:pt x="23021217" y="24975248"/>
                  </a:lnTo>
                  <a:lnTo>
                    <a:pt x="23021217" y="144780"/>
                  </a:lnTo>
                  <a:close/>
                  <a:moveTo>
                    <a:pt x="144780" y="24975248"/>
                  </a:moveTo>
                  <a:lnTo>
                    <a:pt x="23021217" y="24975248"/>
                  </a:lnTo>
                  <a:lnTo>
                    <a:pt x="23021217" y="25120028"/>
                  </a:lnTo>
                  <a:lnTo>
                    <a:pt x="144780" y="25120028"/>
                  </a:lnTo>
                  <a:lnTo>
                    <a:pt x="144780" y="24975248"/>
                  </a:lnTo>
                  <a:close/>
                  <a:moveTo>
                    <a:pt x="23021217" y="0"/>
                  </a:moveTo>
                  <a:lnTo>
                    <a:pt x="23165997" y="0"/>
                  </a:lnTo>
                  <a:lnTo>
                    <a:pt x="23165997" y="144780"/>
                  </a:lnTo>
                  <a:lnTo>
                    <a:pt x="23021217" y="144780"/>
                  </a:lnTo>
                  <a:lnTo>
                    <a:pt x="23021217" y="0"/>
                  </a:lnTo>
                  <a:close/>
                  <a:moveTo>
                    <a:pt x="0" y="0"/>
                  </a:moveTo>
                  <a:lnTo>
                    <a:pt x="144780" y="0"/>
                  </a:lnTo>
                  <a:lnTo>
                    <a:pt x="144780" y="144780"/>
                  </a:lnTo>
                  <a:lnTo>
                    <a:pt x="0" y="144780"/>
                  </a:lnTo>
                  <a:lnTo>
                    <a:pt x="0" y="0"/>
                  </a:lnTo>
                  <a:close/>
                  <a:moveTo>
                    <a:pt x="144780" y="0"/>
                  </a:moveTo>
                  <a:lnTo>
                    <a:pt x="23021217" y="0"/>
                  </a:lnTo>
                  <a:lnTo>
                    <a:pt x="23021217" y="144780"/>
                  </a:lnTo>
                  <a:lnTo>
                    <a:pt x="144780" y="144780"/>
                  </a:lnTo>
                  <a:lnTo>
                    <a:pt x="144780" y="0"/>
                  </a:lnTo>
                  <a:close/>
                </a:path>
              </a:pathLst>
            </a:custGeom>
            <a:grpFill/>
            <a:ln w="76200"/>
          </p:spPr>
          <p:style>
            <a:lnRef idx="2">
              <a:schemeClr val="dk1"/>
            </a:lnRef>
            <a:fillRef idx="1">
              <a:schemeClr val="lt1"/>
            </a:fillRef>
            <a:effectRef idx="0">
              <a:schemeClr val="dk1"/>
            </a:effectRef>
            <a:fontRef idx="minor">
              <a:schemeClr val="dk1"/>
            </a:fontRef>
          </p:style>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3467100"/>
            <a:ext cx="6400800" cy="4419600"/>
          </a:xfrm>
          <a:prstGeom prst="rect">
            <a:avLst/>
          </a:prstGeom>
        </p:spPr>
      </p:pic>
    </p:spTree>
    <p:extLst>
      <p:ext uri="{BB962C8B-B14F-4D97-AF65-F5344CB8AC3E}">
        <p14:creationId xmlns:p14="http://schemas.microsoft.com/office/powerpoint/2010/main" val="122635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extLst>
              <a:ext uri="{96DAC541-7B7A-43D3-8B79-37D633B846F1}">
                <asvg:svgBlip xmlns:asvg="http://schemas.microsoft.com/office/drawing/2016/SVG/main" r:embed="rId4"/>
              </a:ext>
            </a:extLst>
          </a:blip>
          <a:stretch>
            <a:fillRect/>
          </a:stretch>
        </a:blipFill>
        <a:effectLst/>
      </p:bgPr>
    </p:bg>
    <p:spTree>
      <p:nvGrpSpPr>
        <p:cNvPr id="1" name=""/>
        <p:cNvGrpSpPr/>
        <p:nvPr/>
      </p:nvGrpSpPr>
      <p:grpSpPr>
        <a:xfrm>
          <a:off x="0" y="0"/>
          <a:ext cx="0" cy="0"/>
          <a:chOff x="0" y="0"/>
          <a:chExt cx="0" cy="0"/>
        </a:xfrm>
      </p:grpSpPr>
      <p:sp>
        <p:nvSpPr>
          <p:cNvPr id="70" name="Rectangle 69"/>
          <p:cNvSpPr/>
          <p:nvPr/>
        </p:nvSpPr>
        <p:spPr>
          <a:xfrm>
            <a:off x="1714500" y="1028700"/>
            <a:ext cx="14859000" cy="3785652"/>
          </a:xfrm>
          <a:prstGeom prst="rect">
            <a:avLst/>
          </a:prstGeom>
        </p:spPr>
        <p:txBody>
          <a:bodyPr wrap="square">
            <a:spAutoFit/>
          </a:bodyPr>
          <a:lstStyle/>
          <a:p>
            <a:pPr algn="ctr"/>
            <a:r>
              <a:rPr lang="en-US" sz="8000" u="sng" dirty="0" err="1">
                <a:solidFill>
                  <a:schemeClr val="bg1"/>
                </a:solidFill>
                <a:latin typeface="#9Slide03 IcielNovecento sans E" panose="00000900000000000000" pitchFamily="2" charset="0"/>
              </a:rPr>
              <a:t>Câu</a:t>
            </a:r>
            <a:r>
              <a:rPr lang="en-US" sz="8000" u="sng" dirty="0">
                <a:solidFill>
                  <a:schemeClr val="bg1"/>
                </a:solidFill>
                <a:latin typeface="#9Slide03 IcielNovecento sans E" panose="00000900000000000000" pitchFamily="2" charset="0"/>
              </a:rPr>
              <a:t> 1:</a:t>
            </a:r>
            <a:r>
              <a:rPr lang="en-US" sz="8000" dirty="0">
                <a:solidFill>
                  <a:schemeClr val="bg1"/>
                </a:solidFill>
                <a:latin typeface="#9Slide03 IcielNovecento sans E" panose="00000900000000000000" pitchFamily="2" charset="0"/>
              </a:rPr>
              <a:t> </a:t>
            </a:r>
          </a:p>
          <a:p>
            <a:pPr algn="ctr"/>
            <a:r>
              <a:rPr lang="vi-VN" sz="8000" b="1" dirty="0">
                <a:solidFill>
                  <a:srgbClr val="FFFF00"/>
                </a:solidFill>
                <a:latin typeface="Roboto" panose="02000000000000000000" pitchFamily="2" charset="0"/>
              </a:rPr>
              <a:t>Từ nào dưới đây không phải là </a:t>
            </a:r>
            <a:r>
              <a:rPr lang="vi-VN" sz="8000" b="1" dirty="0">
                <a:solidFill>
                  <a:schemeClr val="accent6">
                    <a:lumMod val="60000"/>
                    <a:lumOff val="40000"/>
                  </a:schemeClr>
                </a:solidFill>
                <a:latin typeface="Roboto" panose="02000000000000000000" pitchFamily="2" charset="0"/>
              </a:rPr>
              <a:t>tính từ?</a:t>
            </a:r>
          </a:p>
        </p:txBody>
      </p:sp>
      <p:sp>
        <p:nvSpPr>
          <p:cNvPr id="71" name="Rectangle 70"/>
          <p:cNvSpPr/>
          <p:nvPr/>
        </p:nvSpPr>
        <p:spPr>
          <a:xfrm>
            <a:off x="2438400" y="4814352"/>
            <a:ext cx="13944600" cy="4154984"/>
          </a:xfrm>
          <a:prstGeom prst="rect">
            <a:avLst/>
          </a:prstGeom>
        </p:spPr>
        <p:txBody>
          <a:bodyPr wrap="square" numCol="2">
            <a:spAutoFit/>
          </a:bodyPr>
          <a:lstStyle/>
          <a:p>
            <a:pPr algn="just"/>
            <a:r>
              <a:rPr lang="vi-VN" sz="8800" dirty="0">
                <a:solidFill>
                  <a:schemeClr val="bg1"/>
                </a:solidFill>
                <a:latin typeface="Roboto" panose="02000000000000000000" pitchFamily="2" charset="0"/>
              </a:rPr>
              <a:t>A. Tươi tốt</a:t>
            </a:r>
          </a:p>
          <a:p>
            <a:pPr algn="just"/>
            <a:r>
              <a:rPr lang="vi-VN" sz="8800" dirty="0">
                <a:solidFill>
                  <a:schemeClr val="bg1"/>
                </a:solidFill>
                <a:latin typeface="Roboto" panose="02000000000000000000" pitchFamily="2" charset="0"/>
              </a:rPr>
              <a:t>B. Làm việc</a:t>
            </a:r>
            <a:endParaRPr lang="en-US" sz="8800" dirty="0">
              <a:solidFill>
                <a:schemeClr val="bg1"/>
              </a:solidFill>
              <a:latin typeface="Roboto" panose="02000000000000000000" pitchFamily="2" charset="0"/>
            </a:endParaRPr>
          </a:p>
          <a:p>
            <a:pPr algn="just"/>
            <a:endParaRPr lang="vi-VN" sz="8800" dirty="0">
              <a:solidFill>
                <a:schemeClr val="bg1"/>
              </a:solidFill>
              <a:latin typeface="Roboto" panose="02000000000000000000" pitchFamily="2" charset="0"/>
            </a:endParaRPr>
          </a:p>
          <a:p>
            <a:pPr algn="just"/>
            <a:r>
              <a:rPr lang="vi-VN" sz="8800" dirty="0">
                <a:solidFill>
                  <a:schemeClr val="bg1"/>
                </a:solidFill>
                <a:latin typeface="Roboto" panose="02000000000000000000" pitchFamily="2" charset="0"/>
              </a:rPr>
              <a:t>C. Cần mẫn</a:t>
            </a:r>
          </a:p>
          <a:p>
            <a:pPr algn="just"/>
            <a:r>
              <a:rPr lang="vi-VN" sz="8800" dirty="0">
                <a:solidFill>
                  <a:schemeClr val="bg1"/>
                </a:solidFill>
                <a:latin typeface="Roboto" panose="02000000000000000000" pitchFamily="2" charset="0"/>
              </a:rPr>
              <a:t>D. Dũng cảm</a:t>
            </a:r>
          </a:p>
        </p:txBody>
      </p:sp>
      <p:sp>
        <p:nvSpPr>
          <p:cNvPr id="72" name="Oval 71"/>
          <p:cNvSpPr/>
          <p:nvPr/>
        </p:nvSpPr>
        <p:spPr>
          <a:xfrm>
            <a:off x="2133600" y="6134100"/>
            <a:ext cx="1409700" cy="1367344"/>
          </a:xfrm>
          <a:prstGeom prst="ellipse">
            <a:avLst/>
          </a:prstGeom>
          <a:noFill/>
          <a:ln w="177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down)">
                                      <p:cBhvr>
                                        <p:cTn id="7" dur="500"/>
                                        <p:tgtEl>
                                          <p:spTgt spid="7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wipe(down)">
                                      <p:cBhvr>
                                        <p:cTn id="10" dur="500"/>
                                        <p:tgtEl>
                                          <p:spTgt spid="7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barn(inVertical)">
                                      <p:cBhvr>
                                        <p:cTn id="15" dur="500"/>
                                        <p:tgtEl>
                                          <p:spTgt spid="72"/>
                                        </p:tgtEl>
                                      </p:cBhvr>
                                    </p:animEffect>
                                  </p:childTnLst>
                                  <p:subTnLst>
                                    <p:audio>
                                      <p:cMediaNode>
                                        <p:cTn display="0" masterRel="sameClick">
                                          <p:stCondLst>
                                            <p:cond evt="begin" delay="0">
                                              <p:tn val="13"/>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extLst>
              <a:ext uri="{96DAC541-7B7A-43D3-8B79-37D633B846F1}">
                <asvg:svgBlip xmlns:asvg="http://schemas.microsoft.com/office/drawing/2016/SVG/main" r:embed="rId4"/>
              </a:ext>
            </a:extLst>
          </a:blip>
          <a:stretch>
            <a:fillRect/>
          </a:stretch>
        </a:blipFill>
        <a:effectLst/>
      </p:bgPr>
    </p:bg>
    <p:spTree>
      <p:nvGrpSpPr>
        <p:cNvPr id="1" name=""/>
        <p:cNvGrpSpPr/>
        <p:nvPr/>
      </p:nvGrpSpPr>
      <p:grpSpPr>
        <a:xfrm>
          <a:off x="0" y="0"/>
          <a:ext cx="0" cy="0"/>
          <a:chOff x="0" y="0"/>
          <a:chExt cx="0" cy="0"/>
        </a:xfrm>
      </p:grpSpPr>
      <p:sp>
        <p:nvSpPr>
          <p:cNvPr id="70" name="Rectangle 69"/>
          <p:cNvSpPr/>
          <p:nvPr/>
        </p:nvSpPr>
        <p:spPr>
          <a:xfrm>
            <a:off x="1714500" y="1028700"/>
            <a:ext cx="14859000" cy="3354765"/>
          </a:xfrm>
          <a:prstGeom prst="rect">
            <a:avLst/>
          </a:prstGeom>
        </p:spPr>
        <p:txBody>
          <a:bodyPr wrap="square">
            <a:spAutoFit/>
          </a:bodyPr>
          <a:lstStyle/>
          <a:p>
            <a:pPr algn="ctr"/>
            <a:r>
              <a:rPr lang="en-US" sz="8000" u="sng" dirty="0" err="1">
                <a:solidFill>
                  <a:schemeClr val="bg1"/>
                </a:solidFill>
                <a:latin typeface="#9Slide03 IcielNovecento sans E" panose="00000900000000000000" pitchFamily="2" charset="0"/>
              </a:rPr>
              <a:t>Câu</a:t>
            </a:r>
            <a:r>
              <a:rPr lang="en-US" sz="8000" u="sng" dirty="0">
                <a:solidFill>
                  <a:schemeClr val="bg1"/>
                </a:solidFill>
                <a:latin typeface="#9Slide03 IcielNovecento sans E" panose="00000900000000000000" pitchFamily="2" charset="0"/>
              </a:rPr>
              <a:t> 2:</a:t>
            </a:r>
            <a:r>
              <a:rPr lang="en-US" sz="8000" dirty="0">
                <a:solidFill>
                  <a:schemeClr val="bg1"/>
                </a:solidFill>
                <a:latin typeface="#9Slide03 IcielNovecento sans E" panose="00000900000000000000" pitchFamily="2" charset="0"/>
              </a:rPr>
              <a:t> </a:t>
            </a:r>
          </a:p>
          <a:p>
            <a:pPr algn="ctr"/>
            <a:r>
              <a:rPr lang="en-US" sz="6600" b="1" dirty="0" err="1">
                <a:solidFill>
                  <a:srgbClr val="FFFF00"/>
                </a:solidFill>
              </a:rPr>
              <a:t>Những</a:t>
            </a:r>
            <a:r>
              <a:rPr lang="en-US" sz="6600" b="1" dirty="0">
                <a:solidFill>
                  <a:srgbClr val="FFFF00"/>
                </a:solidFill>
              </a:rPr>
              <a:t> </a:t>
            </a:r>
            <a:r>
              <a:rPr lang="en-US" sz="6600" b="1" dirty="0" err="1">
                <a:solidFill>
                  <a:srgbClr val="FFFF00"/>
                </a:solidFill>
              </a:rPr>
              <a:t>từ</a:t>
            </a:r>
            <a:r>
              <a:rPr lang="en-US" sz="6600" b="1" dirty="0">
                <a:solidFill>
                  <a:srgbClr val="FFFF00"/>
                </a:solidFill>
              </a:rPr>
              <a:t> “</a:t>
            </a:r>
            <a:r>
              <a:rPr lang="en-US" sz="6600" b="1" dirty="0" err="1">
                <a:solidFill>
                  <a:srgbClr val="FFFF00"/>
                </a:solidFill>
              </a:rPr>
              <a:t>chậm</a:t>
            </a:r>
            <a:r>
              <a:rPr lang="en-US" sz="6600" b="1" dirty="0">
                <a:solidFill>
                  <a:srgbClr val="FFFF00"/>
                </a:solidFill>
              </a:rPr>
              <a:t> </a:t>
            </a:r>
            <a:r>
              <a:rPr lang="en-US" sz="6600" b="1" dirty="0" err="1">
                <a:solidFill>
                  <a:srgbClr val="FFFF00"/>
                </a:solidFill>
              </a:rPr>
              <a:t>rãi</a:t>
            </a:r>
            <a:r>
              <a:rPr lang="en-US" sz="6600" b="1" dirty="0">
                <a:solidFill>
                  <a:srgbClr val="FFFF00"/>
                </a:solidFill>
              </a:rPr>
              <a:t>, </a:t>
            </a:r>
            <a:r>
              <a:rPr lang="en-US" sz="6600" b="1" dirty="0" err="1">
                <a:solidFill>
                  <a:srgbClr val="FFFF00"/>
                </a:solidFill>
              </a:rPr>
              <a:t>nhanh</a:t>
            </a:r>
            <a:r>
              <a:rPr lang="en-US" sz="6600" b="1" dirty="0">
                <a:solidFill>
                  <a:srgbClr val="FFFF00"/>
                </a:solidFill>
              </a:rPr>
              <a:t> </a:t>
            </a:r>
            <a:r>
              <a:rPr lang="en-US" sz="6600" b="1" dirty="0" err="1">
                <a:solidFill>
                  <a:srgbClr val="FFFF00"/>
                </a:solidFill>
              </a:rPr>
              <a:t>chóng</a:t>
            </a:r>
            <a:r>
              <a:rPr lang="en-US" sz="6600" b="1" dirty="0">
                <a:solidFill>
                  <a:srgbClr val="FFFF00"/>
                </a:solidFill>
              </a:rPr>
              <a:t>, </a:t>
            </a:r>
            <a:r>
              <a:rPr lang="en-US" sz="6600" b="1" dirty="0" err="1">
                <a:solidFill>
                  <a:srgbClr val="FFFF00"/>
                </a:solidFill>
              </a:rPr>
              <a:t>vội</a:t>
            </a:r>
            <a:r>
              <a:rPr lang="en-US" sz="6600" b="1" dirty="0">
                <a:solidFill>
                  <a:srgbClr val="FFFF00"/>
                </a:solidFill>
              </a:rPr>
              <a:t> </a:t>
            </a:r>
            <a:r>
              <a:rPr lang="en-US" sz="6600" b="1" dirty="0" err="1">
                <a:solidFill>
                  <a:srgbClr val="FFFF00"/>
                </a:solidFill>
              </a:rPr>
              <a:t>vàng</a:t>
            </a:r>
            <a:r>
              <a:rPr lang="en-US" sz="6600" b="1" dirty="0">
                <a:solidFill>
                  <a:srgbClr val="FFFF00"/>
                </a:solidFill>
              </a:rPr>
              <a:t>, </a:t>
            </a:r>
            <a:r>
              <a:rPr lang="en-US" sz="6600" b="1" dirty="0" err="1">
                <a:solidFill>
                  <a:srgbClr val="FFFF00"/>
                </a:solidFill>
              </a:rPr>
              <a:t>lề</a:t>
            </a:r>
            <a:r>
              <a:rPr lang="en-US" sz="6600" b="1" dirty="0">
                <a:solidFill>
                  <a:srgbClr val="FFFF00"/>
                </a:solidFill>
              </a:rPr>
              <a:t> </a:t>
            </a:r>
            <a:r>
              <a:rPr lang="en-US" sz="6600" b="1" dirty="0" err="1">
                <a:solidFill>
                  <a:srgbClr val="FFFF00"/>
                </a:solidFill>
              </a:rPr>
              <a:t>mề</a:t>
            </a:r>
            <a:r>
              <a:rPr lang="en-US" sz="6600" b="1" dirty="0">
                <a:solidFill>
                  <a:srgbClr val="FFFF00"/>
                </a:solidFill>
              </a:rPr>
              <a:t>” </a:t>
            </a:r>
            <a:r>
              <a:rPr lang="en-US" sz="6600" b="1" dirty="0" err="1">
                <a:solidFill>
                  <a:srgbClr val="FFFF00"/>
                </a:solidFill>
              </a:rPr>
              <a:t>là</a:t>
            </a:r>
            <a:r>
              <a:rPr lang="en-US" sz="6600" b="1" dirty="0">
                <a:solidFill>
                  <a:srgbClr val="FFFF00"/>
                </a:solidFill>
              </a:rPr>
              <a:t> </a:t>
            </a:r>
            <a:r>
              <a:rPr lang="en-US" sz="6600" b="1" dirty="0" err="1">
                <a:solidFill>
                  <a:srgbClr val="FFFF00"/>
                </a:solidFill>
              </a:rPr>
              <a:t>tính</a:t>
            </a:r>
            <a:r>
              <a:rPr lang="en-US" sz="6600" b="1" dirty="0">
                <a:solidFill>
                  <a:srgbClr val="FFFF00"/>
                </a:solidFill>
              </a:rPr>
              <a:t> </a:t>
            </a:r>
            <a:r>
              <a:rPr lang="en-US" sz="6600" b="1" dirty="0" err="1">
                <a:solidFill>
                  <a:srgbClr val="FFFF00"/>
                </a:solidFill>
              </a:rPr>
              <a:t>từ</a:t>
            </a:r>
            <a:r>
              <a:rPr lang="en-US" sz="6600" b="1" dirty="0">
                <a:solidFill>
                  <a:srgbClr val="FFFF00"/>
                </a:solidFill>
              </a:rPr>
              <a:t> </a:t>
            </a:r>
            <a:r>
              <a:rPr lang="en-US" sz="6600" b="1" dirty="0" err="1">
                <a:solidFill>
                  <a:srgbClr val="FFFF00"/>
                </a:solidFill>
              </a:rPr>
              <a:t>chỉ</a:t>
            </a:r>
            <a:r>
              <a:rPr lang="en-US" sz="6600" b="1" dirty="0">
                <a:solidFill>
                  <a:srgbClr val="FFFF00"/>
                </a:solidFill>
              </a:rPr>
              <a:t> </a:t>
            </a:r>
            <a:r>
              <a:rPr lang="en-US" sz="6600" b="1" dirty="0" err="1">
                <a:solidFill>
                  <a:srgbClr val="FFFF00"/>
                </a:solidFill>
              </a:rPr>
              <a:t>gì</a:t>
            </a:r>
            <a:r>
              <a:rPr lang="en-US" sz="6600" b="1" dirty="0">
                <a:solidFill>
                  <a:srgbClr val="FFFF00"/>
                </a:solidFill>
              </a:rPr>
              <a:t>?</a:t>
            </a:r>
            <a:endParaRPr lang="vi-VN" sz="400000" b="1" i="1" dirty="0">
              <a:solidFill>
                <a:srgbClr val="FFFF00"/>
              </a:solidFill>
            </a:endParaRPr>
          </a:p>
        </p:txBody>
      </p:sp>
      <p:sp>
        <p:nvSpPr>
          <p:cNvPr id="71" name="Rectangle 70"/>
          <p:cNvSpPr/>
          <p:nvPr/>
        </p:nvSpPr>
        <p:spPr>
          <a:xfrm>
            <a:off x="2362200" y="4429392"/>
            <a:ext cx="13944600" cy="4154984"/>
          </a:xfrm>
          <a:prstGeom prst="rect">
            <a:avLst/>
          </a:prstGeom>
        </p:spPr>
        <p:txBody>
          <a:bodyPr wrap="square" numCol="1">
            <a:spAutoFit/>
          </a:bodyPr>
          <a:lstStyle/>
          <a:p>
            <a:pPr marL="342900" indent="-342900" algn="just">
              <a:buAutoNum type="alphaUcPeriod"/>
            </a:pPr>
            <a:r>
              <a:rPr lang="en-US" sz="6600" dirty="0" err="1">
                <a:solidFill>
                  <a:schemeClr val="bg1"/>
                </a:solidFill>
              </a:rPr>
              <a:t>Tính</a:t>
            </a:r>
            <a:r>
              <a:rPr lang="en-US" sz="6600" dirty="0">
                <a:solidFill>
                  <a:schemeClr val="bg1"/>
                </a:solidFill>
              </a:rPr>
              <a:t> </a:t>
            </a:r>
            <a:r>
              <a:rPr lang="en-US" sz="6600" dirty="0" err="1">
                <a:solidFill>
                  <a:schemeClr val="bg1"/>
                </a:solidFill>
              </a:rPr>
              <a:t>từ</a:t>
            </a:r>
            <a:r>
              <a:rPr lang="en-US" sz="6600" dirty="0">
                <a:solidFill>
                  <a:schemeClr val="bg1"/>
                </a:solidFill>
              </a:rPr>
              <a:t> </a:t>
            </a:r>
            <a:r>
              <a:rPr lang="en-US" sz="6600" dirty="0" err="1">
                <a:solidFill>
                  <a:schemeClr val="bg1"/>
                </a:solidFill>
              </a:rPr>
              <a:t>chỉ</a:t>
            </a:r>
            <a:r>
              <a:rPr lang="en-US" sz="6600" dirty="0">
                <a:solidFill>
                  <a:schemeClr val="bg1"/>
                </a:solidFill>
              </a:rPr>
              <a:t> </a:t>
            </a:r>
            <a:r>
              <a:rPr lang="en-US" sz="6600" dirty="0" err="1">
                <a:solidFill>
                  <a:schemeClr val="bg1"/>
                </a:solidFill>
              </a:rPr>
              <a:t>đặc</a:t>
            </a:r>
            <a:r>
              <a:rPr lang="en-US" sz="6600" dirty="0">
                <a:solidFill>
                  <a:schemeClr val="bg1"/>
                </a:solidFill>
              </a:rPr>
              <a:t> </a:t>
            </a:r>
            <a:r>
              <a:rPr lang="en-US" sz="6600" dirty="0" err="1">
                <a:solidFill>
                  <a:schemeClr val="bg1"/>
                </a:solidFill>
              </a:rPr>
              <a:t>điểm</a:t>
            </a:r>
            <a:r>
              <a:rPr lang="en-US" sz="6600" dirty="0">
                <a:solidFill>
                  <a:schemeClr val="bg1"/>
                </a:solidFill>
              </a:rPr>
              <a:t> </a:t>
            </a:r>
            <a:r>
              <a:rPr lang="en-US" sz="6600" dirty="0" err="1">
                <a:solidFill>
                  <a:schemeClr val="bg1"/>
                </a:solidFill>
              </a:rPr>
              <a:t>của</a:t>
            </a:r>
            <a:r>
              <a:rPr lang="en-US" sz="6600" dirty="0">
                <a:solidFill>
                  <a:schemeClr val="bg1"/>
                </a:solidFill>
              </a:rPr>
              <a:t> </a:t>
            </a:r>
            <a:r>
              <a:rPr lang="en-US" sz="6600" dirty="0" err="1">
                <a:solidFill>
                  <a:schemeClr val="bg1"/>
                </a:solidFill>
              </a:rPr>
              <a:t>sự</a:t>
            </a:r>
            <a:r>
              <a:rPr lang="en-US" sz="6600" dirty="0">
                <a:solidFill>
                  <a:schemeClr val="bg1"/>
                </a:solidFill>
              </a:rPr>
              <a:t> </a:t>
            </a:r>
            <a:r>
              <a:rPr lang="en-US" sz="6600" dirty="0" err="1">
                <a:solidFill>
                  <a:schemeClr val="bg1"/>
                </a:solidFill>
              </a:rPr>
              <a:t>vật</a:t>
            </a:r>
            <a:r>
              <a:rPr lang="en-US" sz="6600" dirty="0">
                <a:solidFill>
                  <a:schemeClr val="bg1"/>
                </a:solidFill>
              </a:rPr>
              <a:t>.</a:t>
            </a:r>
          </a:p>
          <a:p>
            <a:pPr algn="just"/>
            <a:r>
              <a:rPr lang="en-US" sz="6600" dirty="0">
                <a:solidFill>
                  <a:schemeClr val="bg1"/>
                </a:solidFill>
              </a:rPr>
              <a:t>B. </a:t>
            </a:r>
            <a:r>
              <a:rPr lang="en-US" sz="6600" dirty="0" err="1">
                <a:solidFill>
                  <a:schemeClr val="bg1"/>
                </a:solidFill>
              </a:rPr>
              <a:t>Tính</a:t>
            </a:r>
            <a:r>
              <a:rPr lang="en-US" sz="6600" dirty="0">
                <a:solidFill>
                  <a:schemeClr val="bg1"/>
                </a:solidFill>
              </a:rPr>
              <a:t> </a:t>
            </a:r>
            <a:r>
              <a:rPr lang="en-US" sz="6600" dirty="0" err="1">
                <a:solidFill>
                  <a:schemeClr val="bg1"/>
                </a:solidFill>
              </a:rPr>
              <a:t>từ</a:t>
            </a:r>
            <a:r>
              <a:rPr lang="en-US" sz="6600" dirty="0">
                <a:solidFill>
                  <a:schemeClr val="bg1"/>
                </a:solidFill>
              </a:rPr>
              <a:t> </a:t>
            </a:r>
            <a:r>
              <a:rPr lang="en-US" sz="6600" dirty="0" err="1">
                <a:solidFill>
                  <a:schemeClr val="bg1"/>
                </a:solidFill>
              </a:rPr>
              <a:t>chỉ</a:t>
            </a:r>
            <a:r>
              <a:rPr lang="en-US" sz="6600" dirty="0">
                <a:solidFill>
                  <a:schemeClr val="bg1"/>
                </a:solidFill>
              </a:rPr>
              <a:t> </a:t>
            </a:r>
            <a:r>
              <a:rPr lang="en-US" sz="6600" dirty="0" err="1">
                <a:solidFill>
                  <a:schemeClr val="bg1"/>
                </a:solidFill>
              </a:rPr>
              <a:t>trạng</a:t>
            </a:r>
            <a:r>
              <a:rPr lang="en-US" sz="6600" dirty="0">
                <a:solidFill>
                  <a:schemeClr val="bg1"/>
                </a:solidFill>
              </a:rPr>
              <a:t> </a:t>
            </a:r>
            <a:r>
              <a:rPr lang="en-US" sz="6600" dirty="0" err="1">
                <a:solidFill>
                  <a:schemeClr val="bg1"/>
                </a:solidFill>
              </a:rPr>
              <a:t>thái</a:t>
            </a:r>
            <a:r>
              <a:rPr lang="en-US" sz="6600" dirty="0">
                <a:solidFill>
                  <a:schemeClr val="bg1"/>
                </a:solidFill>
              </a:rPr>
              <a:t> </a:t>
            </a:r>
            <a:r>
              <a:rPr lang="en-US" sz="6600" dirty="0" err="1">
                <a:solidFill>
                  <a:schemeClr val="bg1"/>
                </a:solidFill>
              </a:rPr>
              <a:t>của</a:t>
            </a:r>
            <a:r>
              <a:rPr lang="en-US" sz="6600" dirty="0">
                <a:solidFill>
                  <a:schemeClr val="bg1"/>
                </a:solidFill>
              </a:rPr>
              <a:t> </a:t>
            </a:r>
            <a:r>
              <a:rPr lang="en-US" sz="6600" dirty="0" err="1">
                <a:solidFill>
                  <a:schemeClr val="bg1"/>
                </a:solidFill>
              </a:rPr>
              <a:t>sự</a:t>
            </a:r>
            <a:r>
              <a:rPr lang="en-US" sz="6600" dirty="0">
                <a:solidFill>
                  <a:schemeClr val="bg1"/>
                </a:solidFill>
              </a:rPr>
              <a:t> </a:t>
            </a:r>
            <a:r>
              <a:rPr lang="en-US" sz="6600" dirty="0" err="1">
                <a:solidFill>
                  <a:schemeClr val="bg1"/>
                </a:solidFill>
              </a:rPr>
              <a:t>vật</a:t>
            </a:r>
            <a:r>
              <a:rPr lang="en-US" sz="6600" dirty="0">
                <a:solidFill>
                  <a:schemeClr val="bg1"/>
                </a:solidFill>
              </a:rPr>
              <a:t>.</a:t>
            </a:r>
            <a:endParaRPr lang="vi-VN" sz="6600" dirty="0">
              <a:solidFill>
                <a:schemeClr val="bg1"/>
              </a:solidFill>
            </a:endParaRPr>
          </a:p>
          <a:p>
            <a:pPr algn="just"/>
            <a:r>
              <a:rPr lang="en-US" sz="6600" dirty="0">
                <a:solidFill>
                  <a:schemeClr val="bg1"/>
                </a:solidFill>
              </a:rPr>
              <a:t>C</a:t>
            </a:r>
            <a:r>
              <a:rPr lang="vi-VN" sz="6600" dirty="0">
                <a:solidFill>
                  <a:schemeClr val="bg1"/>
                </a:solidFill>
              </a:rPr>
              <a:t>. </a:t>
            </a:r>
            <a:r>
              <a:rPr lang="en-US" sz="6600" dirty="0" err="1">
                <a:solidFill>
                  <a:schemeClr val="bg1"/>
                </a:solidFill>
              </a:rPr>
              <a:t>Tính</a:t>
            </a:r>
            <a:r>
              <a:rPr lang="en-US" sz="6600" dirty="0">
                <a:solidFill>
                  <a:schemeClr val="bg1"/>
                </a:solidFill>
              </a:rPr>
              <a:t> </a:t>
            </a:r>
            <a:r>
              <a:rPr lang="en-US" sz="6600" dirty="0" err="1">
                <a:solidFill>
                  <a:schemeClr val="bg1"/>
                </a:solidFill>
              </a:rPr>
              <a:t>từ</a:t>
            </a:r>
            <a:r>
              <a:rPr lang="en-US" sz="6600" dirty="0">
                <a:solidFill>
                  <a:schemeClr val="bg1"/>
                </a:solidFill>
              </a:rPr>
              <a:t> </a:t>
            </a:r>
            <a:r>
              <a:rPr lang="en-US" sz="6600" dirty="0" err="1">
                <a:solidFill>
                  <a:schemeClr val="bg1"/>
                </a:solidFill>
              </a:rPr>
              <a:t>chỉ</a:t>
            </a:r>
            <a:r>
              <a:rPr lang="en-US" sz="6600" dirty="0">
                <a:solidFill>
                  <a:schemeClr val="bg1"/>
                </a:solidFill>
              </a:rPr>
              <a:t> </a:t>
            </a:r>
            <a:r>
              <a:rPr lang="en-US" sz="6600" dirty="0" err="1">
                <a:solidFill>
                  <a:schemeClr val="bg1"/>
                </a:solidFill>
              </a:rPr>
              <a:t>trạng</a:t>
            </a:r>
            <a:r>
              <a:rPr lang="en-US" sz="6600" dirty="0">
                <a:solidFill>
                  <a:schemeClr val="bg1"/>
                </a:solidFill>
              </a:rPr>
              <a:t> </a:t>
            </a:r>
            <a:r>
              <a:rPr lang="en-US" sz="6600" dirty="0" err="1">
                <a:solidFill>
                  <a:schemeClr val="bg1"/>
                </a:solidFill>
              </a:rPr>
              <a:t>thái</a:t>
            </a:r>
            <a:r>
              <a:rPr lang="en-US" sz="6600" dirty="0">
                <a:solidFill>
                  <a:schemeClr val="bg1"/>
                </a:solidFill>
              </a:rPr>
              <a:t> </a:t>
            </a:r>
            <a:r>
              <a:rPr lang="en-US" sz="6600" dirty="0" err="1">
                <a:solidFill>
                  <a:schemeClr val="bg1"/>
                </a:solidFill>
              </a:rPr>
              <a:t>của</a:t>
            </a:r>
            <a:r>
              <a:rPr lang="en-US" sz="6600" dirty="0">
                <a:solidFill>
                  <a:schemeClr val="bg1"/>
                </a:solidFill>
              </a:rPr>
              <a:t> </a:t>
            </a:r>
            <a:r>
              <a:rPr lang="en-US" sz="6600" dirty="0" err="1">
                <a:solidFill>
                  <a:schemeClr val="bg1"/>
                </a:solidFill>
              </a:rPr>
              <a:t>hoạt</a:t>
            </a:r>
            <a:r>
              <a:rPr lang="en-US" sz="6600" dirty="0">
                <a:solidFill>
                  <a:schemeClr val="bg1"/>
                </a:solidFill>
              </a:rPr>
              <a:t> </a:t>
            </a:r>
            <a:r>
              <a:rPr lang="en-US" sz="6600" dirty="0" err="1">
                <a:solidFill>
                  <a:schemeClr val="bg1"/>
                </a:solidFill>
              </a:rPr>
              <a:t>động</a:t>
            </a:r>
            <a:r>
              <a:rPr lang="en-US" sz="6600" dirty="0">
                <a:solidFill>
                  <a:schemeClr val="bg1"/>
                </a:solidFill>
              </a:rPr>
              <a:t>.</a:t>
            </a:r>
          </a:p>
          <a:p>
            <a:pPr algn="just"/>
            <a:r>
              <a:rPr lang="en-US" sz="6600" dirty="0">
                <a:solidFill>
                  <a:schemeClr val="bg1"/>
                </a:solidFill>
              </a:rPr>
              <a:t>D</a:t>
            </a:r>
            <a:r>
              <a:rPr lang="vi-VN" sz="6600" dirty="0">
                <a:solidFill>
                  <a:schemeClr val="bg1"/>
                </a:solidFill>
              </a:rPr>
              <a:t>. </a:t>
            </a:r>
            <a:r>
              <a:rPr lang="en-US" sz="6600" dirty="0" err="1">
                <a:solidFill>
                  <a:schemeClr val="bg1"/>
                </a:solidFill>
              </a:rPr>
              <a:t>Tính</a:t>
            </a:r>
            <a:r>
              <a:rPr lang="en-US" sz="6600" dirty="0">
                <a:solidFill>
                  <a:schemeClr val="bg1"/>
                </a:solidFill>
              </a:rPr>
              <a:t> </a:t>
            </a:r>
            <a:r>
              <a:rPr lang="en-US" sz="6600" dirty="0" err="1">
                <a:solidFill>
                  <a:schemeClr val="bg1"/>
                </a:solidFill>
              </a:rPr>
              <a:t>từ</a:t>
            </a:r>
            <a:r>
              <a:rPr lang="en-US" sz="6600" dirty="0">
                <a:solidFill>
                  <a:schemeClr val="bg1"/>
                </a:solidFill>
              </a:rPr>
              <a:t> </a:t>
            </a:r>
            <a:r>
              <a:rPr lang="en-US" sz="6600" dirty="0" err="1">
                <a:solidFill>
                  <a:schemeClr val="bg1"/>
                </a:solidFill>
              </a:rPr>
              <a:t>chỉ</a:t>
            </a:r>
            <a:r>
              <a:rPr lang="en-US" sz="6600" dirty="0">
                <a:solidFill>
                  <a:schemeClr val="bg1"/>
                </a:solidFill>
              </a:rPr>
              <a:t> </a:t>
            </a:r>
            <a:r>
              <a:rPr lang="en-US" sz="6600" dirty="0" err="1">
                <a:solidFill>
                  <a:schemeClr val="bg1"/>
                </a:solidFill>
              </a:rPr>
              <a:t>đặc</a:t>
            </a:r>
            <a:r>
              <a:rPr lang="en-US" sz="6600" dirty="0">
                <a:solidFill>
                  <a:schemeClr val="bg1"/>
                </a:solidFill>
              </a:rPr>
              <a:t> </a:t>
            </a:r>
            <a:r>
              <a:rPr lang="en-US" sz="6600" dirty="0" err="1">
                <a:solidFill>
                  <a:schemeClr val="bg1"/>
                </a:solidFill>
              </a:rPr>
              <a:t>điểm</a:t>
            </a:r>
            <a:r>
              <a:rPr lang="en-US" sz="6600" dirty="0">
                <a:solidFill>
                  <a:schemeClr val="bg1"/>
                </a:solidFill>
              </a:rPr>
              <a:t> </a:t>
            </a:r>
            <a:r>
              <a:rPr lang="en-US" sz="6600" dirty="0" err="1">
                <a:solidFill>
                  <a:schemeClr val="bg1"/>
                </a:solidFill>
              </a:rPr>
              <a:t>của</a:t>
            </a:r>
            <a:r>
              <a:rPr lang="en-US" sz="6600" dirty="0">
                <a:solidFill>
                  <a:schemeClr val="bg1"/>
                </a:solidFill>
              </a:rPr>
              <a:t> </a:t>
            </a:r>
            <a:r>
              <a:rPr lang="en-US" sz="6600" dirty="0" err="1">
                <a:solidFill>
                  <a:schemeClr val="bg1"/>
                </a:solidFill>
              </a:rPr>
              <a:t>hoạt</a:t>
            </a:r>
            <a:r>
              <a:rPr lang="en-US" sz="6600" dirty="0">
                <a:solidFill>
                  <a:schemeClr val="bg1"/>
                </a:solidFill>
              </a:rPr>
              <a:t> </a:t>
            </a:r>
            <a:r>
              <a:rPr lang="en-US" sz="6600" dirty="0" err="1">
                <a:solidFill>
                  <a:schemeClr val="bg1"/>
                </a:solidFill>
              </a:rPr>
              <a:t>động</a:t>
            </a:r>
            <a:r>
              <a:rPr lang="en-US" sz="6600" dirty="0">
                <a:solidFill>
                  <a:schemeClr val="bg1"/>
                </a:solidFill>
              </a:rPr>
              <a:t>.</a:t>
            </a:r>
            <a:endParaRPr lang="vi-VN" sz="6600" dirty="0">
              <a:solidFill>
                <a:schemeClr val="bg1"/>
              </a:solidFill>
            </a:endParaRPr>
          </a:p>
        </p:txBody>
      </p:sp>
      <p:sp>
        <p:nvSpPr>
          <p:cNvPr id="8" name="Oval 7"/>
          <p:cNvSpPr/>
          <p:nvPr/>
        </p:nvSpPr>
        <p:spPr>
          <a:xfrm>
            <a:off x="2133600" y="6438900"/>
            <a:ext cx="1219200" cy="1214944"/>
          </a:xfrm>
          <a:prstGeom prst="ellipse">
            <a:avLst/>
          </a:prstGeom>
          <a:noFill/>
          <a:ln w="177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381193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down)">
                                      <p:cBhvr>
                                        <p:cTn id="7" dur="500"/>
                                        <p:tgtEl>
                                          <p:spTgt spid="7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wipe(down)">
                                      <p:cBhvr>
                                        <p:cTn id="10" dur="500"/>
                                        <p:tgtEl>
                                          <p:spTgt spid="7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extLst>
              <a:ext uri="{96DAC541-7B7A-43D3-8B79-37D633B846F1}">
                <asvg:svgBlip xmlns:asvg="http://schemas.microsoft.com/office/drawing/2016/SVG/main" r:embed="rId4"/>
              </a:ext>
            </a:extLst>
          </a:blip>
          <a:stretch>
            <a:fillRect/>
          </a:stretch>
        </a:blipFill>
        <a:effectLst/>
      </p:bgPr>
    </p:bg>
    <p:spTree>
      <p:nvGrpSpPr>
        <p:cNvPr id="1" name=""/>
        <p:cNvGrpSpPr/>
        <p:nvPr/>
      </p:nvGrpSpPr>
      <p:grpSpPr>
        <a:xfrm>
          <a:off x="0" y="0"/>
          <a:ext cx="0" cy="0"/>
          <a:chOff x="0" y="0"/>
          <a:chExt cx="0" cy="0"/>
        </a:xfrm>
      </p:grpSpPr>
      <p:sp>
        <p:nvSpPr>
          <p:cNvPr id="70" name="Rectangle 69"/>
          <p:cNvSpPr/>
          <p:nvPr/>
        </p:nvSpPr>
        <p:spPr>
          <a:xfrm>
            <a:off x="1714500" y="1028700"/>
            <a:ext cx="14859000" cy="4001095"/>
          </a:xfrm>
          <a:prstGeom prst="rect">
            <a:avLst/>
          </a:prstGeom>
        </p:spPr>
        <p:txBody>
          <a:bodyPr wrap="square">
            <a:spAutoFit/>
          </a:bodyPr>
          <a:lstStyle/>
          <a:p>
            <a:pPr algn="ctr"/>
            <a:r>
              <a:rPr lang="en-US" sz="8000" u="sng" dirty="0" err="1">
                <a:solidFill>
                  <a:schemeClr val="bg1"/>
                </a:solidFill>
                <a:latin typeface="#9Slide03 IcielNovecento sans E" panose="00000900000000000000" pitchFamily="2" charset="0"/>
              </a:rPr>
              <a:t>Câu</a:t>
            </a:r>
            <a:r>
              <a:rPr lang="en-US" sz="8000" u="sng" dirty="0">
                <a:solidFill>
                  <a:schemeClr val="bg1"/>
                </a:solidFill>
                <a:latin typeface="#9Slide03 IcielNovecento sans E" panose="00000900000000000000" pitchFamily="2" charset="0"/>
              </a:rPr>
              <a:t> 3:</a:t>
            </a:r>
            <a:r>
              <a:rPr lang="en-US" sz="8000" dirty="0">
                <a:solidFill>
                  <a:schemeClr val="bg1"/>
                </a:solidFill>
                <a:latin typeface="#9Slide03 IcielNovecento sans E" panose="00000900000000000000" pitchFamily="2" charset="0"/>
              </a:rPr>
              <a:t> </a:t>
            </a:r>
          </a:p>
          <a:p>
            <a:pPr algn="ctr"/>
            <a:r>
              <a:rPr lang="vi-VN" sz="5400" b="1" i="1" dirty="0">
                <a:solidFill>
                  <a:srgbClr val="FFFF00"/>
                </a:solidFill>
              </a:rPr>
              <a:t>Câu văn sau có mấy tính từ?</a:t>
            </a:r>
          </a:p>
          <a:p>
            <a:pPr algn="ctr"/>
            <a:r>
              <a:rPr lang="vi-VN" sz="6000" dirty="0">
                <a:solidFill>
                  <a:schemeClr val="bg1"/>
                </a:solidFill>
              </a:rPr>
              <a:t>Cái chàng Dế Choắt, người gầy gò và dài lêu nghêu như một gã nghiện thuốc phiện.</a:t>
            </a:r>
          </a:p>
        </p:txBody>
      </p:sp>
      <p:sp>
        <p:nvSpPr>
          <p:cNvPr id="71" name="Rectangle 70"/>
          <p:cNvSpPr/>
          <p:nvPr/>
        </p:nvSpPr>
        <p:spPr>
          <a:xfrm>
            <a:off x="2362200" y="5295900"/>
            <a:ext cx="13944600" cy="3785652"/>
          </a:xfrm>
          <a:prstGeom prst="rect">
            <a:avLst/>
          </a:prstGeom>
        </p:spPr>
        <p:txBody>
          <a:bodyPr wrap="square" numCol="2">
            <a:spAutoFit/>
          </a:bodyPr>
          <a:lstStyle/>
          <a:p>
            <a:pPr algn="just"/>
            <a:r>
              <a:rPr lang="vi-VN" sz="8000" dirty="0">
                <a:solidFill>
                  <a:schemeClr val="bg1"/>
                </a:solidFill>
                <a:latin typeface="Roboto" panose="02000000000000000000" pitchFamily="2" charset="0"/>
              </a:rPr>
              <a:t>A. </a:t>
            </a:r>
            <a:r>
              <a:rPr lang="en-US" sz="8000" dirty="0">
                <a:solidFill>
                  <a:schemeClr val="bg1"/>
                </a:solidFill>
                <a:latin typeface="Roboto" panose="02000000000000000000" pitchFamily="2" charset="0"/>
              </a:rPr>
              <a:t>1 </a:t>
            </a:r>
            <a:r>
              <a:rPr lang="en-US" sz="8000" dirty="0" err="1">
                <a:solidFill>
                  <a:schemeClr val="bg1"/>
                </a:solidFill>
                <a:latin typeface="Roboto" panose="02000000000000000000" pitchFamily="2" charset="0"/>
              </a:rPr>
              <a:t>tính</a:t>
            </a:r>
            <a:r>
              <a:rPr lang="en-US" sz="8000" dirty="0">
                <a:solidFill>
                  <a:schemeClr val="bg1"/>
                </a:solidFill>
                <a:latin typeface="Roboto" panose="02000000000000000000" pitchFamily="2" charset="0"/>
              </a:rPr>
              <a:t> </a:t>
            </a:r>
            <a:r>
              <a:rPr lang="en-US" sz="8000" dirty="0" err="1">
                <a:solidFill>
                  <a:schemeClr val="bg1"/>
                </a:solidFill>
                <a:latin typeface="Roboto" panose="02000000000000000000" pitchFamily="2" charset="0"/>
              </a:rPr>
              <a:t>từ</a:t>
            </a:r>
            <a:endParaRPr lang="vi-VN" sz="8000" dirty="0">
              <a:solidFill>
                <a:schemeClr val="bg1"/>
              </a:solidFill>
              <a:latin typeface="Roboto" panose="02000000000000000000" pitchFamily="2" charset="0"/>
            </a:endParaRPr>
          </a:p>
          <a:p>
            <a:pPr algn="just"/>
            <a:r>
              <a:rPr lang="vi-VN" sz="8000" dirty="0">
                <a:solidFill>
                  <a:schemeClr val="bg1"/>
                </a:solidFill>
                <a:latin typeface="Roboto" panose="02000000000000000000" pitchFamily="2" charset="0"/>
              </a:rPr>
              <a:t>B. </a:t>
            </a:r>
            <a:r>
              <a:rPr lang="en-US" sz="8000" dirty="0">
                <a:solidFill>
                  <a:schemeClr val="bg1"/>
                </a:solidFill>
                <a:latin typeface="Roboto" panose="02000000000000000000" pitchFamily="2" charset="0"/>
              </a:rPr>
              <a:t>2 </a:t>
            </a:r>
            <a:r>
              <a:rPr lang="en-US" sz="8000" dirty="0" err="1">
                <a:solidFill>
                  <a:schemeClr val="bg1"/>
                </a:solidFill>
                <a:latin typeface="Roboto" panose="02000000000000000000" pitchFamily="2" charset="0"/>
              </a:rPr>
              <a:t>tính</a:t>
            </a:r>
            <a:r>
              <a:rPr lang="en-US" sz="8000" dirty="0">
                <a:solidFill>
                  <a:schemeClr val="bg1"/>
                </a:solidFill>
                <a:latin typeface="Roboto" panose="02000000000000000000" pitchFamily="2" charset="0"/>
              </a:rPr>
              <a:t> </a:t>
            </a:r>
            <a:r>
              <a:rPr lang="en-US" sz="8000" dirty="0" err="1">
                <a:solidFill>
                  <a:schemeClr val="bg1"/>
                </a:solidFill>
                <a:latin typeface="Roboto" panose="02000000000000000000" pitchFamily="2" charset="0"/>
              </a:rPr>
              <a:t>từ</a:t>
            </a:r>
            <a:endParaRPr lang="en-US" sz="8000" dirty="0">
              <a:solidFill>
                <a:schemeClr val="bg1"/>
              </a:solidFill>
              <a:latin typeface="Roboto" panose="02000000000000000000" pitchFamily="2" charset="0"/>
            </a:endParaRPr>
          </a:p>
          <a:p>
            <a:pPr algn="just"/>
            <a:endParaRPr lang="vi-VN" sz="8000" dirty="0">
              <a:solidFill>
                <a:schemeClr val="bg1"/>
              </a:solidFill>
              <a:latin typeface="Roboto" panose="02000000000000000000" pitchFamily="2" charset="0"/>
            </a:endParaRPr>
          </a:p>
          <a:p>
            <a:pPr algn="just"/>
            <a:r>
              <a:rPr lang="vi-VN" sz="8000" dirty="0">
                <a:solidFill>
                  <a:schemeClr val="bg1"/>
                </a:solidFill>
                <a:latin typeface="Roboto" panose="02000000000000000000" pitchFamily="2" charset="0"/>
              </a:rPr>
              <a:t>C. </a:t>
            </a:r>
            <a:r>
              <a:rPr lang="en-US" sz="8000" dirty="0">
                <a:solidFill>
                  <a:schemeClr val="bg1"/>
                </a:solidFill>
                <a:latin typeface="Roboto" panose="02000000000000000000" pitchFamily="2" charset="0"/>
              </a:rPr>
              <a:t>3 </a:t>
            </a:r>
            <a:r>
              <a:rPr lang="en-US" sz="8000" dirty="0" err="1">
                <a:solidFill>
                  <a:schemeClr val="bg1"/>
                </a:solidFill>
                <a:latin typeface="Roboto" panose="02000000000000000000" pitchFamily="2" charset="0"/>
              </a:rPr>
              <a:t>tính</a:t>
            </a:r>
            <a:r>
              <a:rPr lang="en-US" sz="8000" dirty="0">
                <a:solidFill>
                  <a:schemeClr val="bg1"/>
                </a:solidFill>
                <a:latin typeface="Roboto" panose="02000000000000000000" pitchFamily="2" charset="0"/>
              </a:rPr>
              <a:t> </a:t>
            </a:r>
            <a:r>
              <a:rPr lang="en-US" sz="8000" dirty="0" err="1">
                <a:solidFill>
                  <a:schemeClr val="bg1"/>
                </a:solidFill>
                <a:latin typeface="Roboto" panose="02000000000000000000" pitchFamily="2" charset="0"/>
              </a:rPr>
              <a:t>từ</a:t>
            </a:r>
            <a:endParaRPr lang="vi-VN" sz="8000" dirty="0">
              <a:solidFill>
                <a:schemeClr val="bg1"/>
              </a:solidFill>
              <a:latin typeface="Roboto" panose="02000000000000000000" pitchFamily="2" charset="0"/>
            </a:endParaRPr>
          </a:p>
          <a:p>
            <a:pPr algn="just"/>
            <a:r>
              <a:rPr lang="vi-VN" sz="8000" dirty="0">
                <a:solidFill>
                  <a:schemeClr val="bg1"/>
                </a:solidFill>
                <a:latin typeface="Roboto" panose="02000000000000000000" pitchFamily="2" charset="0"/>
              </a:rPr>
              <a:t>D. </a:t>
            </a:r>
            <a:r>
              <a:rPr lang="en-US" sz="8000" dirty="0">
                <a:solidFill>
                  <a:schemeClr val="bg1"/>
                </a:solidFill>
                <a:latin typeface="Roboto" panose="02000000000000000000" pitchFamily="2" charset="0"/>
              </a:rPr>
              <a:t>4 </a:t>
            </a:r>
            <a:r>
              <a:rPr lang="en-US" sz="8000" dirty="0" err="1">
                <a:solidFill>
                  <a:schemeClr val="bg1"/>
                </a:solidFill>
                <a:latin typeface="Roboto" panose="02000000000000000000" pitchFamily="2" charset="0"/>
              </a:rPr>
              <a:t>tính</a:t>
            </a:r>
            <a:r>
              <a:rPr lang="en-US" sz="8000" dirty="0">
                <a:solidFill>
                  <a:schemeClr val="bg1"/>
                </a:solidFill>
                <a:latin typeface="Roboto" panose="02000000000000000000" pitchFamily="2" charset="0"/>
              </a:rPr>
              <a:t> </a:t>
            </a:r>
            <a:r>
              <a:rPr lang="en-US" sz="8000" dirty="0" err="1">
                <a:solidFill>
                  <a:schemeClr val="bg1"/>
                </a:solidFill>
                <a:latin typeface="Roboto" panose="02000000000000000000" pitchFamily="2" charset="0"/>
              </a:rPr>
              <a:t>từ</a:t>
            </a:r>
            <a:endParaRPr lang="vi-VN" sz="8000" dirty="0">
              <a:solidFill>
                <a:schemeClr val="bg1"/>
              </a:solidFill>
              <a:latin typeface="Roboto" panose="02000000000000000000" pitchFamily="2" charset="0"/>
            </a:endParaRPr>
          </a:p>
        </p:txBody>
      </p:sp>
      <p:sp>
        <p:nvSpPr>
          <p:cNvPr id="72" name="Oval 71"/>
          <p:cNvSpPr/>
          <p:nvPr/>
        </p:nvSpPr>
        <p:spPr>
          <a:xfrm>
            <a:off x="2057400" y="6505054"/>
            <a:ext cx="1409700" cy="1367344"/>
          </a:xfrm>
          <a:prstGeom prst="ellipse">
            <a:avLst/>
          </a:prstGeom>
          <a:noFill/>
          <a:ln w="177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11658600" y="3924300"/>
            <a:ext cx="22860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5163800" y="3924300"/>
            <a:ext cx="100584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905000" y="4914900"/>
            <a:ext cx="347472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00728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down)">
                                      <p:cBhvr>
                                        <p:cTn id="7" dur="500"/>
                                        <p:tgtEl>
                                          <p:spTgt spid="7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wipe(down)">
                                      <p:cBhvr>
                                        <p:cTn id="10" dur="500"/>
                                        <p:tgtEl>
                                          <p:spTgt spid="7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barn(inVertical)">
                                      <p:cBhvr>
                                        <p:cTn id="15" dur="500"/>
                                        <p:tgtEl>
                                          <p:spTgt spid="72"/>
                                        </p:tgtEl>
                                      </p:cBhvr>
                                    </p:animEffect>
                                  </p:childTnLst>
                                  <p:subTnLst>
                                    <p:audio>
                                      <p:cMediaNode>
                                        <p:cTn display="0" masterRel="sameClick">
                                          <p:stCondLst>
                                            <p:cond evt="begin" delay="0">
                                              <p:tn val="13"/>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3" name="Group 4"/>
          <p:cNvGrpSpPr/>
          <p:nvPr/>
        </p:nvGrpSpPr>
        <p:grpSpPr>
          <a:xfrm rot="5400000">
            <a:off x="4933950" y="400050"/>
            <a:ext cx="8343900" cy="10439400"/>
            <a:chOff x="0" y="0"/>
            <a:chExt cx="23165997" cy="25120028"/>
          </a:xfrm>
          <a:solidFill>
            <a:schemeClr val="accent1">
              <a:lumMod val="20000"/>
              <a:lumOff val="80000"/>
            </a:schemeClr>
          </a:solidFill>
        </p:grpSpPr>
        <p:sp>
          <p:nvSpPr>
            <p:cNvPr id="4" name="Freeform 5"/>
            <p:cNvSpPr/>
            <p:nvPr/>
          </p:nvSpPr>
          <p:spPr>
            <a:xfrm>
              <a:off x="72390" y="72390"/>
              <a:ext cx="23021217" cy="24975249"/>
            </a:xfrm>
            <a:custGeom>
              <a:avLst/>
              <a:gdLst/>
              <a:ahLst/>
              <a:cxnLst/>
              <a:rect l="l" t="t" r="r" b="b"/>
              <a:pathLst>
                <a:path w="23021217" h="24975249">
                  <a:moveTo>
                    <a:pt x="0" y="0"/>
                  </a:moveTo>
                  <a:lnTo>
                    <a:pt x="23021217" y="0"/>
                  </a:lnTo>
                  <a:lnTo>
                    <a:pt x="23021217" y="24975249"/>
                  </a:lnTo>
                  <a:lnTo>
                    <a:pt x="0" y="24975249"/>
                  </a:lnTo>
                  <a:lnTo>
                    <a:pt x="0" y="0"/>
                  </a:lnTo>
                  <a:close/>
                </a:path>
              </a:pathLst>
            </a:custGeom>
            <a:grpFill/>
            <a:ln w="76200"/>
          </p:spPr>
          <p:style>
            <a:lnRef idx="2">
              <a:schemeClr val="dk1"/>
            </a:lnRef>
            <a:fillRef idx="1">
              <a:schemeClr val="lt1"/>
            </a:fillRef>
            <a:effectRef idx="0">
              <a:schemeClr val="dk1"/>
            </a:effectRef>
            <a:fontRef idx="minor">
              <a:schemeClr val="dk1"/>
            </a:fontRef>
          </p:style>
        </p:sp>
        <p:sp>
          <p:nvSpPr>
            <p:cNvPr id="5" name="Freeform 6"/>
            <p:cNvSpPr/>
            <p:nvPr/>
          </p:nvSpPr>
          <p:spPr>
            <a:xfrm>
              <a:off x="0" y="0"/>
              <a:ext cx="23165997" cy="25120028"/>
            </a:xfrm>
            <a:custGeom>
              <a:avLst/>
              <a:gdLst/>
              <a:ahLst/>
              <a:cxnLst/>
              <a:rect l="l" t="t" r="r" b="b"/>
              <a:pathLst>
                <a:path w="23165997" h="25120028">
                  <a:moveTo>
                    <a:pt x="23021217" y="24975248"/>
                  </a:moveTo>
                  <a:lnTo>
                    <a:pt x="23165997" y="24975248"/>
                  </a:lnTo>
                  <a:lnTo>
                    <a:pt x="23165997" y="25120028"/>
                  </a:lnTo>
                  <a:lnTo>
                    <a:pt x="23021217" y="25120028"/>
                  </a:lnTo>
                  <a:lnTo>
                    <a:pt x="23021217" y="24975248"/>
                  </a:lnTo>
                  <a:close/>
                  <a:moveTo>
                    <a:pt x="0" y="144780"/>
                  </a:moveTo>
                  <a:lnTo>
                    <a:pt x="144780" y="144780"/>
                  </a:lnTo>
                  <a:lnTo>
                    <a:pt x="144780" y="24975248"/>
                  </a:lnTo>
                  <a:lnTo>
                    <a:pt x="0" y="24975248"/>
                  </a:lnTo>
                  <a:lnTo>
                    <a:pt x="0" y="144780"/>
                  </a:lnTo>
                  <a:close/>
                  <a:moveTo>
                    <a:pt x="0" y="24975248"/>
                  </a:moveTo>
                  <a:lnTo>
                    <a:pt x="144780" y="24975248"/>
                  </a:lnTo>
                  <a:lnTo>
                    <a:pt x="144780" y="25120028"/>
                  </a:lnTo>
                  <a:lnTo>
                    <a:pt x="0" y="25120028"/>
                  </a:lnTo>
                  <a:lnTo>
                    <a:pt x="0" y="24975248"/>
                  </a:lnTo>
                  <a:close/>
                  <a:moveTo>
                    <a:pt x="23021217" y="144780"/>
                  </a:moveTo>
                  <a:lnTo>
                    <a:pt x="23165997" y="144780"/>
                  </a:lnTo>
                  <a:lnTo>
                    <a:pt x="23165997" y="24975248"/>
                  </a:lnTo>
                  <a:lnTo>
                    <a:pt x="23021217" y="24975248"/>
                  </a:lnTo>
                  <a:lnTo>
                    <a:pt x="23021217" y="144780"/>
                  </a:lnTo>
                  <a:close/>
                  <a:moveTo>
                    <a:pt x="144780" y="24975248"/>
                  </a:moveTo>
                  <a:lnTo>
                    <a:pt x="23021217" y="24975248"/>
                  </a:lnTo>
                  <a:lnTo>
                    <a:pt x="23021217" y="25120028"/>
                  </a:lnTo>
                  <a:lnTo>
                    <a:pt x="144780" y="25120028"/>
                  </a:lnTo>
                  <a:lnTo>
                    <a:pt x="144780" y="24975248"/>
                  </a:lnTo>
                  <a:close/>
                  <a:moveTo>
                    <a:pt x="23021217" y="0"/>
                  </a:moveTo>
                  <a:lnTo>
                    <a:pt x="23165997" y="0"/>
                  </a:lnTo>
                  <a:lnTo>
                    <a:pt x="23165997" y="144780"/>
                  </a:lnTo>
                  <a:lnTo>
                    <a:pt x="23021217" y="144780"/>
                  </a:lnTo>
                  <a:lnTo>
                    <a:pt x="23021217" y="0"/>
                  </a:lnTo>
                  <a:close/>
                  <a:moveTo>
                    <a:pt x="0" y="0"/>
                  </a:moveTo>
                  <a:lnTo>
                    <a:pt x="144780" y="0"/>
                  </a:lnTo>
                  <a:lnTo>
                    <a:pt x="144780" y="144780"/>
                  </a:lnTo>
                  <a:lnTo>
                    <a:pt x="0" y="144780"/>
                  </a:lnTo>
                  <a:lnTo>
                    <a:pt x="0" y="0"/>
                  </a:lnTo>
                  <a:close/>
                  <a:moveTo>
                    <a:pt x="144780" y="0"/>
                  </a:moveTo>
                  <a:lnTo>
                    <a:pt x="23021217" y="0"/>
                  </a:lnTo>
                  <a:lnTo>
                    <a:pt x="23021217" y="144780"/>
                  </a:lnTo>
                  <a:lnTo>
                    <a:pt x="144780" y="144780"/>
                  </a:lnTo>
                  <a:lnTo>
                    <a:pt x="144780" y="0"/>
                  </a:lnTo>
                  <a:close/>
                </a:path>
              </a:pathLst>
            </a:custGeom>
            <a:grpFill/>
            <a:ln w="76200"/>
          </p:spPr>
          <p:style>
            <a:lnRef idx="2">
              <a:schemeClr val="dk1"/>
            </a:lnRef>
            <a:fillRef idx="1">
              <a:schemeClr val="lt1"/>
            </a:fillRef>
            <a:effectRef idx="0">
              <a:schemeClr val="dk1"/>
            </a:effectRef>
            <a:fontRef idx="minor">
              <a:schemeClr val="dk1"/>
            </a:fontRef>
          </p:style>
        </p:sp>
      </p:gr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3314700"/>
            <a:ext cx="7162800" cy="4817833"/>
          </a:xfrm>
          <a:prstGeom prst="rect">
            <a:avLst/>
          </a:prstGeom>
        </p:spPr>
      </p:pic>
    </p:spTree>
    <p:extLst>
      <p:ext uri="{BB962C8B-B14F-4D97-AF65-F5344CB8AC3E}">
        <p14:creationId xmlns:p14="http://schemas.microsoft.com/office/powerpoint/2010/main" val="10356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AB2B"/>
        </a:solidFill>
        <a:effectLst/>
      </p:bgPr>
    </p:bg>
    <p:spTree>
      <p:nvGrpSpPr>
        <p:cNvPr id="1" name=""/>
        <p:cNvGrpSpPr/>
        <p:nvPr/>
      </p:nvGrpSpPr>
      <p:grpSpPr>
        <a:xfrm>
          <a:off x="0" y="0"/>
          <a:ext cx="0" cy="0"/>
          <a:chOff x="0" y="0"/>
          <a:chExt cx="0" cy="0"/>
        </a:xfrm>
      </p:grpSpPr>
      <p:grpSp>
        <p:nvGrpSpPr>
          <p:cNvPr id="2" name="Group 2"/>
          <p:cNvGrpSpPr/>
          <p:nvPr/>
        </p:nvGrpSpPr>
        <p:grpSpPr>
          <a:xfrm>
            <a:off x="76200" y="114300"/>
            <a:ext cx="18059400"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chemeClr val="bg1"/>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algn="ctr">
                  <a:lnSpc>
                    <a:spcPts val="799"/>
                  </a:lnSpc>
                </a:pPr>
                <a:endParaRPr/>
              </a:p>
            </p:txBody>
          </p:sp>
        </p:grpSp>
      </p:grpSp>
      <p:pic>
        <p:nvPicPr>
          <p:cNvPr id="1026" name="Picture 2" descr="A Genetic Mutation Could Explain How Beethoven Died | Discover Magazin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8100" l="10000" r="92050"/>
                    </a14:imgEffect>
                  </a14:imgLayer>
                </a14:imgProps>
              </a:ext>
              <a:ext uri="{28A0092B-C50C-407E-A947-70E740481C1C}">
                <a14:useLocalDpi xmlns:a14="http://schemas.microsoft.com/office/drawing/2010/main" val="0"/>
              </a:ext>
            </a:extLst>
          </a:blip>
          <a:srcRect/>
          <a:stretch>
            <a:fillRect/>
          </a:stretch>
        </p:blipFill>
        <p:spPr bwMode="auto">
          <a:xfrm>
            <a:off x="-762000" y="5596350"/>
            <a:ext cx="4931794" cy="4931794"/>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2740967" y="1965862"/>
            <a:ext cx="7984261" cy="5632331"/>
            <a:chOff x="3017242" y="1599361"/>
            <a:chExt cx="7984261" cy="5632331"/>
          </a:xfrm>
        </p:grpSpPr>
        <p:grpSp>
          <p:nvGrpSpPr>
            <p:cNvPr id="13" name="Group 12"/>
            <p:cNvGrpSpPr/>
            <p:nvPr/>
          </p:nvGrpSpPr>
          <p:grpSpPr>
            <a:xfrm>
              <a:off x="3017242" y="3484223"/>
              <a:ext cx="7156612" cy="3747469"/>
              <a:chOff x="1442273" y="3224830"/>
              <a:chExt cx="7156612" cy="3747469"/>
            </a:xfrm>
          </p:grpSpPr>
          <p:grpSp>
            <p:nvGrpSpPr>
              <p:cNvPr id="7" name="Group 7"/>
              <p:cNvGrpSpPr/>
              <p:nvPr/>
            </p:nvGrpSpPr>
            <p:grpSpPr>
              <a:xfrm>
                <a:off x="1442273" y="3224830"/>
                <a:ext cx="7156612" cy="3747469"/>
                <a:chOff x="0" y="831257"/>
                <a:chExt cx="6350000" cy="5518743"/>
              </a:xfrm>
              <a:solidFill>
                <a:schemeClr val="bg1"/>
              </a:solidFill>
            </p:grpSpPr>
            <p:sp>
              <p:nvSpPr>
                <p:cNvPr id="8" name="Freeform 8"/>
                <p:cNvSpPr/>
                <p:nvPr/>
              </p:nvSpPr>
              <p:spPr>
                <a:xfrm>
                  <a:off x="0" y="831257"/>
                  <a:ext cx="6350000" cy="5518743"/>
                </a:xfrm>
                <a:prstGeom prst="cloud">
                  <a:avLst/>
                </a:prstGeom>
                <a:grpFill/>
                <a:ln w="57150">
                  <a:solidFill>
                    <a:schemeClr val="accent2">
                      <a:lumMod val="75000"/>
                    </a:schemeClr>
                  </a:solidFill>
                </a:ln>
              </p:spPr>
            </p:sp>
          </p:grpSp>
          <p:sp>
            <p:nvSpPr>
              <p:cNvPr id="16" name="TextBox 16"/>
              <p:cNvSpPr txBox="1"/>
              <p:nvPr/>
            </p:nvSpPr>
            <p:spPr>
              <a:xfrm>
                <a:off x="2038930" y="3828147"/>
                <a:ext cx="6136830" cy="2215991"/>
              </a:xfrm>
              <a:prstGeom prst="rect">
                <a:avLst/>
              </a:prstGeom>
            </p:spPr>
            <p:txBody>
              <a:bodyPr wrap="square" lIns="0" tIns="0" rIns="0" bIns="0" rtlCol="0" anchor="t">
                <a:spAutoFit/>
              </a:bodyPr>
              <a:lstStyle/>
              <a:p>
                <a:pPr algn="ctr"/>
                <a:r>
                  <a:rPr lang="vi-VN" sz="4800" dirty="0">
                    <a:solidFill>
                      <a:srgbClr val="000000"/>
                    </a:solidFill>
                  </a:rPr>
                  <a:t>Tính từ chỉ đặc điểm của tiếng nhạc </a:t>
                </a:r>
              </a:p>
              <a:p>
                <a:pPr algn="ctr"/>
                <a:r>
                  <a:rPr lang="vi-VN" sz="4800" dirty="0">
                    <a:solidFill>
                      <a:srgbClr val="000000"/>
                    </a:solidFill>
                  </a:rPr>
                  <a:t>(da diết,...)</a:t>
                </a:r>
                <a:endParaRPr lang="en-US" sz="4800" dirty="0">
                  <a:solidFill>
                    <a:srgbClr val="000000"/>
                  </a:solidFill>
                </a:endParaRPr>
              </a:p>
            </p:txBody>
          </p:sp>
        </p:grpSp>
        <p:pic>
          <p:nvPicPr>
            <p:cNvPr id="15" name="Picture 14"/>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083" y1="71627" x2="69050" y2="70751"/>
                          <a14:foregroundMark x1="91653" y1="62947" x2="49711" y2="81911"/>
                          <a14:foregroundMark x1="66942" y1="58862" x2="84917" y2="56382"/>
                          <a14:foregroundMark x1="86529" y1="54340" x2="95868" y2="59227"/>
                          <a14:foregroundMark x1="97479" y1="54340" x2="91901" y2="74909"/>
                          <a14:foregroundMark x1="95165" y1="72429" x2="94711" y2="72429"/>
                          <a14:foregroundMark x1="96074" y1="51860" x2="67190" y2="54340"/>
                          <a14:foregroundMark x1="87934" y1="48942" x2="88388" y2="63384"/>
                          <a14:foregroundMark x1="9587" y1="75128" x2="50785" y2="84318"/>
                          <a14:foregroundMark x1="63802" y1="85485" x2="38926" y2="93654"/>
                          <a14:foregroundMark x1="35124" y1="86725" x2="7314" y2="74544"/>
                          <a14:foregroundMark x1="16281" y1="78848" x2="32851" y2="88767"/>
                          <a14:foregroundMark x1="6240" y1="67250" x2="15909" y2="56674"/>
                          <a14:foregroundMark x1="17769" y1="60102" x2="10620" y2="67469"/>
                          <a14:foregroundMark x1="16488" y1="59519" x2="25826" y2="69292"/>
                          <a14:foregroundMark x1="13058" y1="63166" x2="18926" y2="68053"/>
                          <a14:foregroundMark x1="17645" y1="56090" x2="17645" y2="56090"/>
                          <a14:foregroundMark x1="44008" y1="69438" x2="45289" y2="80233"/>
                          <a14:foregroundMark x1="46653" y1="72283" x2="48512" y2="81692"/>
                          <a14:foregroundMark x1="49628" y1="67615" x2="62066" y2="65208"/>
                          <a14:foregroundMark x1="60124" y1="63384" x2="77397" y2="62582"/>
                          <a14:foregroundMark x1="62190" y1="59519" x2="71860" y2="52225"/>
                          <a14:foregroundMark x1="72438" y1="50182" x2="72438" y2="50766"/>
                          <a14:foregroundMark x1="64504" y1="69438" x2="73099" y2="66229"/>
                          <a14:foregroundMark x1="77934" y1="61123" x2="86942" y2="60759"/>
                          <a14:foregroundMark x1="78430" y1="50766" x2="78512" y2="50766"/>
                          <a14:foregroundMark x1="86694" y1="48942" x2="86694" y2="48942"/>
                          <a14:foregroundMark x1="90372" y1="48724" x2="90372" y2="48724"/>
                          <a14:foregroundMark x1="93264" y1="48724" x2="93264" y2="48724"/>
                          <a14:foregroundMark x1="85207" y1="25602" x2="85207" y2="25602"/>
                          <a14:foregroundMark x1="87727" y1="25602" x2="87727" y2="25602"/>
                          <a14:foregroundMark x1="14421" y1="65646" x2="11198" y2="71116"/>
                          <a14:foregroundMark x1="3719" y1="66813" x2="3719" y2="66813"/>
                          <a14:foregroundMark x1="91860" y1="50766" x2="96612" y2="50766"/>
                          <a14:foregroundMark x1="98430" y1="49964" x2="91198" y2="47557"/>
                          <a14:foregroundMark x1="64587" y1="25821" x2="59421" y2="30051"/>
                          <a14:foregroundMark x1="64711" y1="10576" x2="64711" y2="10576"/>
                          <a14:backgroundMark x1="3719" y1="88549" x2="5702" y2="92050"/>
                          <a14:backgroundMark x1="73099" y1="91028" x2="88058" y2="90591"/>
                          <a14:backgroundMark x1="21901" y1="97082" x2="25000" y2="99708"/>
                          <a14:backgroundMark x1="55868" y1="97739" x2="50661" y2="98687"/>
                          <a14:backgroundMark x1="28347" y1="98906" x2="47107" y2="99344"/>
                          <a14:backgroundMark x1="63926" y1="9117" x2="63926" y2="9117"/>
                          <a14:backgroundMark x1="62397" y1="7950" x2="64959" y2="10795"/>
                          <a14:backgroundMark x1="57107" y1="31072" x2="53430" y2="43691"/>
                          <a14:backgroundMark x1="51818" y1="34136" x2="49876" y2="44712"/>
                          <a14:backgroundMark x1="48512" y1="33115" x2="45826" y2="41065"/>
                          <a14:backgroundMark x1="59752" y1="18089" x2="59752" y2="18089"/>
                          <a14:backgroundMark x1="99256" y1="62801" x2="98678" y2="68855"/>
                        </a14:backgroundRemoval>
                      </a14:imgEffect>
                    </a14:imgLayer>
                  </a14:imgProps>
                </a:ext>
                <a:ext uri="{28A0092B-C50C-407E-A947-70E740481C1C}">
                  <a14:useLocalDpi xmlns:a14="http://schemas.microsoft.com/office/drawing/2010/main" val="0"/>
                </a:ext>
              </a:extLst>
            </a:blip>
            <a:stretch>
              <a:fillRect/>
            </a:stretch>
          </p:blipFill>
          <p:spPr>
            <a:xfrm rot="2861747">
              <a:off x="8008388" y="2427609"/>
              <a:ext cx="3821364" cy="2164867"/>
            </a:xfrm>
            <a:prstGeom prst="rect">
              <a:avLst/>
            </a:prstGeom>
          </p:spPr>
        </p:pic>
      </p:grpSp>
      <p:grpSp>
        <p:nvGrpSpPr>
          <p:cNvPr id="50" name="Group 49"/>
          <p:cNvGrpSpPr/>
          <p:nvPr/>
        </p:nvGrpSpPr>
        <p:grpSpPr>
          <a:xfrm>
            <a:off x="9490412" y="2500033"/>
            <a:ext cx="8092298" cy="6512393"/>
            <a:chOff x="9296400" y="2618099"/>
            <a:chExt cx="8092298" cy="6512393"/>
          </a:xfrm>
        </p:grpSpPr>
        <p:grpSp>
          <p:nvGrpSpPr>
            <p:cNvPr id="14" name="Group 13"/>
            <p:cNvGrpSpPr/>
            <p:nvPr/>
          </p:nvGrpSpPr>
          <p:grpSpPr>
            <a:xfrm>
              <a:off x="9296400" y="5091892"/>
              <a:ext cx="7999815" cy="4038600"/>
              <a:chOff x="8986237" y="3268900"/>
              <a:chExt cx="7999815" cy="4038600"/>
            </a:xfrm>
          </p:grpSpPr>
          <p:grpSp>
            <p:nvGrpSpPr>
              <p:cNvPr id="34" name="Group 7"/>
              <p:cNvGrpSpPr/>
              <p:nvPr/>
            </p:nvGrpSpPr>
            <p:grpSpPr>
              <a:xfrm>
                <a:off x="8986237" y="3268900"/>
                <a:ext cx="7999815" cy="4038600"/>
                <a:chOff x="-42644" y="419444"/>
                <a:chExt cx="6392644" cy="5177692"/>
              </a:xfrm>
              <a:solidFill>
                <a:schemeClr val="bg1"/>
              </a:solidFill>
            </p:grpSpPr>
            <p:sp>
              <p:nvSpPr>
                <p:cNvPr id="36" name="Freeform 8"/>
                <p:cNvSpPr/>
                <p:nvPr/>
              </p:nvSpPr>
              <p:spPr>
                <a:xfrm>
                  <a:off x="-42644" y="419444"/>
                  <a:ext cx="6392644" cy="5177692"/>
                </a:xfrm>
                <a:prstGeom prst="cloud">
                  <a:avLst/>
                </a:prstGeom>
                <a:ln w="76200">
                  <a:solidFill>
                    <a:schemeClr val="tx1">
                      <a:lumMod val="75000"/>
                      <a:lumOff val="25000"/>
                    </a:schemeClr>
                  </a:solidFill>
                </a:ln>
              </p:spPr>
              <p:style>
                <a:lnRef idx="2">
                  <a:schemeClr val="accent5"/>
                </a:lnRef>
                <a:fillRef idx="1">
                  <a:schemeClr val="lt1"/>
                </a:fillRef>
                <a:effectRef idx="0">
                  <a:schemeClr val="accent5"/>
                </a:effectRef>
                <a:fontRef idx="minor">
                  <a:schemeClr val="dk1"/>
                </a:fontRef>
              </p:style>
            </p:sp>
          </p:grpSp>
          <p:sp>
            <p:nvSpPr>
              <p:cNvPr id="47" name="TextBox 16"/>
              <p:cNvSpPr txBox="1"/>
              <p:nvPr/>
            </p:nvSpPr>
            <p:spPr>
              <a:xfrm>
                <a:off x="10015756" y="4177564"/>
                <a:ext cx="6350759" cy="2215991"/>
              </a:xfrm>
              <a:prstGeom prst="rect">
                <a:avLst/>
              </a:prstGeom>
            </p:spPr>
            <p:txBody>
              <a:bodyPr wrap="square" lIns="0" tIns="0" rIns="0" bIns="0" rtlCol="0" anchor="t">
                <a:spAutoFit/>
              </a:bodyPr>
              <a:lstStyle/>
              <a:p>
                <a:pPr algn="ctr"/>
                <a:r>
                  <a:rPr lang="vi-VN" sz="4800" dirty="0">
                    <a:solidFill>
                      <a:srgbClr val="000000"/>
                    </a:solidFill>
                  </a:rPr>
                  <a:t>Tính từ chỉ đặc điểm của dòng sông </a:t>
                </a:r>
              </a:p>
              <a:p>
                <a:pPr algn="ctr"/>
                <a:r>
                  <a:rPr lang="vi-VN" sz="4800" dirty="0">
                    <a:solidFill>
                      <a:srgbClr val="000000"/>
                    </a:solidFill>
                  </a:rPr>
                  <a:t>(xinh đẹp,...)</a:t>
                </a:r>
                <a:endParaRPr lang="en-US" sz="4800" dirty="0">
                  <a:solidFill>
                    <a:srgbClr val="000000"/>
                  </a:solidFill>
                </a:endParaRPr>
              </a:p>
            </p:txBody>
          </p:sp>
        </p:grpSp>
        <p:pic>
          <p:nvPicPr>
            <p:cNvPr id="38" name="Picture 37"/>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14006240" y="2618099"/>
              <a:ext cx="3382458" cy="3382458"/>
            </a:xfrm>
            <a:prstGeom prst="rect">
              <a:avLst/>
            </a:prstGeom>
          </p:spPr>
        </p:pic>
      </p:grpSp>
      <p:pic>
        <p:nvPicPr>
          <p:cNvPr id="51" name="Picture 5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44743" y="7926442"/>
            <a:ext cx="5238721" cy="2601702"/>
          </a:xfrm>
          <a:prstGeom prst="rect">
            <a:avLst/>
          </a:prstGeom>
        </p:spPr>
      </p:pic>
      <p:pic>
        <p:nvPicPr>
          <p:cNvPr id="52" name="Picture 5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0" y="8520677"/>
            <a:ext cx="7190036" cy="1639996"/>
          </a:xfrm>
          <a:prstGeom prst="rect">
            <a:avLst/>
          </a:prstGeom>
        </p:spPr>
      </p:pic>
      <p:pic>
        <p:nvPicPr>
          <p:cNvPr id="9" name="Picture 8"/>
          <p:cNvPicPr>
            <a:picLocks noChangeAspect="1"/>
          </p:cNvPicPr>
          <p:nvPr/>
        </p:nvPicPr>
        <p:blipFill>
          <a:blip r:embed="rId12"/>
          <a:stretch>
            <a:fillRect/>
          </a:stretch>
        </p:blipFill>
        <p:spPr>
          <a:xfrm>
            <a:off x="1262716" y="528177"/>
            <a:ext cx="15686368" cy="2505673"/>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1"/>
                                        </p:tgtEl>
                                      </p:cBhvr>
                                    </p:animEffect>
                                    <p:set>
                                      <p:cBhvr>
                                        <p:cTn id="7" dur="1" fill="hold">
                                          <p:stCondLst>
                                            <p:cond delay="499"/>
                                          </p:stCondLst>
                                        </p:cTn>
                                        <p:tgtEl>
                                          <p:spTgt spid="5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randombar(horizontal)">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AB2B"/>
        </a:solidFill>
        <a:effectLst/>
      </p:bgPr>
    </p:bg>
    <p:spTree>
      <p:nvGrpSpPr>
        <p:cNvPr id="1" name=""/>
        <p:cNvGrpSpPr/>
        <p:nvPr/>
      </p:nvGrpSpPr>
      <p:grpSpPr>
        <a:xfrm>
          <a:off x="0" y="0"/>
          <a:ext cx="0" cy="0"/>
          <a:chOff x="0" y="0"/>
          <a:chExt cx="0" cy="0"/>
        </a:xfrm>
      </p:grpSpPr>
      <p:grpSp>
        <p:nvGrpSpPr>
          <p:cNvPr id="2" name="Group 2"/>
          <p:cNvGrpSpPr/>
          <p:nvPr/>
        </p:nvGrpSpPr>
        <p:grpSpPr>
          <a:xfrm>
            <a:off x="76200" y="114300"/>
            <a:ext cx="18059400" cy="10363200"/>
            <a:chOff x="0" y="0"/>
            <a:chExt cx="20033593" cy="10217133"/>
          </a:xfrm>
        </p:grpSpPr>
        <p:sp>
          <p:nvSpPr>
            <p:cNvPr id="3" name="Freeform 3"/>
            <p:cNvSpPr/>
            <p:nvPr/>
          </p:nvSpPr>
          <p:spPr>
            <a:xfrm>
              <a:off x="0" y="0"/>
              <a:ext cx="20033593" cy="10217133"/>
            </a:xfrm>
            <a:custGeom>
              <a:avLst/>
              <a:gdLst/>
              <a:ahLst/>
              <a:cxnLst/>
              <a:rect l="l" t="t" r="r" b="b"/>
              <a:pathLst>
                <a:path w="20033593" h="10217133">
                  <a:moveTo>
                    <a:pt x="0" y="0"/>
                  </a:moveTo>
                  <a:lnTo>
                    <a:pt x="20033593" y="0"/>
                  </a:lnTo>
                  <a:lnTo>
                    <a:pt x="20033593" y="10217133"/>
                  </a:lnTo>
                  <a:lnTo>
                    <a:pt x="0" y="102171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1066766" y="436064"/>
              <a:ext cx="18035684" cy="9113346"/>
              <a:chOff x="0" y="0"/>
              <a:chExt cx="3562604" cy="1800167"/>
            </a:xfrm>
          </p:grpSpPr>
          <p:sp>
            <p:nvSpPr>
              <p:cNvPr id="5" name="Freeform 5"/>
              <p:cNvSpPr/>
              <p:nvPr/>
            </p:nvSpPr>
            <p:spPr>
              <a:xfrm>
                <a:off x="0" y="0"/>
                <a:ext cx="3562604" cy="1800167"/>
              </a:xfrm>
              <a:custGeom>
                <a:avLst/>
                <a:gdLst/>
                <a:ahLst/>
                <a:cxnLst/>
                <a:rect l="l" t="t" r="r" b="b"/>
                <a:pathLst>
                  <a:path w="3562604" h="1800167">
                    <a:moveTo>
                      <a:pt x="0" y="0"/>
                    </a:moveTo>
                    <a:lnTo>
                      <a:pt x="3562604" y="0"/>
                    </a:lnTo>
                    <a:lnTo>
                      <a:pt x="3562604" y="1800167"/>
                    </a:lnTo>
                    <a:lnTo>
                      <a:pt x="0" y="1800167"/>
                    </a:lnTo>
                    <a:close/>
                  </a:path>
                </a:pathLst>
              </a:custGeom>
              <a:solidFill>
                <a:schemeClr val="bg1"/>
              </a:solidFill>
            </p:spPr>
          </p:sp>
          <p:sp>
            <p:nvSpPr>
              <p:cNvPr id="6" name="TextBox 6"/>
              <p:cNvSpPr txBox="1"/>
              <p:nvPr/>
            </p:nvSpPr>
            <p:spPr>
              <a:xfrm>
                <a:off x="0" y="104775"/>
                <a:ext cx="812800" cy="708025"/>
              </a:xfrm>
              <a:prstGeom prst="rect">
                <a:avLst/>
              </a:prstGeom>
            </p:spPr>
            <p:txBody>
              <a:bodyPr lIns="50800" tIns="50800" rIns="50800" bIns="50800" rtlCol="0" anchor="ctr"/>
              <a:lstStyle/>
              <a:p>
                <a:pPr algn="ctr">
                  <a:lnSpc>
                    <a:spcPts val="799"/>
                  </a:lnSpc>
                </a:pPr>
                <a:endParaRPr/>
              </a:p>
            </p:txBody>
          </p:sp>
        </p:grpSp>
      </p:grpSp>
      <p:sp>
        <p:nvSpPr>
          <p:cNvPr id="17" name="Rounded Rectangle 16"/>
          <p:cNvSpPr/>
          <p:nvPr/>
        </p:nvSpPr>
        <p:spPr>
          <a:xfrm>
            <a:off x="14097000" y="6362700"/>
            <a:ext cx="990600" cy="5334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5253718" y="6362700"/>
            <a:ext cx="1815082" cy="5334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15087600" y="5440849"/>
            <a:ext cx="1219200" cy="5334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4747153" y="6819900"/>
            <a:ext cx="1501247" cy="5334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1145404" y="2476500"/>
            <a:ext cx="1629517" cy="5334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13096569" y="2522220"/>
            <a:ext cx="1305231" cy="5334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219200" y="800100"/>
            <a:ext cx="15849600" cy="8710077"/>
          </a:xfrm>
          <a:prstGeom prst="rect">
            <a:avLst/>
          </a:prstGeom>
        </p:spPr>
        <p:txBody>
          <a:bodyPr wrap="square">
            <a:spAutoFit/>
          </a:bodyPr>
          <a:lstStyle/>
          <a:p>
            <a:pPr algn="ctr"/>
            <a:r>
              <a:rPr lang="vi-VN" sz="2800" b="1" dirty="0">
                <a:solidFill>
                  <a:srgbClr val="000000"/>
                </a:solidFill>
                <a:latin typeface="OpenSansBold"/>
              </a:rPr>
              <a:t>BÉT-TÔ-VEN VÀ BẢN XÔ-NÁT </a:t>
            </a:r>
            <a:r>
              <a:rPr lang="vi-VN" sz="2800" b="1" i="1" dirty="0">
                <a:solidFill>
                  <a:srgbClr val="000000"/>
                </a:solidFill>
                <a:latin typeface="OpenSansBold"/>
              </a:rPr>
              <a:t>ÁNH TRĂNG</a:t>
            </a:r>
            <a:endParaRPr lang="vi-VN" sz="2800" i="1" dirty="0">
              <a:solidFill>
                <a:srgbClr val="000000"/>
              </a:solidFill>
              <a:latin typeface="OpenSans"/>
            </a:endParaRPr>
          </a:p>
          <a:p>
            <a:pPr algn="just"/>
            <a:r>
              <a:rPr lang="vi-VN" sz="2800" dirty="0">
                <a:solidFill>
                  <a:srgbClr val="000000"/>
                </a:solidFill>
                <a:latin typeface="OpenSans"/>
              </a:rPr>
              <a:t>       Bét-tô-ven là nhà soạn nhạc cổ điển vĩ đại trên thế giới. Ông đã sáng tác nhiều bản nhạc nổi tiếng, trong số đó có Bản xô-nát </a:t>
            </a:r>
            <a:r>
              <a:rPr lang="vi-VN" sz="2800" i="1" dirty="0">
                <a:solidFill>
                  <a:srgbClr val="000000"/>
                </a:solidFill>
                <a:latin typeface="OpenSans"/>
              </a:rPr>
              <a:t>Ánh trăng.</a:t>
            </a:r>
            <a:r>
              <a:rPr lang="vi-VN" sz="2800" dirty="0">
                <a:solidFill>
                  <a:srgbClr val="000000"/>
                </a:solidFill>
                <a:latin typeface="OpenSans"/>
              </a:rPr>
              <a:t> </a:t>
            </a:r>
          </a:p>
          <a:p>
            <a:pPr algn="just"/>
            <a:r>
              <a:rPr lang="vi-VN" sz="2800" dirty="0">
                <a:solidFill>
                  <a:srgbClr val="000000"/>
                </a:solidFill>
                <a:latin typeface="OpenSans"/>
              </a:rPr>
              <a:t>       Tương truyền, vào một đêm trăng sáng, Bét-tô-ven đến cây cầu bắc qua 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 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 </a:t>
            </a:r>
          </a:p>
          <a:p>
            <a:pPr algn="just"/>
            <a:r>
              <a:rPr lang="vi-VN" sz="2800" dirty="0">
                <a:solidFill>
                  <a:srgbClr val="000000"/>
                </a:solidFill>
                <a:latin typeface="OpenSans"/>
              </a:rPr>
              <a:t>       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a:p>
            <a:pPr algn="just"/>
            <a:r>
              <a:rPr lang="vi-VN" sz="2800" dirty="0">
                <a:solidFill>
                  <a:srgbClr val="000000"/>
                </a:solidFill>
                <a:latin typeface="OpenSans"/>
              </a:rPr>
              <a:t>       Bản xô-nát </a:t>
            </a:r>
            <a:r>
              <a:rPr lang="vi-VN" sz="2800" i="1" dirty="0">
                <a:solidFill>
                  <a:srgbClr val="000000"/>
                </a:solidFill>
                <a:latin typeface="OpenSans"/>
              </a:rPr>
              <a:t>Ánh trăng </a:t>
            </a:r>
            <a:r>
              <a:rPr lang="vi-VN" sz="2800" dirty="0">
                <a:solidFill>
                  <a:srgbClr val="000000"/>
                </a:solidFill>
                <a:latin typeface="OpenSans"/>
              </a:rPr>
              <a:t>ra đời từ đó. </a:t>
            </a:r>
          </a:p>
          <a:p>
            <a:pPr algn="r"/>
            <a:r>
              <a:rPr lang="vi-VN" sz="2800" dirty="0">
                <a:solidFill>
                  <a:srgbClr val="000000"/>
                </a:solidFill>
                <a:latin typeface="OpenSans"/>
              </a:rPr>
              <a:t>(Theo </a:t>
            </a:r>
            <a:r>
              <a:rPr lang="vi-VN" sz="2800" i="1" dirty="0">
                <a:solidFill>
                  <a:srgbClr val="000000"/>
                </a:solidFill>
                <a:latin typeface="OpenSans"/>
              </a:rPr>
              <a:t>Bét-tô-ven – Nhà soạn nhạc cổ điển vĩ đại thế giới</a:t>
            </a:r>
            <a:r>
              <a:rPr lang="vi-VN" sz="2800" dirty="0">
                <a:solidFill>
                  <a:srgbClr val="000000"/>
                </a:solidFill>
                <a:latin typeface="OpenSans"/>
              </a:rPr>
              <a:t>)</a:t>
            </a:r>
            <a:endParaRPr lang="vi-VN" sz="2800" b="0" i="0" dirty="0">
              <a:solidFill>
                <a:srgbClr val="000000"/>
              </a:solidFill>
              <a:effectLst/>
              <a:latin typeface="OpenSans"/>
            </a:endParaRPr>
          </a:p>
        </p:txBody>
      </p:sp>
      <p:grpSp>
        <p:nvGrpSpPr>
          <p:cNvPr id="29" name="Group 28"/>
          <p:cNvGrpSpPr/>
          <p:nvPr/>
        </p:nvGrpSpPr>
        <p:grpSpPr>
          <a:xfrm>
            <a:off x="1359301" y="594400"/>
            <a:ext cx="7984261" cy="5632331"/>
            <a:chOff x="3017242" y="1599361"/>
            <a:chExt cx="7984261" cy="5632331"/>
          </a:xfrm>
        </p:grpSpPr>
        <p:grpSp>
          <p:nvGrpSpPr>
            <p:cNvPr id="30" name="Group 29"/>
            <p:cNvGrpSpPr/>
            <p:nvPr/>
          </p:nvGrpSpPr>
          <p:grpSpPr>
            <a:xfrm>
              <a:off x="3017242" y="3484223"/>
              <a:ext cx="7156612" cy="3747469"/>
              <a:chOff x="1442273" y="3224830"/>
              <a:chExt cx="7156612" cy="3747469"/>
            </a:xfrm>
          </p:grpSpPr>
          <p:grpSp>
            <p:nvGrpSpPr>
              <p:cNvPr id="32" name="Group 7"/>
              <p:cNvGrpSpPr/>
              <p:nvPr/>
            </p:nvGrpSpPr>
            <p:grpSpPr>
              <a:xfrm>
                <a:off x="1442273" y="3224830"/>
                <a:ext cx="7156612" cy="3747469"/>
                <a:chOff x="0" y="831257"/>
                <a:chExt cx="6350000" cy="5518743"/>
              </a:xfrm>
              <a:solidFill>
                <a:schemeClr val="bg1"/>
              </a:solidFill>
            </p:grpSpPr>
            <p:sp>
              <p:nvSpPr>
                <p:cNvPr id="35" name="Freeform 8"/>
                <p:cNvSpPr/>
                <p:nvPr/>
              </p:nvSpPr>
              <p:spPr>
                <a:xfrm>
                  <a:off x="0" y="831257"/>
                  <a:ext cx="6350000" cy="5518743"/>
                </a:xfrm>
                <a:prstGeom prst="cloud">
                  <a:avLst/>
                </a:prstGeom>
                <a:grpFill/>
                <a:ln w="57150">
                  <a:solidFill>
                    <a:schemeClr val="accent2">
                      <a:lumMod val="75000"/>
                    </a:schemeClr>
                  </a:solidFill>
                </a:ln>
              </p:spPr>
            </p:sp>
          </p:grpSp>
          <p:sp>
            <p:nvSpPr>
              <p:cNvPr id="33" name="TextBox 16"/>
              <p:cNvSpPr txBox="1"/>
              <p:nvPr/>
            </p:nvSpPr>
            <p:spPr>
              <a:xfrm>
                <a:off x="2038930" y="3828147"/>
                <a:ext cx="6136830" cy="2215991"/>
              </a:xfrm>
              <a:prstGeom prst="rect">
                <a:avLst/>
              </a:prstGeom>
            </p:spPr>
            <p:txBody>
              <a:bodyPr wrap="square" lIns="0" tIns="0" rIns="0" bIns="0" rtlCol="0" anchor="t">
                <a:spAutoFit/>
              </a:bodyPr>
              <a:lstStyle/>
              <a:p>
                <a:pPr algn="ctr"/>
                <a:r>
                  <a:rPr lang="vi-VN" sz="4800" dirty="0">
                    <a:solidFill>
                      <a:srgbClr val="000000"/>
                    </a:solidFill>
                  </a:rPr>
                  <a:t>Tính từ chỉ đặc điểm của tiếng nhạc </a:t>
                </a:r>
              </a:p>
              <a:p>
                <a:pPr algn="ctr"/>
                <a:r>
                  <a:rPr lang="vi-VN" sz="4800" dirty="0">
                    <a:solidFill>
                      <a:srgbClr val="000000"/>
                    </a:solidFill>
                  </a:rPr>
                  <a:t>(da diết,...)</a:t>
                </a:r>
                <a:endParaRPr lang="en-US" sz="4800" dirty="0">
                  <a:solidFill>
                    <a:srgbClr val="000000"/>
                  </a:solidFill>
                </a:endParaRPr>
              </a:p>
            </p:txBody>
          </p:sp>
        </p:grpSp>
        <p:pic>
          <p:nvPicPr>
            <p:cNvPr id="31" name="Picture 3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0083" y1="71627" x2="69050" y2="70751"/>
                          <a14:foregroundMark x1="91653" y1="62947" x2="49711" y2="81911"/>
                          <a14:foregroundMark x1="66942" y1="58862" x2="84917" y2="56382"/>
                          <a14:foregroundMark x1="86529" y1="54340" x2="95868" y2="59227"/>
                          <a14:foregroundMark x1="97479" y1="54340" x2="91901" y2="74909"/>
                          <a14:foregroundMark x1="95165" y1="72429" x2="94711" y2="72429"/>
                          <a14:foregroundMark x1="96074" y1="51860" x2="67190" y2="54340"/>
                          <a14:foregroundMark x1="87934" y1="48942" x2="88388" y2="63384"/>
                          <a14:foregroundMark x1="9587" y1="75128" x2="50785" y2="84318"/>
                          <a14:foregroundMark x1="63802" y1="85485" x2="38926" y2="93654"/>
                          <a14:foregroundMark x1="35124" y1="86725" x2="7314" y2="74544"/>
                          <a14:foregroundMark x1="16281" y1="78848" x2="32851" y2="88767"/>
                          <a14:foregroundMark x1="6240" y1="67250" x2="15909" y2="56674"/>
                          <a14:foregroundMark x1="17769" y1="60102" x2="10620" y2="67469"/>
                          <a14:foregroundMark x1="16488" y1="59519" x2="25826" y2="69292"/>
                          <a14:foregroundMark x1="13058" y1="63166" x2="18926" y2="68053"/>
                          <a14:foregroundMark x1="17645" y1="56090" x2="17645" y2="56090"/>
                          <a14:foregroundMark x1="44008" y1="69438" x2="45289" y2="80233"/>
                          <a14:foregroundMark x1="46653" y1="72283" x2="48512" y2="81692"/>
                          <a14:foregroundMark x1="49628" y1="67615" x2="62066" y2="65208"/>
                          <a14:foregroundMark x1="60124" y1="63384" x2="77397" y2="62582"/>
                          <a14:foregroundMark x1="62190" y1="59519" x2="71860" y2="52225"/>
                          <a14:foregroundMark x1="72438" y1="50182" x2="72438" y2="50766"/>
                          <a14:foregroundMark x1="64504" y1="69438" x2="73099" y2="66229"/>
                          <a14:foregroundMark x1="77934" y1="61123" x2="86942" y2="60759"/>
                          <a14:foregroundMark x1="78430" y1="50766" x2="78512" y2="50766"/>
                          <a14:foregroundMark x1="86694" y1="48942" x2="86694" y2="48942"/>
                          <a14:foregroundMark x1="90372" y1="48724" x2="90372" y2="48724"/>
                          <a14:foregroundMark x1="93264" y1="48724" x2="93264" y2="48724"/>
                          <a14:foregroundMark x1="85207" y1="25602" x2="85207" y2="25602"/>
                          <a14:foregroundMark x1="87727" y1="25602" x2="87727" y2="25602"/>
                          <a14:foregroundMark x1="14421" y1="65646" x2="11198" y2="71116"/>
                          <a14:foregroundMark x1="3719" y1="66813" x2="3719" y2="66813"/>
                          <a14:foregroundMark x1="91860" y1="50766" x2="96612" y2="50766"/>
                          <a14:foregroundMark x1="98430" y1="49964" x2="91198" y2="47557"/>
                          <a14:foregroundMark x1="64587" y1="25821" x2="59421" y2="30051"/>
                          <a14:foregroundMark x1="64711" y1="10576" x2="64711" y2="10576"/>
                          <a14:backgroundMark x1="3719" y1="88549" x2="5702" y2="92050"/>
                          <a14:backgroundMark x1="73099" y1="91028" x2="88058" y2="90591"/>
                          <a14:backgroundMark x1="21901" y1="97082" x2="25000" y2="99708"/>
                          <a14:backgroundMark x1="55868" y1="97739" x2="50661" y2="98687"/>
                          <a14:backgroundMark x1="28347" y1="98906" x2="47107" y2="99344"/>
                          <a14:backgroundMark x1="63926" y1="9117" x2="63926" y2="9117"/>
                          <a14:backgroundMark x1="62397" y1="7950" x2="64959" y2="10795"/>
                          <a14:backgroundMark x1="57107" y1="31072" x2="53430" y2="43691"/>
                          <a14:backgroundMark x1="51818" y1="34136" x2="49876" y2="44712"/>
                          <a14:backgroundMark x1="48512" y1="33115" x2="45826" y2="41065"/>
                          <a14:backgroundMark x1="59752" y1="18089" x2="59752" y2="18089"/>
                          <a14:backgroundMark x1="99256" y1="62801" x2="98678" y2="68855"/>
                        </a14:backgroundRemoval>
                      </a14:imgEffect>
                    </a14:imgLayer>
                  </a14:imgProps>
                </a:ext>
                <a:ext uri="{28A0092B-C50C-407E-A947-70E740481C1C}">
                  <a14:useLocalDpi xmlns:a14="http://schemas.microsoft.com/office/drawing/2010/main" val="0"/>
                </a:ext>
              </a:extLst>
            </a:blip>
            <a:stretch>
              <a:fillRect/>
            </a:stretch>
          </p:blipFill>
          <p:spPr>
            <a:xfrm rot="2861747">
              <a:off x="8008388" y="2427609"/>
              <a:ext cx="3821364" cy="2164867"/>
            </a:xfrm>
            <a:prstGeom prst="rect">
              <a:avLst/>
            </a:prstGeom>
          </p:spPr>
        </p:pic>
      </p:grpSp>
      <p:grpSp>
        <p:nvGrpSpPr>
          <p:cNvPr id="37" name="Group 36"/>
          <p:cNvGrpSpPr/>
          <p:nvPr/>
        </p:nvGrpSpPr>
        <p:grpSpPr>
          <a:xfrm>
            <a:off x="8472328" y="2476500"/>
            <a:ext cx="8092298" cy="6512393"/>
            <a:chOff x="9296400" y="2618099"/>
            <a:chExt cx="8092298" cy="6512393"/>
          </a:xfrm>
        </p:grpSpPr>
        <p:grpSp>
          <p:nvGrpSpPr>
            <p:cNvPr id="40" name="Group 39"/>
            <p:cNvGrpSpPr/>
            <p:nvPr/>
          </p:nvGrpSpPr>
          <p:grpSpPr>
            <a:xfrm>
              <a:off x="9296400" y="5091892"/>
              <a:ext cx="7999815" cy="4038600"/>
              <a:chOff x="8986237" y="3268900"/>
              <a:chExt cx="7999815" cy="4038600"/>
            </a:xfrm>
          </p:grpSpPr>
          <p:grpSp>
            <p:nvGrpSpPr>
              <p:cNvPr id="42" name="Group 7"/>
              <p:cNvGrpSpPr/>
              <p:nvPr/>
            </p:nvGrpSpPr>
            <p:grpSpPr>
              <a:xfrm>
                <a:off x="8986237" y="3268900"/>
                <a:ext cx="7999815" cy="4038600"/>
                <a:chOff x="-42644" y="419444"/>
                <a:chExt cx="6392644" cy="5177692"/>
              </a:xfrm>
              <a:solidFill>
                <a:schemeClr val="bg1"/>
              </a:solidFill>
            </p:grpSpPr>
            <p:sp>
              <p:nvSpPr>
                <p:cNvPr id="44" name="Freeform 8"/>
                <p:cNvSpPr/>
                <p:nvPr/>
              </p:nvSpPr>
              <p:spPr>
                <a:xfrm>
                  <a:off x="-42644" y="419444"/>
                  <a:ext cx="6392644" cy="5177692"/>
                </a:xfrm>
                <a:prstGeom prst="cloud">
                  <a:avLst/>
                </a:prstGeom>
                <a:ln w="76200">
                  <a:solidFill>
                    <a:schemeClr val="tx1">
                      <a:lumMod val="75000"/>
                      <a:lumOff val="25000"/>
                    </a:schemeClr>
                  </a:solidFill>
                </a:ln>
              </p:spPr>
              <p:style>
                <a:lnRef idx="2">
                  <a:schemeClr val="accent5"/>
                </a:lnRef>
                <a:fillRef idx="1">
                  <a:schemeClr val="lt1"/>
                </a:fillRef>
                <a:effectRef idx="0">
                  <a:schemeClr val="accent5"/>
                </a:effectRef>
                <a:fontRef idx="minor">
                  <a:schemeClr val="dk1"/>
                </a:fontRef>
              </p:style>
            </p:sp>
          </p:grpSp>
          <p:sp>
            <p:nvSpPr>
              <p:cNvPr id="43" name="TextBox 16"/>
              <p:cNvSpPr txBox="1"/>
              <p:nvPr/>
            </p:nvSpPr>
            <p:spPr>
              <a:xfrm>
                <a:off x="10015756" y="4177564"/>
                <a:ext cx="6350759" cy="2215991"/>
              </a:xfrm>
              <a:prstGeom prst="rect">
                <a:avLst/>
              </a:prstGeom>
            </p:spPr>
            <p:txBody>
              <a:bodyPr wrap="square" lIns="0" tIns="0" rIns="0" bIns="0" rtlCol="0" anchor="t">
                <a:spAutoFit/>
              </a:bodyPr>
              <a:lstStyle/>
              <a:p>
                <a:pPr algn="ctr"/>
                <a:r>
                  <a:rPr lang="vi-VN" sz="4800" dirty="0">
                    <a:solidFill>
                      <a:srgbClr val="000000"/>
                    </a:solidFill>
                  </a:rPr>
                  <a:t>Tính từ chỉ đặc điểm của dòng sông </a:t>
                </a:r>
              </a:p>
              <a:p>
                <a:pPr algn="ctr"/>
                <a:r>
                  <a:rPr lang="vi-VN" sz="4800" dirty="0">
                    <a:solidFill>
                      <a:srgbClr val="000000"/>
                    </a:solidFill>
                  </a:rPr>
                  <a:t>(xinh đẹp,...)</a:t>
                </a:r>
                <a:endParaRPr lang="en-US" sz="4800" dirty="0">
                  <a:solidFill>
                    <a:srgbClr val="000000"/>
                  </a:solidFill>
                </a:endParaRPr>
              </a:p>
            </p:txBody>
          </p:sp>
        </p:grpSp>
        <p:pic>
          <p:nvPicPr>
            <p:cNvPr id="41" name="Picture 40"/>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14006240" y="2618099"/>
              <a:ext cx="3382458" cy="3382458"/>
            </a:xfrm>
            <a:prstGeom prst="rect">
              <a:avLst/>
            </a:prstGeom>
          </p:spPr>
        </p:pic>
      </p:grpSp>
    </p:spTree>
    <p:extLst>
      <p:ext uri="{BB962C8B-B14F-4D97-AF65-F5344CB8AC3E}">
        <p14:creationId xmlns:p14="http://schemas.microsoft.com/office/powerpoint/2010/main" val="198610673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2" name="arrow.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2" name="arrow.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subTnLst>
                                    <p:audio>
                                      <p:cMediaNode>
                                        <p:cTn display="0" masterRel="sameClick">
                                          <p:stCondLst>
                                            <p:cond evt="begin" delay="0">
                                              <p:tn val="20"/>
                                            </p:cond>
                                          </p:stCondLst>
                                          <p:endCondLst>
                                            <p:cond evt="onStopAudio" delay="0">
                                              <p:tgtEl>
                                                <p:sldTgt/>
                                              </p:tgtEl>
                                            </p:cond>
                                          </p:endCondLst>
                                        </p:cTn>
                                        <p:tgtEl>
                                          <p:sndTgt r:embed="rId2" name="arrow.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subTnLst>
                                    <p:audio>
                                      <p:cMediaNode>
                                        <p:cTn display="0" masterRel="sameClick">
                                          <p:stCondLst>
                                            <p:cond evt="begin" delay="0">
                                              <p:tn val="25"/>
                                            </p:cond>
                                          </p:stCondLst>
                                          <p:endCondLst>
                                            <p:cond evt="onStopAudio" delay="0">
                                              <p:tgtEl>
                                                <p:sldTgt/>
                                              </p:tgtEl>
                                            </p:cond>
                                          </p:endCondLst>
                                        </p:cTn>
                                        <p:tgtEl>
                                          <p:sndTgt r:embed="rId2" name="arrow.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barn(inVertical)">
                                      <p:cBhvr>
                                        <p:cTn id="42" dur="500"/>
                                        <p:tgtEl>
                                          <p:spTgt spid="45"/>
                                        </p:tgtEl>
                                      </p:cBhvr>
                                    </p:animEffect>
                                  </p:childTnLst>
                                  <p:subTnLst>
                                    <p:audio>
                                      <p:cMediaNode>
                                        <p:cTn display="0" masterRel="sameClick">
                                          <p:stCondLst>
                                            <p:cond evt="begin" delay="0">
                                              <p:tn val="40"/>
                                            </p:cond>
                                          </p:stCondLst>
                                          <p:endCondLst>
                                            <p:cond evt="onStopAudio" delay="0">
                                              <p:tgtEl>
                                                <p:sldTgt/>
                                              </p:tgtEl>
                                            </p:cond>
                                          </p:endCondLst>
                                        </p:cTn>
                                        <p:tgtEl>
                                          <p:sndTgt r:embed="rId2" name="arrow.wav"/>
                                        </p:tgtEl>
                                      </p:cMediaNode>
                                    </p:audio>
                                  </p:sub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arn(inVertical)">
                                      <p:cBhvr>
                                        <p:cTn id="47" dur="500"/>
                                        <p:tgtEl>
                                          <p:spTgt spid="46"/>
                                        </p:tgtEl>
                                      </p:cBhvr>
                                    </p:animEffect>
                                  </p:childTnLst>
                                  <p:subTnLst>
                                    <p:audio>
                                      <p:cMediaNode>
                                        <p:cTn display="0" masterRel="sameClick">
                                          <p:stCondLst>
                                            <p:cond evt="begin" delay="0">
                                              <p:tn val="4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6" grpId="0" animBg="1"/>
      <p:bldP spid="27" grpId="0" animBg="1"/>
      <p:bldP spid="28" grpId="0" animBg="1"/>
      <p:bldP spid="45" grpId="0" animBg="1"/>
      <p:bldP spid="4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486</TotalTime>
  <Words>1137</Words>
  <Application>Microsoft Office PowerPoint</Application>
  <PresentationFormat>Custom</PresentationFormat>
  <Paragraphs>93</Paragraphs>
  <Slides>18</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18</vt:i4>
      </vt:variant>
    </vt:vector>
  </HeadingPairs>
  <TitlesOfParts>
    <vt:vector size="31" baseType="lpstr">
      <vt:lpstr>#9Slide03 AmpleSoft Bold</vt:lpstr>
      <vt:lpstr>Roboto</vt:lpstr>
      <vt:lpstr>#9Slide07 HoneyCream</vt:lpstr>
      <vt:lpstr>Arial</vt:lpstr>
      <vt:lpstr>Times New Roman</vt:lpstr>
      <vt:lpstr>Calibri</vt:lpstr>
      <vt:lpstr>OpenSansBold</vt:lpstr>
      <vt:lpstr>SVN-Newton</vt:lpstr>
      <vt:lpstr>OpenSans</vt:lpstr>
      <vt:lpstr>#9Slide03 IcielNovecento sans E</vt:lpstr>
      <vt:lpstr>Caveat Brush</vt:lpstr>
      <vt:lpstr>Office Theme</vt:lpstr>
      <vt:lpstr>2_Office Theme</vt:lpstr>
      <vt:lpstr>Giáo viên: Âu Thị Thanh Dung Lớp 4A5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số tự nhiên</dc:title>
  <dc:creator>ADMIN</dc:creator>
  <cp:lastModifiedBy>Administrator</cp:lastModifiedBy>
  <cp:revision>28</cp:revision>
  <dcterms:created xsi:type="dcterms:W3CDTF">2006-08-16T00:00:00Z</dcterms:created>
  <dcterms:modified xsi:type="dcterms:W3CDTF">2023-12-15T01:29:34Z</dcterms:modified>
  <dc:identifier>DAFsuYsQVp4</dc:identifier>
</cp:coreProperties>
</file>