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8" r:id="rId3"/>
    <p:sldId id="259" r:id="rId4"/>
    <p:sldId id="329" r:id="rId5"/>
    <p:sldId id="337" r:id="rId6"/>
    <p:sldId id="331" r:id="rId7"/>
    <p:sldId id="332" r:id="rId8"/>
    <p:sldId id="333" r:id="rId9"/>
    <p:sldId id="334" r:id="rId10"/>
    <p:sldId id="335" r:id="rId11"/>
    <p:sldId id="336" r:id="rId12"/>
    <p:sldId id="339" r:id="rId13"/>
    <p:sldId id="340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31"/>
    <a:srgbClr val="2D2833"/>
    <a:srgbClr val="EB8D1B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31" y="119119"/>
            <a:ext cx="8762351" cy="6865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" y="2452198"/>
            <a:ext cx="2215722" cy="3879669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580084" y="1993665"/>
            <a:ext cx="9439898" cy="10464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6000" b="1" dirty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HỌC LỚP 5</a:t>
            </a:r>
            <a:endParaRPr lang="zh-CN" altLang="en-US" sz="6000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A_文本框 15">
            <a:extLst>
              <a:ext uri="{FF2B5EF4-FFF2-40B4-BE49-F238E27FC236}">
                <a16:creationId xmlns="" xmlns:a16="http://schemas.microsoft.com/office/drawing/2014/main" id="{318E857D-D695-4972-A0E8-5EDD39543A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19479" y="3269420"/>
            <a:ext cx="9439898" cy="113876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6600" b="1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 SU</a:t>
            </a:r>
            <a:endParaRPr lang="zh-CN" altLang="en-US" sz="6600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A_文本框 15"/>
          <p:cNvSpPr txBox="1"/>
          <p:nvPr>
            <p:custDataLst>
              <p:tags r:id="rId3"/>
            </p:custDataLst>
          </p:nvPr>
        </p:nvSpPr>
        <p:spPr>
          <a:xfrm>
            <a:off x="1680851" y="376291"/>
            <a:ext cx="9439898" cy="123109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4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SÀI ĐỒNG</a:t>
            </a:r>
          </a:p>
          <a:p>
            <a:pPr algn="ctr"/>
            <a:r>
              <a:rPr lang="en-US" altLang="zh-CN" sz="24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 ĐIỆN TỬ</a:t>
            </a:r>
          </a:p>
          <a:p>
            <a:pPr algn="ctr"/>
            <a:r>
              <a:rPr lang="en-US" altLang="zh-CN" sz="24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5A3</a:t>
            </a:r>
            <a:endParaRPr lang="zh-CN" altLang="en-US" sz="2400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A_文本框 15"/>
          <p:cNvSpPr txBox="1"/>
          <p:nvPr>
            <p:custDataLst>
              <p:tags r:id="rId4"/>
            </p:custDataLst>
          </p:nvPr>
        </p:nvSpPr>
        <p:spPr>
          <a:xfrm>
            <a:off x="2904406" y="4943733"/>
            <a:ext cx="9439898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4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viên: Hoàng Thanh Trang</a:t>
            </a:r>
            <a:endParaRPr lang="zh-CN" altLang="en-US" sz="2400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8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8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2D4C1-BC7B-46B8-B34B-E47D4471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Công dụng của cao su:</a:t>
            </a:r>
          </a:p>
        </p:txBody>
      </p:sp>
      <p:pic>
        <p:nvPicPr>
          <p:cNvPr id="3" name="Picture 11" descr="images[85]">
            <a:extLst>
              <a:ext uri="{FF2B5EF4-FFF2-40B4-BE49-F238E27FC236}">
                <a16:creationId xmlns="" xmlns:a16="http://schemas.microsoft.com/office/drawing/2014/main" id="{E6AA38EE-7CE0-4A8A-82EF-DF6BF1C1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83" y="4777570"/>
            <a:ext cx="2543968" cy="20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CAERMH61">
            <a:extLst>
              <a:ext uri="{FF2B5EF4-FFF2-40B4-BE49-F238E27FC236}">
                <a16:creationId xmlns="" xmlns:a16="http://schemas.microsoft.com/office/drawing/2014/main" id="{BE1CD2F1-74ED-407F-A8A7-2637295A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86" y="2169480"/>
            <a:ext cx="2676121" cy="237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="" xmlns:a16="http://schemas.microsoft.com/office/drawing/2014/main" id="{F378FFCA-42A2-48C8-A0C7-E44502D5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4" y="870635"/>
            <a:ext cx="11623039" cy="1200329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76200" cmpd="tri">
            <a:pattFill prst="plaid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được sử dụng để làm săm, lốp xe; làm các chi tiết của một số đồ điện, máy móc và đồ dùng gia đình.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="" xmlns:a16="http://schemas.microsoft.com/office/drawing/2014/main" id="{977ACF03-66A4-4573-B16A-4BDF5AF8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1" r="44785" b="24367"/>
          <a:stretch>
            <a:fillRect/>
          </a:stretch>
        </p:blipFill>
        <p:spPr bwMode="auto">
          <a:xfrm>
            <a:off x="5660221" y="2257600"/>
            <a:ext cx="3396775" cy="22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CAO5MFG1">
            <a:extLst>
              <a:ext uri="{FF2B5EF4-FFF2-40B4-BE49-F238E27FC236}">
                <a16:creationId xmlns="" xmlns:a16="http://schemas.microsoft.com/office/drawing/2014/main" id="{F8F23B38-7E3C-4796-B0AF-533107B5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" y="2169480"/>
            <a:ext cx="2514271" cy="228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="" xmlns:a16="http://schemas.microsoft.com/office/drawing/2014/main" id="{375BA39A-35E3-4E61-914B-DDD24651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21191" r="56236" b="49927"/>
          <a:stretch>
            <a:fillRect/>
          </a:stretch>
        </p:blipFill>
        <p:spPr bwMode="auto">
          <a:xfrm>
            <a:off x="703333" y="4977093"/>
            <a:ext cx="3072584" cy="16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>
            <a:extLst>
              <a:ext uri="{FF2B5EF4-FFF2-40B4-BE49-F238E27FC236}">
                <a16:creationId xmlns="" xmlns:a16="http://schemas.microsoft.com/office/drawing/2014/main" id="{368C43B6-F951-488D-8B91-F7E546F1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3" t="45872" r="24179" b="14577"/>
          <a:stretch>
            <a:fillRect/>
          </a:stretch>
        </p:blipFill>
        <p:spPr bwMode="auto">
          <a:xfrm>
            <a:off x="8335734" y="4734890"/>
            <a:ext cx="3152933" cy="206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images[14]">
            <a:extLst>
              <a:ext uri="{FF2B5EF4-FFF2-40B4-BE49-F238E27FC236}">
                <a16:creationId xmlns="" xmlns:a16="http://schemas.microsoft.com/office/drawing/2014/main" id="{F99A63E1-BDEA-4858-81BA-DFEA1103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26" y="2193963"/>
            <a:ext cx="2577006" cy="22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A48A66-DABE-4F9F-9AFD-0DAB837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Cách bảo quản đồ dung bằng cao su: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="" xmlns:a16="http://schemas.microsoft.com/office/drawing/2014/main" id="{4D62CA08-A073-418E-9C09-81536409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138680"/>
            <a:ext cx="7239000" cy="523875"/>
          </a:xfrm>
          <a:prstGeom prst="rect">
            <a:avLst/>
          </a:prstGeom>
          <a:solidFill>
            <a:srgbClr val="66FFFF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bảo quản đồ dùng bằng cao su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="" xmlns:a16="http://schemas.microsoft.com/office/drawing/2014/main" id="{D050D550-9D9A-48F8-BDA3-3F4A2113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789680"/>
            <a:ext cx="2286000" cy="120015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ở nơi có nhiệt độ quá cao.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="" xmlns:a16="http://schemas.microsoft.com/office/drawing/2014/main" id="{75A3415C-F3ED-49CA-A0E0-335CBC91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3815080"/>
            <a:ext cx="2286000" cy="120015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ở nơi có nhiệt độ quá thấp.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="" xmlns:a16="http://schemas.microsoft.com/office/drawing/2014/main" id="{15B6BA25-529D-4227-B519-A9AE3DA3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3815080"/>
            <a:ext cx="2286000" cy="120015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các hoá chất dính vào.</a:t>
            </a:r>
          </a:p>
        </p:txBody>
      </p:sp>
      <p:sp>
        <p:nvSpPr>
          <p:cNvPr id="8" name="Line 20">
            <a:extLst>
              <a:ext uri="{FF2B5EF4-FFF2-40B4-BE49-F238E27FC236}">
                <a16:creationId xmlns="" xmlns:a16="http://schemas.microsoft.com/office/drawing/2014/main" id="{EBD856FD-15A0-4B1F-A058-5813B94C96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500" y="2661920"/>
            <a:ext cx="2390140" cy="107696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>
            <a:extLst>
              <a:ext uri="{FF2B5EF4-FFF2-40B4-BE49-F238E27FC236}">
                <a16:creationId xmlns="" xmlns:a16="http://schemas.microsoft.com/office/drawing/2014/main" id="{94917197-FC26-426E-BB0C-79B002387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840" y="2661920"/>
            <a:ext cx="2512060" cy="107696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="" xmlns:a16="http://schemas.microsoft.com/office/drawing/2014/main" id="{92E3EBE6-DBDC-46DE-A954-03B757927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2714857"/>
            <a:ext cx="0" cy="110022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79C284-C670-4998-BAC4-2BA29671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NHỚ:</a:t>
            </a:r>
          </a:p>
        </p:txBody>
      </p:sp>
      <p:sp>
        <p:nvSpPr>
          <p:cNvPr id="4" name="Text Box 7" descr="Bouquet">
            <a:extLst>
              <a:ext uri="{FF2B5EF4-FFF2-40B4-BE49-F238E27FC236}">
                <a16:creationId xmlns="" xmlns:a16="http://schemas.microsoft.com/office/drawing/2014/main" id="{D99DD58C-481D-4211-820E-DCCC3DB4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" y="1311593"/>
            <a:ext cx="12049760" cy="517449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 cmpd="tri">
            <a:pattFill prst="dkHorz">
              <a:fgClr>
                <a:srgbClr val="FF0066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tự nhiên được chế biến từ nhựa cây cao su. Cao su nhân tạo thường được chế biến từ  than đá, dầu mỏ.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có tính đàn hồi tốt; ít bị biến đổi khi gặp nóng, lạnh; cách điện, cách nhiệt; không tan trong nước, tan trong một số chất lỏng khác.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được sử dụng để làm săm, lốp xe; làm các chi tiết của một số đồ điện, máy móc và đồ dùng gia đình.</a:t>
            </a:r>
          </a:p>
        </p:txBody>
      </p:sp>
    </p:spTree>
    <p:extLst>
      <p:ext uri="{BB962C8B-B14F-4D97-AF65-F5344CB8AC3E}">
        <p14:creationId xmlns:p14="http://schemas.microsoft.com/office/powerpoint/2010/main" val="7158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80B69F-C25D-468C-8F13-7DEF5A3E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đáp án đúng: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="" xmlns:a16="http://schemas.microsoft.com/office/drawing/2014/main" id="{ACCBFB6A-9D81-4338-9906-3CDCE90F9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" y="938034"/>
            <a:ext cx="8488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Cao su tự nhiên được chế biến từ vật liệu gì ?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9A51A4E4-3F09-49AD-BBDC-B8D9DBA4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1810842"/>
            <a:ext cx="3708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Nhựa cây cao su.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="" xmlns:a16="http://schemas.microsoft.com/office/drawing/2014/main" id="{68303C0B-8859-46C5-BF49-F72EFB24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23630"/>
            <a:ext cx="353181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 đá, dầu mỏ.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C96AFE7A-5439-4CC6-AF6F-9D6E6330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68155"/>
            <a:ext cx="529771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Nhựa cây cao su, than đá, dầu mỏ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395C35AB-450E-4B1E-B738-035D75F1D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60" y="3933242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Cao su có những tính chất gì?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="" xmlns:a16="http://schemas.microsoft.com/office/drawing/2014/main" id="{C28C9A78-ABE6-4157-8500-AFF88284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4625023"/>
            <a:ext cx="427905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Đàn hồi tốt.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="" xmlns:a16="http://schemas.microsoft.com/office/drawing/2014/main" id="{4C54E357-DA74-4C05-8516-A08BC250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5257353"/>
            <a:ext cx="9169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Ít biến đổi khi gặp nóng, lạnh; cách điện, cách nhiệt, không tan trong nước.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4AECF899-546C-4BFE-9352-56E6D573C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6289040"/>
            <a:ext cx="611293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ý trên.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="" xmlns:a16="http://schemas.microsoft.com/office/drawing/2014/main" id="{BBB3C2DF-6E90-4A3D-A517-5D08E7A9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212840"/>
            <a:ext cx="457200" cy="520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2">
            <a:extLst>
              <a:ext uri="{FF2B5EF4-FFF2-40B4-BE49-F238E27FC236}">
                <a16:creationId xmlns="" xmlns:a16="http://schemas.microsoft.com/office/drawing/2014/main" id="{8F559433-D290-4A3A-93DD-FF5B0FF3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5432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88A41613-F380-4176-A83D-22B677D9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0596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="" xmlns:a16="http://schemas.microsoft.com/office/drawing/2014/main" id="{07988AC4-FB68-4C40-B723-90EFB8292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084017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="" xmlns:a16="http://schemas.microsoft.com/office/drawing/2014/main" id="{7D04D719-0702-46CC-9668-AEAFE124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398217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7">
            <a:extLst>
              <a:ext uri="{FF2B5EF4-FFF2-40B4-BE49-F238E27FC236}">
                <a16:creationId xmlns="" xmlns:a16="http://schemas.microsoft.com/office/drawing/2014/main" id="{3F3D9F50-790C-40CD-BC25-D6AAD598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712417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0">
            <a:extLst>
              <a:ext uri="{FF2B5EF4-FFF2-40B4-BE49-F238E27FC236}">
                <a16:creationId xmlns="" xmlns:a16="http://schemas.microsoft.com/office/drawing/2014/main" id="{41EBF354-23F5-43F4-B3BF-1513CC330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712417"/>
            <a:ext cx="457200" cy="6096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3">
            <a:extLst>
              <a:ext uri="{FF2B5EF4-FFF2-40B4-BE49-F238E27FC236}">
                <a16:creationId xmlns="" xmlns:a16="http://schemas.microsoft.com/office/drawing/2014/main" id="{8C5DC7F1-2905-4229-AF23-CE7848E6C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225540"/>
            <a:ext cx="457200" cy="5080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44">
            <a:extLst>
              <a:ext uri="{FF2B5EF4-FFF2-40B4-BE49-F238E27FC236}">
                <a16:creationId xmlns="" xmlns:a16="http://schemas.microsoft.com/office/drawing/2014/main" id="{D7030ACA-772A-4B60-BEF8-6381F750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398217"/>
            <a:ext cx="4572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5">
            <a:extLst>
              <a:ext uri="{FF2B5EF4-FFF2-40B4-BE49-F238E27FC236}">
                <a16:creationId xmlns="" xmlns:a16="http://schemas.microsoft.com/office/drawing/2014/main" id="{93F5F5A8-D42E-4B63-A8DA-067605CE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54320"/>
            <a:ext cx="4572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6">
            <a:extLst>
              <a:ext uri="{FF2B5EF4-FFF2-40B4-BE49-F238E27FC236}">
                <a16:creationId xmlns="" xmlns:a16="http://schemas.microsoft.com/office/drawing/2014/main" id="{C1B77536-37FE-4473-80E5-28639E19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084017"/>
            <a:ext cx="4572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7">
            <a:extLst>
              <a:ext uri="{FF2B5EF4-FFF2-40B4-BE49-F238E27FC236}">
                <a16:creationId xmlns="" xmlns:a16="http://schemas.microsoft.com/office/drawing/2014/main" id="{0635BB07-1675-4D1F-938C-8C02B1F5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05960"/>
            <a:ext cx="4572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1602603" y="536201"/>
            <a:ext cx="3406277" cy="1064393"/>
          </a:xfrm>
          <a:custGeom>
            <a:avLst/>
            <a:gdLst>
              <a:gd name="connsiteX0" fmla="*/ 0 w 2821927"/>
              <a:gd name="connsiteY0" fmla="*/ 0 h 1064393"/>
              <a:gd name="connsiteX1" fmla="*/ 2821927 w 2821927"/>
              <a:gd name="connsiteY1" fmla="*/ 0 h 1064393"/>
              <a:gd name="connsiteX2" fmla="*/ 2821927 w 2821927"/>
              <a:gd name="connsiteY2" fmla="*/ 1064393 h 1064393"/>
              <a:gd name="connsiteX3" fmla="*/ 0 w 2821927"/>
              <a:gd name="connsiteY3" fmla="*/ 1064393 h 1064393"/>
              <a:gd name="connsiteX4" fmla="*/ 0 w 2821927"/>
              <a:gd name="connsiteY4" fmla="*/ 0 h 1064393"/>
              <a:gd name="connsiteX0" fmla="*/ 78377 w 2821927"/>
              <a:gd name="connsiteY0" fmla="*/ 39188 h 1064393"/>
              <a:gd name="connsiteX1" fmla="*/ 2821927 w 2821927"/>
              <a:gd name="connsiteY1" fmla="*/ 0 h 1064393"/>
              <a:gd name="connsiteX2" fmla="*/ 2821927 w 2821927"/>
              <a:gd name="connsiteY2" fmla="*/ 1064393 h 1064393"/>
              <a:gd name="connsiteX3" fmla="*/ 0 w 2821927"/>
              <a:gd name="connsiteY3" fmla="*/ 1064393 h 1064393"/>
              <a:gd name="connsiteX4" fmla="*/ 78377 w 2821927"/>
              <a:gd name="connsiteY4" fmla="*/ 39188 h 106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927" h="1064393">
                <a:moveTo>
                  <a:pt x="78377" y="39188"/>
                </a:moveTo>
                <a:lnTo>
                  <a:pt x="2821927" y="0"/>
                </a:lnTo>
                <a:lnTo>
                  <a:pt x="2821927" y="1064393"/>
                </a:lnTo>
                <a:lnTo>
                  <a:pt x="0" y="1064393"/>
                </a:lnTo>
                <a:lnTo>
                  <a:pt x="78377" y="39188"/>
                </a:lnTo>
                <a:close/>
              </a:path>
            </a:pathLst>
          </a:custGeom>
          <a:solidFill>
            <a:srgbClr val="2D2833"/>
          </a:solidFill>
          <a:ln>
            <a:noFill/>
          </a:ln>
        </p:spPr>
        <p:txBody>
          <a:bodyPr/>
          <a:lstStyle/>
          <a:p>
            <a:endParaRPr lang="zh-CN" altLang="en-US" sz="1799" b="1">
              <a:solidFill>
                <a:schemeClr val="tx2"/>
              </a:solidFill>
              <a:sym typeface="Arial" pitchFamily="34" charset="0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1602604" y="585380"/>
            <a:ext cx="3406276" cy="101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997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大黑简体" pitchFamily="65" charset="-122"/>
              </a:rPr>
              <a:t>Dặn dò</a:t>
            </a:r>
            <a:endParaRPr lang="zh-CN" altLang="en-US" sz="5997" b="1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  <a:sym typeface="方正大黑简体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4B2F63A-521C-4191-BBF6-554E3713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383" y="2390021"/>
            <a:ext cx="9017303" cy="17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Ôn lại bài học hôm nay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“Chất dẻo”</a:t>
            </a:r>
            <a:endParaRPr lang="vi-VN" altLang="en-US" sz="3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AC209-EA5F-49C3-89E1-1DB0B08D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38AE3920-5D1B-45F3-96E8-6EB2E7DF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41880"/>
            <a:ext cx="962152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1. Nêu tính chất của thuỷ tinh ?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="" xmlns:a16="http://schemas.microsoft.com/office/drawing/2014/main" id="{90411CDB-9BF4-45BB-8029-2EAADF068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256280"/>
            <a:ext cx="111845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2. Nêu cách bảo quản những đồ dùng bằng  thuỷ tinh ?  </a:t>
            </a:r>
            <a:endParaRPr lang="en-US" sz="36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865665" y="132990"/>
            <a:ext cx="302999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400" b="1"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 TIÊU</a:t>
            </a:r>
            <a:endParaRPr lang="zh-CN" altLang="en-US" sz="4400" dirty="0">
              <a:solidFill>
                <a:srgbClr val="2D2833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0" name="PA_文本框 8"/>
          <p:cNvSpPr txBox="1"/>
          <p:nvPr>
            <p:custDataLst>
              <p:tags r:id="rId1"/>
            </p:custDataLst>
          </p:nvPr>
        </p:nvSpPr>
        <p:spPr>
          <a:xfrm>
            <a:off x="1892660" y="1340158"/>
            <a:ext cx="90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2D2833"/>
                </a:solidFill>
              </a:rPr>
              <a:t>1</a:t>
            </a:r>
            <a:r>
              <a:rPr lang="en-US" altLang="zh-CN" sz="3600" b="1">
                <a:solidFill>
                  <a:srgbClr val="2D2833"/>
                </a:solidFill>
              </a:rPr>
              <a:t>. </a:t>
            </a:r>
            <a:r>
              <a:rPr lang="en-US" altLang="zh-CN" sz="3600"/>
              <a:t>H</a:t>
            </a:r>
            <a:r>
              <a:rPr lang="en-US" sz="3600"/>
              <a:t>ọc sinh biết ích lợi của cao su, tính chất cao su, cách sản xuất cao su.</a:t>
            </a:r>
            <a:endParaRPr lang="zh-CN" altLang="en-US" sz="3600" b="1" dirty="0">
              <a:solidFill>
                <a:srgbClr val="2D2833"/>
              </a:solidFill>
            </a:endParaRPr>
          </a:p>
        </p:txBody>
      </p:sp>
      <p:sp>
        <p:nvSpPr>
          <p:cNvPr id="41" name="PA_文本框 9"/>
          <p:cNvSpPr txBox="1"/>
          <p:nvPr>
            <p:custDataLst>
              <p:tags r:id="rId2"/>
            </p:custDataLst>
          </p:nvPr>
        </p:nvSpPr>
        <p:spPr>
          <a:xfrm>
            <a:off x="1892660" y="2962657"/>
            <a:ext cx="90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2D2833"/>
                </a:solidFill>
              </a:rPr>
              <a:t>2</a:t>
            </a:r>
            <a:r>
              <a:rPr lang="en-US" altLang="zh-CN" sz="3600" b="1">
                <a:solidFill>
                  <a:srgbClr val="2D2833"/>
                </a:solidFill>
              </a:rPr>
              <a:t>. </a:t>
            </a:r>
            <a:r>
              <a:rPr lang="en-US" sz="3600"/>
              <a:t>Nắm được tính chất của cao su giải thích được một số hiện tượng trong cuộc sống.</a:t>
            </a:r>
            <a:endParaRPr lang="zh-CN" altLang="en-US" sz="3600" b="1" dirty="0">
              <a:solidFill>
                <a:srgbClr val="2D2833"/>
              </a:solidFill>
            </a:endParaRPr>
          </a:p>
        </p:txBody>
      </p:sp>
      <p:sp>
        <p:nvSpPr>
          <p:cNvPr id="42" name="PA_文本框 10"/>
          <p:cNvSpPr txBox="1"/>
          <p:nvPr>
            <p:custDataLst>
              <p:tags r:id="rId3"/>
            </p:custDataLst>
          </p:nvPr>
        </p:nvSpPr>
        <p:spPr>
          <a:xfrm>
            <a:off x="1892660" y="4702273"/>
            <a:ext cx="941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2D2833"/>
                </a:solidFill>
              </a:rPr>
              <a:t>3</a:t>
            </a:r>
            <a:r>
              <a:rPr lang="en-US" altLang="zh-CN" sz="3600" b="1">
                <a:solidFill>
                  <a:srgbClr val="2D2833"/>
                </a:solidFill>
              </a:rPr>
              <a:t>. </a:t>
            </a:r>
            <a:r>
              <a:rPr lang="en-US" altLang="zh-CN" sz="3600">
                <a:solidFill>
                  <a:srgbClr val="2D2833"/>
                </a:solidFill>
              </a:rPr>
              <a:t>Yêu thích môn học, say mê tìm hiểu khoa học.</a:t>
            </a:r>
            <a:endParaRPr lang="zh-CN" altLang="en-US" sz="3600" dirty="0">
              <a:solidFill>
                <a:srgbClr val="2D2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19AC22-42BF-414E-B674-7F235C0D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 các đồ vật sau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từ chất liệu gì?</a:t>
            </a:r>
            <a:endParaRPr lang="en-US"/>
          </a:p>
        </p:txBody>
      </p:sp>
      <p:pic>
        <p:nvPicPr>
          <p:cNvPr id="4" name="Picture 8" descr="CAO5MFG1">
            <a:extLst>
              <a:ext uri="{FF2B5EF4-FFF2-40B4-BE49-F238E27FC236}">
                <a16:creationId xmlns="" xmlns:a16="http://schemas.microsoft.com/office/drawing/2014/main" id="{1C1B8CEC-EC57-4FBD-90B0-249819E0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64" y="3821289"/>
            <a:ext cx="3454172" cy="282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s[14]">
            <a:extLst>
              <a:ext uri="{FF2B5EF4-FFF2-40B4-BE49-F238E27FC236}">
                <a16:creationId xmlns="" xmlns:a16="http://schemas.microsoft.com/office/drawing/2014/main" id="{CC86651B-B8AF-4072-8BC8-38F1E242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64" y="934130"/>
            <a:ext cx="3454172" cy="258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mages[15]">
            <a:extLst>
              <a:ext uri="{FF2B5EF4-FFF2-40B4-BE49-F238E27FC236}">
                <a16:creationId xmlns="" xmlns:a16="http://schemas.microsoft.com/office/drawing/2014/main" id="{CB786E36-BB27-4A40-9C82-85CDA490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5" y="3649518"/>
            <a:ext cx="3320873" cy="28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images[85]">
            <a:extLst>
              <a:ext uri="{FF2B5EF4-FFF2-40B4-BE49-F238E27FC236}">
                <a16:creationId xmlns="" xmlns:a16="http://schemas.microsoft.com/office/drawing/2014/main" id="{B092FDF4-4975-4AFF-9475-7083040E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4" y="902679"/>
            <a:ext cx="3216965" cy="263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>
            <a:extLst>
              <a:ext uri="{FF2B5EF4-FFF2-40B4-BE49-F238E27FC236}">
                <a16:creationId xmlns="" xmlns:a16="http://schemas.microsoft.com/office/drawing/2014/main" id="{378AACDA-BD3E-4461-B665-2F4F02B0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3" t="45872" r="24179" b="14577"/>
          <a:stretch>
            <a:fillRect/>
          </a:stretch>
        </p:blipFill>
        <p:spPr bwMode="auto">
          <a:xfrm>
            <a:off x="7952673" y="3750679"/>
            <a:ext cx="4021207" cy="296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="" xmlns:a16="http://schemas.microsoft.com/office/drawing/2014/main" id="{C4674839-5DD4-4740-A0B0-AB7DA466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21191" r="56236" b="49927"/>
          <a:stretch>
            <a:fillRect/>
          </a:stretch>
        </p:blipFill>
        <p:spPr bwMode="auto">
          <a:xfrm>
            <a:off x="7952673" y="869808"/>
            <a:ext cx="4021207" cy="27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31547-D3B5-48EE-AF72-7F4C0AAC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Các loại cao su: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0DB2893B-DCC6-4D21-AECA-EB3F13BA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36" y="2020391"/>
            <a:ext cx="17201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tự nhiên:</a:t>
            </a:r>
          </a:p>
        </p:txBody>
      </p:sp>
      <p:pic>
        <p:nvPicPr>
          <p:cNvPr id="7" name="Picture 17">
            <a:extLst>
              <a:ext uri="{FF2B5EF4-FFF2-40B4-BE49-F238E27FC236}">
                <a16:creationId xmlns="" xmlns:a16="http://schemas.microsoft.com/office/drawing/2014/main" id="{95365E0D-2A15-459C-9A64-5981349F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21530" r="41148" b="27487"/>
          <a:stretch>
            <a:fillRect/>
          </a:stretch>
        </p:blipFill>
        <p:spPr bwMode="auto">
          <a:xfrm>
            <a:off x="2020887" y="1336675"/>
            <a:ext cx="475860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="" xmlns:a16="http://schemas.microsoft.com/office/drawing/2014/main" id="{C5D2899C-A88A-4B5F-BC92-2F8D1030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 r="54469" b="39874"/>
          <a:stretch>
            <a:fillRect/>
          </a:stretch>
        </p:blipFill>
        <p:spPr bwMode="auto">
          <a:xfrm>
            <a:off x="7322705" y="1336675"/>
            <a:ext cx="42179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>
            <a:extLst>
              <a:ext uri="{FF2B5EF4-FFF2-40B4-BE49-F238E27FC236}">
                <a16:creationId xmlns="" xmlns:a16="http://schemas.microsoft.com/office/drawing/2014/main" id="{A99D0C27-E6D7-4BD9-BFF4-5DAF45D0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37500" b="6667"/>
          <a:stretch>
            <a:fillRect/>
          </a:stretch>
        </p:blipFill>
        <p:spPr bwMode="auto">
          <a:xfrm>
            <a:off x="2020887" y="4005263"/>
            <a:ext cx="4758602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="" xmlns:a16="http://schemas.microsoft.com/office/drawing/2014/main" id="{5A853C66-2449-41AB-9807-98E354DE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0" r="64575" b="51720"/>
          <a:stretch>
            <a:fillRect/>
          </a:stretch>
        </p:blipFill>
        <p:spPr bwMode="auto">
          <a:xfrm>
            <a:off x="7322705" y="4026808"/>
            <a:ext cx="421798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="" xmlns:a16="http://schemas.microsoft.com/office/drawing/2014/main" id="{118516A7-CE37-4874-B5E6-A36FF54F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6" y="4638900"/>
            <a:ext cx="192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nhân tạo:</a:t>
            </a:r>
          </a:p>
        </p:txBody>
      </p:sp>
    </p:spTree>
    <p:extLst>
      <p:ext uri="{BB962C8B-B14F-4D97-AF65-F5344CB8AC3E}">
        <p14:creationId xmlns:p14="http://schemas.microsoft.com/office/powerpoint/2010/main" val="15571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4DFA8-4030-49D7-9B36-354BBCC8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61" y="166758"/>
            <a:ext cx="10515600" cy="576177"/>
          </a:xfrm>
        </p:spPr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Tính chất của cao su: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F39E618C-11E6-4E8C-A6EB-D7153544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4" y="1050755"/>
            <a:ext cx="3435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DE117417-24AE-45EC-9068-353E5FDA7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23" y="1739781"/>
            <a:ext cx="90173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Ném quả bóng cao su xuống sàn nhà hoặc vào tường.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nhận xét hiện tượng xảy ra 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96A223C7-8E85-4052-B16A-B95F34F75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42" y="3242940"/>
            <a:ext cx="342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2: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A05EF39D-69DF-4AD5-9F3A-160E53FFF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23" y="4073295"/>
            <a:ext cx="8893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Kéo căng một sợi dây cao su rồi buông tay ra.   </a:t>
            </a:r>
            <a:endParaRPr lang="en-US" altLang="en-US" sz="3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nhận xét hiện tượng xảy ra .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="" xmlns:a16="http://schemas.microsoft.com/office/drawing/2014/main" id="{F869DDFB-5677-4AEF-8251-953B5385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02" y="5484079"/>
            <a:ext cx="2325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="" xmlns:a16="http://schemas.microsoft.com/office/drawing/2014/main" id="{D5ECB018-A1E6-4641-91AD-4A40FA1EC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119" y="5484079"/>
            <a:ext cx="5587762" cy="584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có tính đàn hồi tốt</a:t>
            </a:r>
          </a:p>
        </p:txBody>
      </p:sp>
    </p:spTree>
    <p:extLst>
      <p:ext uri="{BB962C8B-B14F-4D97-AF65-F5344CB8AC3E}">
        <p14:creationId xmlns:p14="http://schemas.microsoft.com/office/powerpoint/2010/main" val="38008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28F8A3-DED8-4AD1-B816-12A62F8E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Tính chất của cao su: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="" xmlns:a16="http://schemas.microsoft.com/office/drawing/2014/main" id="{B659F70F-8B55-418C-805C-10C83CD8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1249956"/>
            <a:ext cx="2801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="" xmlns:a16="http://schemas.microsoft.com/office/drawing/2014/main" id="{A3BA5B3B-6895-44A8-AF41-2EBA399B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1975085"/>
            <a:ext cx="2657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2: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3579F075-D140-49B1-A420-4981D9E2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61" y="5245101"/>
            <a:ext cx="2413630" cy="646331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="" xmlns:a16="http://schemas.microsoft.com/office/drawing/2014/main" id="{AEA92D9E-E2D9-4413-A205-EC3598979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402" y="1688032"/>
            <a:ext cx="5633559" cy="646331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có tính đàn hồi tốt.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812EE0FC-29E5-4B05-9652-BF4CF0A6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027" y="1699653"/>
            <a:ext cx="855663" cy="550863"/>
          </a:xfrm>
          <a:prstGeom prst="rightArrow">
            <a:avLst>
              <a:gd name="adj1" fmla="val 50000"/>
              <a:gd name="adj2" fmla="val 38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="" xmlns:a16="http://schemas.microsoft.com/office/drawing/2014/main" id="{1E140A78-2197-4977-A55A-C05104F0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3118643"/>
            <a:ext cx="2801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3: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="" xmlns:a16="http://schemas.microsoft.com/office/drawing/2014/main" id="{60A977F1-EC74-43E5-8C5F-ECC790BAA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855" y="2967037"/>
            <a:ext cx="85972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Thả một miếng cao su vào trong nước lạnh, sau đó lấy ra và thả vào cốc nước nóng.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nhận xét hình dạng miếng cao su.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="" xmlns:a16="http://schemas.microsoft.com/office/drawing/2014/main" id="{F03C57F7-4FC4-4F32-A545-2DE38F4E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444" y="4769918"/>
            <a:ext cx="7920355" cy="646331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Í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bị biến đổi khi gặp nóng, lạnh.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="" xmlns:a16="http://schemas.microsoft.com/office/drawing/2014/main" id="{26DE1EDC-A575-42F7-9704-38AE3215D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927" y="5568266"/>
            <a:ext cx="8029388" cy="1200329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tan trong nước.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trong một số chất lỏng khác.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B0B94-6CB6-4BD2-81E1-22A34F7A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Tính chất của cao su:</a:t>
            </a:r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="" xmlns:a16="http://schemas.microsoft.com/office/drawing/2014/main" id="{F05EDE44-CF86-4B35-855F-B2BFACBA0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5980365"/>
            <a:ext cx="2387600" cy="64633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="" xmlns:a16="http://schemas.microsoft.com/office/drawing/2014/main" id="{F618B919-E83F-4069-8187-5CC4C8ED7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4315824"/>
            <a:ext cx="2801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4: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4A8334C7-6E77-47FF-A434-E871AAA38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302" y="3826172"/>
            <a:ext cx="89641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Cho một chiếc thìa nhôm và một đầu dây cao su vào cốc nước nóng.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Sờ tay vào đuôi thìa và đầu dây cao su còn lại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So sánh nhiệt độ giữa đuôi thìa và đầu dây cao su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="" xmlns:a16="http://schemas.microsoft.com/office/drawing/2014/main" id="{B0A280C0-CC79-4E0F-8BA0-58677247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463" y="6048703"/>
            <a:ext cx="7704338" cy="646331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có tính cách nhiệt, cách điện.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="" xmlns:a16="http://schemas.microsoft.com/office/drawing/2014/main" id="{FB5D1712-FBAC-4438-B0BD-3AA7BBFC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782596"/>
            <a:ext cx="2801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3AB0BCB2-EDA6-441E-B9EE-A42A50F61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1507725"/>
            <a:ext cx="2657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2918B431-D888-4D10-BF94-1225BF18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027" y="1227298"/>
            <a:ext cx="5633559" cy="646331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có tính đàn hồi tốt.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="" xmlns:a16="http://schemas.microsoft.com/office/drawing/2014/main" id="{C9F678CB-A4BF-4367-A36E-BC8C5B95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702" y="1205506"/>
            <a:ext cx="855663" cy="550863"/>
          </a:xfrm>
          <a:prstGeom prst="rightArrow">
            <a:avLst>
              <a:gd name="adj1" fmla="val 50000"/>
              <a:gd name="adj2" fmla="val 38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="" xmlns:a16="http://schemas.microsoft.com/office/drawing/2014/main" id="{57638EFD-A211-445C-98AC-6FA2910B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2651283"/>
            <a:ext cx="2801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3: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="" xmlns:a16="http://schemas.microsoft.com/office/drawing/2014/main" id="{3FFA0CE4-354B-460C-A0E7-E021B4E2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027" y="2466546"/>
            <a:ext cx="7631293" cy="1200329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tan trong nước.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trong một số chất lỏng khác.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="" xmlns:a16="http://schemas.microsoft.com/office/drawing/2014/main" id="{55766161-57A6-4525-B350-4566B06F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702" y="2735252"/>
            <a:ext cx="855663" cy="550863"/>
          </a:xfrm>
          <a:prstGeom prst="rightArrow">
            <a:avLst>
              <a:gd name="adj1" fmla="val 50000"/>
              <a:gd name="adj2" fmla="val 38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E279A-B6DC-4931-B78C-E04746EE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Tính chất của cao su:</a:t>
            </a:r>
            <a:endParaRPr lang="en-US"/>
          </a:p>
        </p:txBody>
      </p:sp>
      <p:sp>
        <p:nvSpPr>
          <p:cNvPr id="4" name="Text Box 19">
            <a:extLst>
              <a:ext uri="{FF2B5EF4-FFF2-40B4-BE49-F238E27FC236}">
                <a16:creationId xmlns="" xmlns:a16="http://schemas.microsoft.com/office/drawing/2014/main" id="{7CCC5F95-FA51-49A0-B881-3C803086F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" y="2394585"/>
            <a:ext cx="11744960" cy="248574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00FFCC"/>
              </a:gs>
              <a:gs pos="100000">
                <a:schemeClr val="accent1"/>
              </a:gs>
            </a:gsLst>
            <a:lin ang="5400000" scaled="1"/>
          </a:gradFill>
          <a:ln w="76200" cmpd="tri">
            <a:pattFill prst="wdUp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 có tính đàn hồi tốt; ít bị biến dạng khi gặp nóng lạnh; cách điện, cách nhiệt; không tan trong nước, tan trong một số chất lỏng khác.</a:t>
            </a:r>
          </a:p>
        </p:txBody>
      </p:sp>
    </p:spTree>
    <p:extLst>
      <p:ext uri="{BB962C8B-B14F-4D97-AF65-F5344CB8AC3E}">
        <p14:creationId xmlns:p14="http://schemas.microsoft.com/office/powerpoint/2010/main" val="11335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734</Words>
  <Application>Microsoft Office PowerPoint</Application>
  <PresentationFormat>Custom</PresentationFormat>
  <Paragraphs>78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PowerPoint Presentation</vt:lpstr>
      <vt:lpstr>KHỞI ĐỘNG</vt:lpstr>
      <vt:lpstr>PowerPoint Presentation</vt:lpstr>
      <vt:lpstr>Quan sát và cho biết các đồ vật sau được làm từ chất liệu gì?</vt:lpstr>
      <vt:lpstr>1. Các loại cao su:</vt:lpstr>
      <vt:lpstr>2. Tính chất của cao su:</vt:lpstr>
      <vt:lpstr>2. Tính chất của cao su:</vt:lpstr>
      <vt:lpstr>2. Tính chất của cao su:</vt:lpstr>
      <vt:lpstr>2. Tính chất của cao su:</vt:lpstr>
      <vt:lpstr>3. Công dụng của cao su:</vt:lpstr>
      <vt:lpstr>4. Cách bảo quản đồ dung bằng cao su:</vt:lpstr>
      <vt:lpstr>GHI NHỚ:</vt:lpstr>
      <vt:lpstr>Chọn đáp án đúng: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A</cp:lastModifiedBy>
  <cp:revision>48</cp:revision>
  <dcterms:created xsi:type="dcterms:W3CDTF">2015-05-05T08:02:14Z</dcterms:created>
  <dcterms:modified xsi:type="dcterms:W3CDTF">2024-01-16T03:53:06Z</dcterms:modified>
</cp:coreProperties>
</file>