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Lst>
  <p:notesMasterIdLst>
    <p:notesMasterId r:id="rId26"/>
  </p:notesMasterIdLst>
  <p:sldIdLst>
    <p:sldId id="605" r:id="rId3"/>
    <p:sldId id="568" r:id="rId4"/>
    <p:sldId id="584" r:id="rId5"/>
    <p:sldId id="570" r:id="rId6"/>
    <p:sldId id="567" r:id="rId7"/>
    <p:sldId id="571" r:id="rId8"/>
    <p:sldId id="602" r:id="rId9"/>
    <p:sldId id="586" r:id="rId10"/>
    <p:sldId id="603" r:id="rId11"/>
    <p:sldId id="588" r:id="rId12"/>
    <p:sldId id="604" r:id="rId13"/>
    <p:sldId id="592" r:id="rId14"/>
    <p:sldId id="590" r:id="rId15"/>
    <p:sldId id="591" r:id="rId16"/>
    <p:sldId id="572" r:id="rId17"/>
    <p:sldId id="595" r:id="rId18"/>
    <p:sldId id="596" r:id="rId19"/>
    <p:sldId id="597" r:id="rId20"/>
    <p:sldId id="600" r:id="rId21"/>
    <p:sldId id="598" r:id="rId22"/>
    <p:sldId id="599" r:id="rId23"/>
    <p:sldId id="593" r:id="rId24"/>
    <p:sldId id="261" r:id="rId25"/>
  </p:sldIdLst>
  <p:sldSz cx="9144000" cy="5143500" type="screen16x9"/>
  <p:notesSz cx="6858000" cy="9144000"/>
  <p:embeddedFontLst>
    <p:embeddedFont>
      <p:font typeface="Microsoft YaHei" panose="020B0503020204020204" pitchFamily="34" charset="-122"/>
      <p:regular r:id="rId27"/>
      <p:bold r:id="rId28"/>
    </p:embeddedFont>
    <p:embeddedFont>
      <p:font typeface="Calibri" panose="020F0502020204030204" pitchFamily="34" charset="0"/>
      <p:regular r:id="rId29"/>
      <p:bold r:id="rId30"/>
      <p:italic r:id="rId31"/>
      <p:boldItalic r:id="rId32"/>
    </p:embeddedFont>
    <p:embeddedFont>
      <p:font typeface="Quicksand Medium" panose="020B0604020202020204" charset="0"/>
      <p:regular r:id="rId33"/>
    </p:embeddedFont>
    <p:embeddedFont>
      <p:font typeface="Andalus" panose="020B0604020202020204" charset="-78"/>
      <p:regular r:id="rId34"/>
    </p:embeddedFont>
    <p:embeddedFont>
      <p:font typeface="Arial-Rounded" panose="020B0604020202020204" charset="0"/>
      <p:regular r:id="rId35"/>
      <p:bold r:id="rId36"/>
    </p:embeddedFont>
    <p:embeddedFont>
      <p:font typeface="Lato" panose="020F0502020204030203" pitchFamily="34" charset="0"/>
      <p:regular r:id="rId37"/>
      <p:bold r:id="rId38"/>
    </p:embeddedFont>
    <p:embeddedFont>
      <p:font typeface="Calibri Light" panose="020F0302020204030204" pitchFamily="34"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5552" autoAdjust="0"/>
  </p:normalViewPr>
  <p:slideViewPr>
    <p:cSldViewPr snapToGrid="0">
      <p:cViewPr varScale="1">
        <p:scale>
          <a:sx n="84" d="100"/>
          <a:sy n="84" d="100"/>
        </p:scale>
        <p:origin x="888" y="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t>20/09/2023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t>‹#›</a:t>
            </a:fld>
            <a:endParaRPr lang="en-US" kern="1200">
              <a:solidFill>
                <a:prstClr val="black">
                  <a:tint val="75000"/>
                </a:prstClr>
              </a:solidFill>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9.wdp"/><Relationship Id="rId3" Type="http://schemas.microsoft.com/office/2007/relationships/hdphoto" Target="../media/hdphoto3.wdp"/><Relationship Id="rId7" Type="http://schemas.microsoft.com/office/2007/relationships/hdphoto" Target="../media/hdphoto6.wdp"/><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6.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7.wdp"/><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16.xml"/><Relationship Id="rId5" Type="http://schemas.microsoft.com/office/2007/relationships/hdphoto" Target="../media/hdphoto12.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11.xml"/><Relationship Id="rId5" Type="http://schemas.microsoft.com/office/2007/relationships/hdphoto" Target="../media/hdphoto14.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5.png"/><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16.wdp"/><Relationship Id="rId11" Type="http://schemas.openxmlformats.org/officeDocument/2006/relationships/image" Target="../media/image10.png"/><Relationship Id="rId5" Type="http://schemas.openxmlformats.org/officeDocument/2006/relationships/image" Target="../media/image26.png"/><Relationship Id="rId10" Type="http://schemas.microsoft.com/office/2007/relationships/hdphoto" Target="../media/hdphoto2.wdp"/><Relationship Id="rId4" Type="http://schemas.microsoft.com/office/2007/relationships/hdphoto" Target="../media/hdphoto15.wdp"/><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microsoft.com/office/2007/relationships/hdphoto" Target="../media/hdphoto17.wdp"/><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7.png"/><Relationship Id="rId5" Type="http://schemas.microsoft.com/office/2007/relationships/hdphoto" Target="../media/hdphoto16.wdp"/><Relationship Id="rId4" Type="http://schemas.openxmlformats.org/officeDocument/2006/relationships/image" Target="../media/image26.png"/><Relationship Id="rId9" Type="http://schemas.microsoft.com/office/2007/relationships/hdphoto" Target="../media/hdphoto18.wdp"/></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17.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8.png"/><Relationship Id="rId5" Type="http://schemas.microsoft.com/office/2007/relationships/hdphoto" Target="../media/hdphoto17.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19.wdp"/><Relationship Id="rId4" Type="http://schemas.microsoft.com/office/2007/relationships/hdphoto" Target="../media/hdphoto15.wdp"/><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0.wdp"/><Relationship Id="rId7"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11.xml"/><Relationship Id="rId6" Type="http://schemas.microsoft.com/office/2007/relationships/hdphoto" Target="../media/hdphoto15.wdp"/><Relationship Id="rId5" Type="http://schemas.openxmlformats.org/officeDocument/2006/relationships/image" Target="../media/image25.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4" cstate="screen"/>
          <a:stretch>
            <a:fillRect/>
          </a:stretch>
        </p:blipFill>
        <p:spPr>
          <a:xfrm>
            <a:off x="0" y="3117598"/>
            <a:ext cx="9144000" cy="2025903"/>
          </a:xfrm>
          <a:prstGeom prst="rect">
            <a:avLst/>
          </a:prstGeom>
        </p:spPr>
      </p:pic>
      <p:pic>
        <p:nvPicPr>
          <p:cNvPr id="3" name="图片 2" descr="9ee5199484871c902f5b226d6e69cbee"/>
          <p:cNvPicPr/>
          <p:nvPr/>
        </p:nvPicPr>
        <p:blipFill>
          <a:blip r:embed="rId5" cstate="screen"/>
          <a:stretch>
            <a:fillRect/>
          </a:stretch>
        </p:blipFill>
        <p:spPr>
          <a:xfrm>
            <a:off x="1422559" y="3304732"/>
            <a:ext cx="2084546" cy="1795939"/>
          </a:xfrm>
          <a:prstGeom prst="rect">
            <a:avLst/>
          </a:prstGeom>
        </p:spPr>
      </p:pic>
      <p:pic>
        <p:nvPicPr>
          <p:cNvPr id="4" name="图片 3" descr="e0f01d50e93b5be62aa78ca12bd19666"/>
          <p:cNvPicPr/>
          <p:nvPr/>
        </p:nvPicPr>
        <p:blipFill>
          <a:blip r:embed="rId6" cstate="screen"/>
          <a:stretch>
            <a:fillRect/>
          </a:stretch>
        </p:blipFill>
        <p:spPr>
          <a:xfrm>
            <a:off x="3925252" y="3920224"/>
            <a:ext cx="1627823" cy="1180447"/>
          </a:xfrm>
          <a:prstGeom prst="rect">
            <a:avLst/>
          </a:prstGeom>
        </p:spPr>
      </p:pic>
      <p:pic>
        <p:nvPicPr>
          <p:cNvPr id="10" name="图片 9" descr="e6a655ed09bc757151afabca7ab85c5c"/>
          <p:cNvPicPr/>
          <p:nvPr/>
        </p:nvPicPr>
        <p:blipFill>
          <a:blip r:embed="rId7" cstate="screen"/>
          <a:stretch>
            <a:fillRect/>
          </a:stretch>
        </p:blipFill>
        <p:spPr>
          <a:xfrm rot="1426081">
            <a:off x="7771108" y="390524"/>
            <a:ext cx="859284" cy="1121574"/>
          </a:xfrm>
          <a:prstGeom prst="rect">
            <a:avLst/>
          </a:prstGeom>
        </p:spPr>
      </p:pic>
      <p:pic>
        <p:nvPicPr>
          <p:cNvPr id="11" name="图片 10" descr="d1ca708a87c9b39e9bdf39142e09b55e"/>
          <p:cNvPicPr/>
          <p:nvPr/>
        </p:nvPicPr>
        <p:blipFill>
          <a:blip r:embed="rId8"/>
          <a:stretch>
            <a:fillRect/>
          </a:stretch>
        </p:blipFill>
        <p:spPr>
          <a:xfrm>
            <a:off x="142876" y="-135547"/>
            <a:ext cx="1821656" cy="1821656"/>
          </a:xfrm>
          <a:prstGeom prst="rect">
            <a:avLst/>
          </a:prstGeom>
        </p:spPr>
      </p:pic>
      <p:sp>
        <p:nvSpPr>
          <p:cNvPr id="13315" name="TextBox 3"/>
          <p:cNvSpPr txBox="1">
            <a:spLocks noChangeArrowheads="1"/>
          </p:cNvSpPr>
          <p:nvPr/>
        </p:nvSpPr>
        <p:spPr bwMode="auto">
          <a:xfrm>
            <a:off x="1055667" y="169134"/>
            <a:ext cx="7032426" cy="7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034475" y="1829386"/>
            <a:ext cx="5075462" cy="530915"/>
          </a:xfrm>
          <a:prstGeom prst="rect">
            <a:avLst/>
          </a:prstGeom>
          <a:noFill/>
        </p:spPr>
        <p:txBody>
          <a:bodyPr wrap="none" lIns="68580" tIns="34290" rIns="68580" bIns="34290" rtlCol="0">
            <a:prstTxWarp prst="textArchUp">
              <a:avLst/>
            </a:prstTxWarp>
            <a:spAutoFit/>
          </a:bodyPr>
          <a:lstStyle/>
          <a:p>
            <a:pPr algn="ctr"/>
            <a:r>
              <a:rPr lang="vi-VN" sz="54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p>
        </p:txBody>
      </p:sp>
      <p:sp>
        <p:nvSpPr>
          <p:cNvPr id="15" name="18"/>
          <p:cNvSpPr>
            <a:spLocks noChangeArrowheads="1"/>
          </p:cNvSpPr>
          <p:nvPr>
            <p:custDataLst>
              <p:tags r:id="rId1"/>
            </p:custDataLst>
          </p:nvPr>
        </p:nvSpPr>
        <p:spPr bwMode="auto">
          <a:xfrm>
            <a:off x="1422388" y="2572261"/>
            <a:ext cx="6267621" cy="46164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Đọc: </a:t>
            </a:r>
            <a:r>
              <a:rPr lang="vi-VN" altLang="en-US" sz="3000" b="1" spc="45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Một giờ học</a:t>
            </a:r>
          </a:p>
        </p:txBody>
      </p:sp>
    </p:spTree>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Effect transition="in" filter="fade">
                                      <p:cBhvr>
                                        <p:cTn id="28" dur="1000"/>
                                        <p:tgtEl>
                                          <p:spTgt spid="4"/>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750"/>
                                        <p:tgtEl>
                                          <p:spTgt spid="15"/>
                                        </p:tgtEl>
                                      </p:cBhvr>
                                    </p:animEffect>
                                    <p:anim calcmode="lin" valueType="num">
                                      <p:cBhvr>
                                        <p:cTn id="39" dur="750" fill="hold"/>
                                        <p:tgtEl>
                                          <p:spTgt spid="15"/>
                                        </p:tgtEl>
                                        <p:attrNameLst>
                                          <p:attrName>ppt_x</p:attrName>
                                        </p:attrNameLst>
                                      </p:cBhvr>
                                      <p:tavLst>
                                        <p:tav tm="0">
                                          <p:val>
                                            <p:strVal val="#ppt_x"/>
                                          </p:val>
                                        </p:tav>
                                        <p:tav tm="100000">
                                          <p:val>
                                            <p:strVal val="#ppt_x"/>
                                          </p:val>
                                        </p:tav>
                                      </p:tavLst>
                                    </p:anim>
                                    <p:anim calcmode="lin" valueType="num">
                                      <p:cBhvr>
                                        <p:cTn id="4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4" b="97059" l="0" r="100000"/>
                    </a14:imgEffect>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a:t>
            </a:r>
            <a:r>
              <a:rPr lang="vi-VN" sz="2000" i="1" dirty="0" smtClean="0"/>
              <a:t>ịnh </a:t>
            </a:r>
            <a:r>
              <a:rPr lang="vi-VN" sz="2000" i="1" dirty="0"/>
              <a:t>mà không nản lòng</a:t>
            </a:r>
            <a:endParaRPr lang="en-US" sz="2000" dirty="0"/>
          </a:p>
        </p:txBody>
      </p:sp>
      <p:pic>
        <p:nvPicPr>
          <p:cNvPr id="1030"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97538" y="1869356"/>
            <a:ext cx="322190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9228" y="1978143"/>
            <a:ext cx="2709550" cy="1015663"/>
          </a:xfrm>
          <a:prstGeom prst="rect">
            <a:avLst/>
          </a:prstGeom>
          <a:noFill/>
        </p:spPr>
        <p:txBody>
          <a:bodyPr wrap="square" rtlCol="0">
            <a:spAutoFit/>
          </a:bodyPr>
          <a:lstStyle/>
          <a:p>
            <a:r>
              <a:rPr lang="vi-VN" sz="2000" i="1" dirty="0" smtClean="0"/>
              <a:t> </a:t>
            </a:r>
            <a:r>
              <a:rPr lang="vi-VN" sz="2000" b="1" i="1" dirty="0">
                <a:solidFill>
                  <a:srgbClr val="FF0000"/>
                </a:solidFill>
              </a:rPr>
              <a:t>giao tiếp</a:t>
            </a:r>
            <a:r>
              <a:rPr lang="vi-VN" sz="2000" i="1" dirty="0"/>
              <a:t>: là sự trao đổi với nhau tư duy hoặc ý tưởng bằng lời</a:t>
            </a:r>
            <a:endParaRPr lang="vi-VN" sz="2000" dirty="0"/>
          </a:p>
        </p:txBody>
      </p:sp>
      <p:pic>
        <p:nvPicPr>
          <p:cNvPr id="1032" name="Picture 8"/>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7" y="1873458"/>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296631" y="343825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3768132"/>
            <a:ext cx="3455528" cy="1015663"/>
          </a:xfrm>
          <a:prstGeom prst="rect">
            <a:avLst/>
          </a:prstGeom>
          <a:noFill/>
        </p:spPr>
        <p:txBody>
          <a:bodyPr wrap="square" rtlCol="0">
            <a:spAutoFit/>
          </a:bodyPr>
          <a:lstStyle/>
          <a:p>
            <a:r>
              <a:rPr lang="vi-VN" sz="2000" i="1" dirty="0" smtClean="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341849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5722" l="9032" r="89032"/>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theo</a:t>
            </a:r>
            <a:r>
              <a:rPr lang="en-US" sz="1800" dirty="0"/>
              <a:t> </a:t>
            </a:r>
            <a:r>
              <a:rPr lang="en-US" sz="1800" dirty="0" err="1"/>
              <a:t>nhóm</a:t>
            </a:r>
            <a:endParaRPr lang="en-US" sz="18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p>
          <a:p>
            <a:pPr algn="just"/>
            <a:r>
              <a:rPr lang="vi-VN" sz="1800" dirty="0"/>
              <a:t>    Thầy giáo mỉm cười, kiên nhẫn nghe Quang nói. Thầy bảo: “Thế là được rồi đấy!”</a:t>
            </a:r>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a:t>Đọc theo nhóm</a:t>
            </a:r>
          </a:p>
        </p:txBody>
      </p:sp>
      <p:sp>
        <p:nvSpPr>
          <p:cNvPr id="28" name="TextBox 27"/>
          <p:cNvSpPr txBox="1"/>
          <p:nvPr/>
        </p:nvSpPr>
        <p:spPr>
          <a:xfrm>
            <a:off x="7056112" y="168458"/>
            <a:ext cx="1898244" cy="369332"/>
          </a:xfrm>
          <a:prstGeom prst="rect">
            <a:avLst/>
          </a:prstGeom>
          <a:solidFill>
            <a:srgbClr val="00B0F0"/>
          </a:solidFill>
        </p:spPr>
        <p:txBody>
          <a:bodyPr wrap="square" rtlCol="0">
            <a:spAutoFit/>
          </a:bodyPr>
          <a:lstStyle/>
          <a:p>
            <a:pPr algn="ctr"/>
            <a:r>
              <a:rPr lang="en-US" sz="1800"/>
              <a:t>Đọc toàn bài</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anose="020B0604020202020204" pitchFamily="34" charset="0"/>
                <a:cs typeface="Arial" panose="020B0604020202020204" pitchFamily="34" charset="0"/>
              </a:rPr>
              <a:t>Tiết 2</a:t>
            </a: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0337"/>
            <a:ext cx="9144000" cy="5132868"/>
            <a:chOff x="0" y="-138500"/>
            <a:chExt cx="9144000" cy="52713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Effect>
                      <a14:sharpenSoften amount="25000"/>
                    </a14:imgEffect>
                  </a14:imgLayer>
                </a14:imgProps>
              </a:ext>
              <a:ext uri="{28A0092B-C50C-407E-A947-70E740481C1C}">
                <a14:useLocalDpi xmlns:a14="http://schemas.microsoft.com/office/drawing/2010/main" val="0"/>
              </a:ext>
            </a:extLst>
          </a:blip>
          <a:srcRect t="668"/>
          <a:stretch>
            <a:fillRect/>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759" y="436817"/>
            <a:ext cx="2492990" cy="584775"/>
          </a:xfrm>
          <a:prstGeom prst="rect">
            <a:avLst/>
          </a:prstGeom>
          <a:noFill/>
        </p:spPr>
        <p:txBody>
          <a:bodyPr wrap="none" rtlCol="0">
            <a:spAutoFit/>
          </a:bodyPr>
          <a:lstStyle/>
          <a:p>
            <a:r>
              <a:rPr lang="en-US" sz="3200" b="1" dirty="0" smtClean="0">
                <a:solidFill>
                  <a:srgbClr val="FF0000"/>
                </a:solidFill>
                <a:latin typeface="Andalus" panose="02020603050405020304" pitchFamily="18" charset="-78"/>
                <a:cs typeface="Andalus" panose="02020603050405020304" pitchFamily="18" charset="-78"/>
              </a:rPr>
              <a:t>TC </a:t>
            </a:r>
            <a:r>
              <a:rPr lang="en-US" sz="3200" b="1" dirty="0" err="1" smtClean="0">
                <a:solidFill>
                  <a:srgbClr val="FF0000"/>
                </a:solidFill>
                <a:latin typeface="Andalus" panose="02020603050405020304" pitchFamily="18" charset="-78"/>
                <a:cs typeface="Andalus" panose="02020603050405020304" pitchFamily="18" charset="-78"/>
              </a:rPr>
              <a:t>khởi</a:t>
            </a:r>
            <a:r>
              <a:rPr lang="en-US" sz="3200" b="1" dirty="0" smtClean="0">
                <a:solidFill>
                  <a:srgbClr val="FF0000"/>
                </a:solidFill>
                <a:latin typeface="Andalus" panose="02020603050405020304" pitchFamily="18" charset="-78"/>
                <a:cs typeface="Andalus" panose="02020603050405020304" pitchFamily="18" charset="-78"/>
              </a:rPr>
              <a:t> </a:t>
            </a:r>
            <a:r>
              <a:rPr lang="en-US" sz="3200" b="1" dirty="0" err="1" smtClean="0">
                <a:solidFill>
                  <a:srgbClr val="FF0000"/>
                </a:solidFill>
                <a:latin typeface="Andalus" panose="02020603050405020304" pitchFamily="18" charset="-78"/>
                <a:cs typeface="Andalus" panose="02020603050405020304" pitchFamily="18" charset="-78"/>
              </a:rPr>
              <a:t>động</a:t>
            </a:r>
            <a:endParaRPr lang="en-US" sz="3200" b="1" dirty="0">
              <a:solidFill>
                <a:srgbClr val="E80888"/>
              </a:solidFill>
              <a:latin typeface="Andalus" panose="02020603050405020304" pitchFamily="18" charset="-78"/>
              <a:cs typeface="Andalus" panose="02020603050405020304" pitchFamily="18" charset="-78"/>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2425" y="1659392"/>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a:solidFill>
                    <a:srgbClr val="0418AC"/>
                  </a:solidFill>
                </a:rPr>
                <a:t>Trả lời câu hỏi</a:t>
              </a: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373821"/>
            <a:ext cx="8802569"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t>Thầy giáo nói: “Chúng ta cần học cách giao tiếp tự tin. Vì thế hôm nay chúng ta sẽ tập nói trước lớp về bất cứ điều gì mình thích.”.</a:t>
            </a:r>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69502" y="3696954"/>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9502" y="3925572"/>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smtClean="0">
                <a:solidFill>
                  <a:schemeClr val="bg1"/>
                </a:solidFill>
              </a:rPr>
              <a:t> </a:t>
            </a:r>
            <a:endParaRPr lang="en-US" sz="2200" dirty="0">
              <a:solidFill>
                <a:schemeClr val="bg1"/>
              </a:solidFill>
            </a:endParaRPr>
          </a:p>
        </p:txBody>
      </p:sp>
      <p:sp>
        <p:nvSpPr>
          <p:cNvPr id="29" name="Rectangle 28"/>
          <p:cNvSpPr/>
          <p:nvPr/>
        </p:nvSpPr>
        <p:spPr>
          <a:xfrm>
            <a:off x="799454" y="3571628"/>
            <a:ext cx="7724435" cy="1138773"/>
          </a:xfrm>
          <a:prstGeom prst="rect">
            <a:avLst/>
          </a:prstGeom>
          <a:solidFill>
            <a:srgbClr val="0418AC"/>
          </a:solidFill>
        </p:spPr>
        <p:txBody>
          <a:bodyPr wrap="square">
            <a:spAutoFit/>
          </a:bodyPr>
          <a:lstStyle/>
          <a:p>
            <a:r>
              <a:rPr lang="vi-VN" sz="2000" i="1" dirty="0" smtClean="0"/>
              <a:t> </a:t>
            </a:r>
            <a:r>
              <a:rPr lang="vi-VN" sz="2200" i="1" dirty="0" smtClean="0">
                <a:solidFill>
                  <a:schemeClr val="bg1"/>
                </a:solidFill>
              </a:rPr>
              <a:t>Thầy </a:t>
            </a:r>
            <a:r>
              <a:rPr lang="vi-VN" sz="2200" i="1" dirty="0">
                <a:solidFill>
                  <a:schemeClr val="bg1"/>
                </a:solidFill>
              </a:rPr>
              <a:t>giáo yêu cầu cả lớp tập nói trước lớp về bất cứ điều gì mình thích. </a:t>
            </a:r>
            <a:endParaRPr lang="vi-VN" sz="2200" dirty="0">
              <a:solidFill>
                <a:schemeClr val="bg1"/>
              </a:solidFill>
            </a:endParaRPr>
          </a:p>
          <a:p>
            <a:r>
              <a:rPr lang="vi-VN" sz="2400" dirty="0" smtClean="0">
                <a:solidFill>
                  <a:schemeClr val="bg1"/>
                </a:solidFill>
              </a:rPr>
              <a:t> </a:t>
            </a:r>
            <a:endParaRPr 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655116"/>
            <a:ext cx="8547965" cy="39549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r>
              <a:rPr lang="vi-VN" sz="1900" dirty="0" smtClean="0"/>
              <a:t>!”</a:t>
            </a:r>
          </a:p>
          <a:p>
            <a:pPr algn="just"/>
            <a:r>
              <a:rPr lang="vi-VN" sz="2000" dirty="0" smtClean="0"/>
              <a:t>   </a:t>
            </a:r>
            <a:r>
              <a:rPr lang="vi-VN" sz="1900" dirty="0" smtClean="0"/>
              <a:t>Nhưng </a:t>
            </a:r>
            <a:r>
              <a:rPr lang="vi-VN" sz="19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482065" y="168457"/>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6947738" y="375253"/>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a:t>
            </a:r>
            <a:r>
              <a:rPr lang="en-US" sz="1800" dirty="0" smtClean="0"/>
              <a:t>2, 3</a:t>
            </a:r>
            <a:endParaRPr lang="en-US" sz="1800" dirty="0"/>
          </a:p>
        </p:txBody>
      </p:sp>
      <p:grpSp>
        <p:nvGrpSpPr>
          <p:cNvPr id="3" name="Group 2"/>
          <p:cNvGrpSpPr/>
          <p:nvPr/>
        </p:nvGrpSpPr>
        <p:grpSpPr>
          <a:xfrm>
            <a:off x="43413" y="54323"/>
            <a:ext cx="826089" cy="637356"/>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896860" y="4207602"/>
            <a:ext cx="1247140" cy="80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3996" y="135602"/>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139837" y="348212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674477" y="3009706"/>
            <a:ext cx="7708635" cy="563443"/>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200" b="1" dirty="0">
                <a:solidFill>
                  <a:schemeClr val="bg1"/>
                </a:solidFill>
              </a:rPr>
              <a:t>Câu 3.</a:t>
            </a:r>
            <a:r>
              <a:rPr lang="nl-NL" sz="2200" dirty="0">
                <a:solidFill>
                  <a:schemeClr val="bg1"/>
                </a:solidFill>
              </a:rPr>
              <a:t> Theo em, điều gì khiến Quang trở nên tự tin?. </a:t>
            </a:r>
            <a:endParaRPr lang="vi-VN" sz="2200" dirty="0">
              <a:solidFill>
                <a:schemeClr val="bg1"/>
              </a:solidFill>
            </a:endParaRPr>
          </a:p>
        </p:txBody>
      </p:sp>
      <p:sp>
        <p:nvSpPr>
          <p:cNvPr id="20" name="Rectangle 19"/>
          <p:cNvSpPr/>
          <p:nvPr/>
        </p:nvSpPr>
        <p:spPr>
          <a:xfrm>
            <a:off x="674478" y="2240265"/>
            <a:ext cx="7822595" cy="769441"/>
          </a:xfrm>
          <a:prstGeom prst="rect">
            <a:avLst/>
          </a:prstGeom>
        </p:spPr>
        <p:txBody>
          <a:bodyPr wrap="square">
            <a:spAutoFit/>
          </a:bodyPr>
          <a:lstStyle/>
          <a:p>
            <a:r>
              <a:rPr lang="vi-VN" sz="2000" i="1" dirty="0">
                <a:solidFill>
                  <a:srgbClr val="FF0000"/>
                </a:solidFill>
              </a:rPr>
              <a:t>B</a:t>
            </a:r>
            <a:r>
              <a:rPr lang="vi-VN" sz="2000" i="1" dirty="0" smtClean="0">
                <a:solidFill>
                  <a:srgbClr val="FF0000"/>
                </a:solidFill>
              </a:rPr>
              <a:t>ạn </a:t>
            </a:r>
            <a:r>
              <a:rPr lang="vi-VN" sz="2000" i="1" dirty="0">
                <a:solidFill>
                  <a:srgbClr val="FF0000"/>
                </a:solidFill>
              </a:rPr>
              <a:t>cảm thấy nói với bạn bên cạnh thì dễ nhưng đứng trước cả lớp mà nói thì sao mà khó thế</a:t>
            </a:r>
            <a:r>
              <a:rPr lang="vi-VN" sz="2000" i="1" dirty="0"/>
              <a:t>.</a:t>
            </a:r>
            <a:r>
              <a:rPr lang="vi-VN" sz="2400" i="1" dirty="0"/>
              <a:t> </a:t>
            </a:r>
            <a:endParaRPr lang="vi-VN" sz="2400" dirty="0"/>
          </a:p>
        </p:txBody>
      </p:sp>
      <p:sp>
        <p:nvSpPr>
          <p:cNvPr id="21" name="Rounded Rectangle 20"/>
          <p:cNvSpPr/>
          <p:nvPr/>
        </p:nvSpPr>
        <p:spPr>
          <a:xfrm>
            <a:off x="722057" y="4109272"/>
            <a:ext cx="7708634" cy="54229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bg1"/>
                </a:solidFill>
              </a:rPr>
              <a:t>Câu</a:t>
            </a:r>
            <a:r>
              <a:rPr lang="en-US" sz="2200" b="1" dirty="0">
                <a:solidFill>
                  <a:schemeClr val="bg1"/>
                </a:solidFill>
              </a:rPr>
              <a:t> 4</a:t>
            </a:r>
            <a:r>
              <a:rPr lang="en-US" sz="2200" dirty="0">
                <a:solidFill>
                  <a:schemeClr val="bg1"/>
                </a:solidFill>
              </a:rPr>
              <a:t>. </a:t>
            </a:r>
            <a:r>
              <a:rPr lang="nl-NL" sz="2200" dirty="0">
                <a:solidFill>
                  <a:schemeClr val="bg1"/>
                </a:solidFill>
              </a:rPr>
              <a:t>Khi nói trước lớp, em cảm thấy thế nào? </a:t>
            </a:r>
            <a:endParaRPr lang="vi-VN" sz="2200" dirty="0">
              <a:solidFill>
                <a:schemeClr val="bg1"/>
              </a:solidFill>
            </a:endParaRPr>
          </a:p>
        </p:txBody>
      </p:sp>
      <p:sp>
        <p:nvSpPr>
          <p:cNvPr id="25" name="Rectangle 24"/>
          <p:cNvSpPr/>
          <p:nvPr/>
        </p:nvSpPr>
        <p:spPr>
          <a:xfrm>
            <a:off x="797780" y="944665"/>
            <a:ext cx="7585333" cy="707886"/>
          </a:xfrm>
          <a:prstGeom prst="rect">
            <a:avLst/>
          </a:prstGeom>
          <a:solidFill>
            <a:srgbClr val="0418AC"/>
          </a:solidFill>
        </p:spPr>
        <p:txBody>
          <a:bodyPr wrap="square">
            <a:spAutoFit/>
          </a:bodyPr>
          <a:lstStyle/>
          <a:p>
            <a:r>
              <a:rPr lang="vi-VN" sz="2000" i="1" dirty="0" smtClean="0">
                <a:solidFill>
                  <a:srgbClr val="FFFF00"/>
                </a:solidFill>
              </a:rPr>
              <a:t> Tìm từ ngữ </a:t>
            </a:r>
            <a:r>
              <a:rPr lang="vi-VN" sz="2000" i="1" dirty="0">
                <a:solidFill>
                  <a:srgbClr val="FFFF00"/>
                </a:solidFill>
              </a:rPr>
              <a:t>cho biết cảm xúc của Quang khi được mời lên </a:t>
            </a:r>
            <a:endParaRPr lang="vi-VN" sz="2000" i="1" dirty="0" smtClean="0">
              <a:solidFill>
                <a:srgbClr val="FFFF00"/>
              </a:solidFill>
            </a:endParaRPr>
          </a:p>
          <a:p>
            <a:r>
              <a:rPr lang="vi-VN" sz="2000" i="1" dirty="0" smtClean="0">
                <a:solidFill>
                  <a:srgbClr val="FFFF00"/>
                </a:solidFill>
              </a:rPr>
              <a:t>nói trước lớp?</a:t>
            </a:r>
            <a:endParaRPr lang="vi-VN" sz="2000" i="1" dirty="0">
              <a:solidFill>
                <a:srgbClr val="FFFF00"/>
              </a:solidFill>
            </a:endParaRPr>
          </a:p>
        </p:txBody>
      </p:sp>
      <p:sp>
        <p:nvSpPr>
          <p:cNvPr id="27" name="Rectangle 26"/>
          <p:cNvSpPr/>
          <p:nvPr/>
        </p:nvSpPr>
        <p:spPr>
          <a:xfrm>
            <a:off x="1456544" y="327900"/>
            <a:ext cx="5846472" cy="400110"/>
          </a:xfrm>
          <a:prstGeom prst="rect">
            <a:avLst/>
          </a:prstGeom>
          <a:solidFill>
            <a:srgbClr val="0418AC"/>
          </a:solidFill>
        </p:spPr>
        <p:txBody>
          <a:bodyPr wrap="none">
            <a:spAutoFit/>
          </a:bodyPr>
          <a:lstStyle/>
          <a:p>
            <a:r>
              <a:rPr lang="vi-VN" sz="2000" dirty="0" smtClean="0"/>
              <a:t> </a:t>
            </a:r>
            <a:r>
              <a:rPr lang="vi-VN" sz="2000" i="1" dirty="0">
                <a:solidFill>
                  <a:srgbClr val="FFFF00"/>
                </a:solidFill>
              </a:rPr>
              <a:t>Ai là người được thầy giáo mời lên nói đầu tiên?</a:t>
            </a:r>
            <a:r>
              <a:rPr lang="vi-VN" sz="2000" i="1" dirty="0" smtClean="0">
                <a:solidFill>
                  <a:srgbClr val="FFFF00"/>
                </a:solidFill>
              </a:rPr>
              <a:t>. </a:t>
            </a:r>
            <a:endParaRPr lang="vi-VN" sz="2000" i="1" dirty="0">
              <a:solidFill>
                <a:srgbClr val="FFFF00"/>
              </a:solidFill>
            </a:endParaRPr>
          </a:p>
        </p:txBody>
      </p:sp>
      <p:sp>
        <p:nvSpPr>
          <p:cNvPr id="29" name="Rectangle 28"/>
          <p:cNvSpPr/>
          <p:nvPr/>
        </p:nvSpPr>
        <p:spPr>
          <a:xfrm>
            <a:off x="897964" y="1840155"/>
            <a:ext cx="7585333" cy="400110"/>
          </a:xfrm>
          <a:prstGeom prst="rect">
            <a:avLst/>
          </a:prstGeom>
          <a:solidFill>
            <a:srgbClr val="0418AC"/>
          </a:solidFill>
        </p:spPr>
        <p:txBody>
          <a:bodyPr wrap="square">
            <a:spAutoFit/>
          </a:bodyPr>
          <a:lstStyle/>
          <a:p>
            <a:r>
              <a:rPr lang="vi-VN" sz="2000" i="1" dirty="0" smtClean="0">
                <a:solidFill>
                  <a:srgbClr val="FFFF00"/>
                </a:solidFill>
              </a:rPr>
              <a:t> </a:t>
            </a:r>
            <a:r>
              <a:rPr lang="vi-VN" sz="2000" b="1" dirty="0">
                <a:solidFill>
                  <a:schemeClr val="bg1"/>
                </a:solidFill>
              </a:rPr>
              <a:t>Câu 2</a:t>
            </a:r>
            <a:r>
              <a:rPr lang="vi-VN" sz="2000" dirty="0">
                <a:solidFill>
                  <a:schemeClr val="bg1"/>
                </a:solidFill>
              </a:rPr>
              <a:t>. Vì sao lúc đầu Quang lúng túng?</a:t>
            </a:r>
            <a:endParaRPr lang="vi-VN" sz="2000" i="1" dirty="0">
              <a:solidFill>
                <a:srgbClr val="FFFF00"/>
              </a:solidFill>
            </a:endParaRPr>
          </a:p>
        </p:txBody>
      </p:sp>
      <p:sp>
        <p:nvSpPr>
          <p:cNvPr id="30" name="Rectangle 29"/>
          <p:cNvSpPr/>
          <p:nvPr/>
        </p:nvSpPr>
        <p:spPr>
          <a:xfrm>
            <a:off x="665077" y="3664125"/>
            <a:ext cx="7822595" cy="400110"/>
          </a:xfrm>
          <a:prstGeom prst="rect">
            <a:avLst/>
          </a:prstGeom>
        </p:spPr>
        <p:txBody>
          <a:bodyPr wrap="square">
            <a:spAutoFit/>
          </a:bodyPr>
          <a:lstStyle/>
          <a:p>
            <a:r>
              <a:rPr lang="vi-VN" sz="2000" i="1" dirty="0" smtClean="0">
                <a:solidFill>
                  <a:srgbClr val="FF0000"/>
                </a:solidFill>
              </a:rPr>
              <a:t>Thầy </a:t>
            </a:r>
            <a:r>
              <a:rPr lang="vi-VN" sz="2000" i="1" dirty="0">
                <a:solidFill>
                  <a:srgbClr val="FF0000"/>
                </a:solidFill>
              </a:rPr>
              <a:t>giáo và các bạn động viên, cổ vũ Quang; Quang rất cố gắng</a:t>
            </a:r>
            <a:r>
              <a:rPr lang="vi-VN" sz="2000" dirty="0">
                <a:solidFill>
                  <a:srgbClr val="FF0000"/>
                </a:solidFill>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P spid="25" grpId="0" animBg="1"/>
      <p:bldP spid="27" grpId="0" animBg="1"/>
      <p:bldP spid="29"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3924151"/>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p>
          <a:p>
            <a:pPr algn="just"/>
            <a:r>
              <a:rPr lang="vi-VN" sz="1900" dirty="0"/>
              <a:t>    Thầy giáo mỉm cười, kiên nhẫn nghe Quang nói. Thầy bảo: “Thế là được rồi đấy!”</a:t>
            </a:r>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a:t>Đọc diễn cảm</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200588" y="140044"/>
            <a:ext cx="4139275" cy="461665"/>
          </a:xfrm>
          <a:prstGeom prst="rect">
            <a:avLst/>
          </a:prstGeom>
          <a:noFill/>
        </p:spPr>
        <p:txBody>
          <a:bodyPr wrap="none" rtlCol="0">
            <a:spAutoFit/>
          </a:bodyPr>
          <a:lstStyle/>
          <a:p>
            <a:r>
              <a:rPr lang="en-US" sz="2400" dirty="0">
                <a:solidFill>
                  <a:srgbClr val="0070C0"/>
                </a:solidFill>
              </a:rPr>
              <a:t>VIDEO:</a:t>
            </a:r>
            <a:r>
              <a:rPr lang="en-US" sz="2400" dirty="0"/>
              <a:t> </a:t>
            </a:r>
            <a:r>
              <a:rPr lang="en-US" sz="2400" dirty="0" err="1" smtClean="0">
                <a:solidFill>
                  <a:srgbClr val="FF0000"/>
                </a:solidFill>
              </a:rPr>
              <a:t>Những</a:t>
            </a:r>
            <a:r>
              <a:rPr lang="en-US" sz="2400" dirty="0" smtClean="0">
                <a:solidFill>
                  <a:srgbClr val="FF0000"/>
                </a:solidFill>
              </a:rPr>
              <a:t> </a:t>
            </a:r>
            <a:r>
              <a:rPr lang="en-US" sz="2400" dirty="0" err="1" smtClean="0">
                <a:solidFill>
                  <a:srgbClr val="FF0000"/>
                </a:solidFill>
              </a:rPr>
              <a:t>em</a:t>
            </a:r>
            <a:r>
              <a:rPr lang="en-US" sz="2400" dirty="0" smtClean="0">
                <a:solidFill>
                  <a:srgbClr val="FF0000"/>
                </a:solidFill>
              </a:rPr>
              <a:t> </a:t>
            </a:r>
            <a:r>
              <a:rPr lang="en-US" sz="2400" dirty="0" err="1" smtClean="0">
                <a:solidFill>
                  <a:srgbClr val="FF0000"/>
                </a:solidFill>
              </a:rPr>
              <a:t>bé</a:t>
            </a:r>
            <a:r>
              <a:rPr lang="en-US" sz="2400" dirty="0" smtClean="0">
                <a:solidFill>
                  <a:srgbClr val="FF0000"/>
                </a:solidFill>
              </a:rPr>
              <a:t> </a:t>
            </a:r>
            <a:r>
              <a:rPr lang="en-US" sz="2400" dirty="0" err="1" smtClean="0">
                <a:solidFill>
                  <a:srgbClr val="FF0000"/>
                </a:solidFill>
              </a:rPr>
              <a:t>ngoan</a:t>
            </a:r>
            <a:endParaRPr lang="en-US" sz="2400" dirty="0">
              <a:solidFill>
                <a:srgbClr val="FF0000"/>
              </a:solidFill>
            </a:endParaRPr>
          </a:p>
        </p:txBody>
      </p:sp>
      <p:sp>
        <p:nvSpPr>
          <p:cNvPr id="8" name="TextBox 7"/>
          <p:cNvSpPr txBox="1"/>
          <p:nvPr/>
        </p:nvSpPr>
        <p:spPr>
          <a:xfrm>
            <a:off x="974762" y="4154613"/>
            <a:ext cx="6963766" cy="830997"/>
          </a:xfrm>
          <a:prstGeom prst="rect">
            <a:avLst/>
          </a:prstGeom>
          <a:noFill/>
        </p:spPr>
        <p:txBody>
          <a:bodyPr wrap="none" rtlCol="0">
            <a:spAutoFit/>
          </a:bodyPr>
          <a:lstStyle/>
          <a:p>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trong</a:t>
            </a:r>
            <a:r>
              <a:rPr lang="en-US" sz="2400" dirty="0" smtClean="0">
                <a:solidFill>
                  <a:schemeClr val="bg1"/>
                </a:solidFill>
              </a:rPr>
              <a:t> </a:t>
            </a:r>
            <a:r>
              <a:rPr lang="en-US" sz="2400" dirty="0" err="1" smtClean="0">
                <a:solidFill>
                  <a:schemeClr val="bg1"/>
                </a:solidFill>
              </a:rPr>
              <a:t>bài</a:t>
            </a:r>
            <a:r>
              <a:rPr lang="en-US" sz="2400" dirty="0" smtClean="0">
                <a:solidFill>
                  <a:schemeClr val="bg1"/>
                </a:solidFill>
              </a:rPr>
              <a:t> </a:t>
            </a:r>
            <a:r>
              <a:rPr lang="en-US" sz="2400" dirty="0" err="1" smtClean="0">
                <a:solidFill>
                  <a:schemeClr val="bg1"/>
                </a:solidFill>
              </a:rPr>
              <a:t>hát</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ai</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a:t>
            </a:r>
          </a:p>
          <a:p>
            <a:r>
              <a:rPr lang="en-US" sz="2400" dirty="0" err="1" smtClean="0">
                <a:solidFill>
                  <a:schemeClr val="bg1"/>
                </a:solidFill>
              </a:rPr>
              <a:t>Những</a:t>
            </a:r>
            <a:r>
              <a:rPr lang="en-US" sz="2400" dirty="0" smtClean="0">
                <a:solidFill>
                  <a:schemeClr val="bg1"/>
                </a:solidFill>
              </a:rPr>
              <a:t> </a:t>
            </a:r>
            <a:r>
              <a:rPr lang="en-US" sz="2400" dirty="0" err="1" smtClean="0">
                <a:solidFill>
                  <a:schemeClr val="bg1"/>
                </a:solidFill>
              </a:rPr>
              <a:t>việc</a:t>
            </a:r>
            <a:r>
              <a:rPr lang="en-US" sz="2400" dirty="0" smtClean="0">
                <a:solidFill>
                  <a:schemeClr val="bg1"/>
                </a:solidFill>
              </a:rPr>
              <a:t> </a:t>
            </a:r>
            <a:r>
              <a:rPr lang="en-US" sz="2400" dirty="0" err="1" smtClean="0">
                <a:solidFill>
                  <a:schemeClr val="bg1"/>
                </a:solidFill>
              </a:rPr>
              <a:t>làm</a:t>
            </a:r>
            <a:r>
              <a:rPr lang="en-US" sz="2400" dirty="0" smtClean="0">
                <a:solidFill>
                  <a:schemeClr val="bg1"/>
                </a:solidFill>
              </a:rPr>
              <a:t> </a:t>
            </a:r>
            <a:r>
              <a:rPr lang="en-US" sz="2400" dirty="0" err="1" smtClean="0">
                <a:solidFill>
                  <a:schemeClr val="bg1"/>
                </a:solidFill>
              </a:rPr>
              <a:t>nào</a:t>
            </a:r>
            <a:r>
              <a:rPr lang="en-US" sz="2400" dirty="0" smtClean="0">
                <a:solidFill>
                  <a:schemeClr val="bg1"/>
                </a:solidFill>
              </a:rPr>
              <a:t> </a:t>
            </a:r>
            <a:r>
              <a:rPr lang="en-US" sz="2400" dirty="0" err="1" smtClean="0">
                <a:solidFill>
                  <a:schemeClr val="bg1"/>
                </a:solidFill>
              </a:rPr>
              <a:t>của</a:t>
            </a:r>
            <a:r>
              <a:rPr lang="en-US" sz="2400" dirty="0" smtClean="0">
                <a:solidFill>
                  <a:schemeClr val="bg1"/>
                </a:solidFill>
              </a:rPr>
              <a:t> </a:t>
            </a:r>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cô</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 </a:t>
            </a:r>
            <a:endParaRPr lang="en-US" sz="2400" dirty="0">
              <a:solidFill>
                <a:schemeClr val="bg1"/>
              </a:solidFill>
            </a:endParaRPr>
          </a:p>
        </p:txBody>
      </p:sp>
      <p:pic>
        <p:nvPicPr>
          <p:cNvPr id="6" name="Xuân Mai - Những Em Bé Ngoan - Nhạc Xuân Ma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4320" y="601709"/>
            <a:ext cx="8554719" cy="42344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100000">
                <p:cTn id="15" fill="hold" display="0">
                  <p:stCondLst>
                    <p:cond delay="indefinite"/>
                  </p:stCondLst>
                </p:cTn>
                <p:tgtEl>
                  <p:spTgt spid="6"/>
                </p:tgtEl>
              </p:cMediaNode>
            </p:vide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195" b="89655" l="9091" r="94949"/>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l="24226" t="18573" r="5274" b="18573"/>
            <a:stretch>
              <a:fillRect/>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dirty="0">
                <a:solidFill>
                  <a:schemeClr val="bg1"/>
                </a:solidFill>
              </a:rPr>
              <a:t>Câu 1</a:t>
            </a:r>
            <a:r>
              <a:rPr lang="nl-NL" sz="2400" dirty="0" smtClean="0">
                <a:solidFill>
                  <a:schemeClr val="bg1"/>
                </a:solidFill>
              </a:rPr>
              <a:t>. Tìm những câu hỏi trong bài đọc</a:t>
            </a:r>
            <a:r>
              <a:rPr lang="vi-VN" sz="2400" dirty="0">
                <a:solidFill>
                  <a:schemeClr val="bg1"/>
                </a:solidFill>
              </a:rPr>
              <a:t>?</a:t>
            </a:r>
            <a:endParaRPr lang="vi-VN" sz="2400" dirty="0" smtClean="0">
              <a:solidFill>
                <a:schemeClr val="bg1"/>
              </a:solidFill>
            </a:endParaRPr>
          </a:p>
          <a:p>
            <a:r>
              <a:rPr lang="nl-NL" sz="2400" dirty="0" smtClean="0">
                <a:solidFill>
                  <a:schemeClr val="bg1"/>
                </a:solidFill>
              </a:rPr>
              <a:t> </a:t>
            </a:r>
            <a:r>
              <a:rPr lang="vi-VN" sz="2400" dirty="0" smtClean="0">
                <a:solidFill>
                  <a:schemeClr val="bg1"/>
                </a:solidFill>
              </a:rPr>
              <a:t>Đ</a:t>
            </a:r>
            <a:r>
              <a:rPr lang="nl-NL" sz="2400" dirty="0" smtClean="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3"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769441"/>
          </a:xfrm>
          <a:prstGeom prst="rect">
            <a:avLst/>
          </a:prstGeom>
          <a:noFill/>
        </p:spPr>
        <p:txBody>
          <a:bodyPr wrap="square" rtlCol="0">
            <a:spAutoFit/>
          </a:bodyPr>
          <a:lstStyle/>
          <a:p>
            <a:r>
              <a:rPr lang="vi-VN" sz="2200" i="1" dirty="0">
                <a:solidFill>
                  <a:schemeClr val="bg1"/>
                </a:solidFill>
              </a:rPr>
              <a:t>Sáng nay ngủ dậy em làm gì?; </a:t>
            </a:r>
            <a:r>
              <a:rPr lang="vi-VN" sz="2200" i="1" dirty="0" smtClean="0">
                <a:solidFill>
                  <a:schemeClr val="bg1"/>
                </a:solidFill>
              </a:rPr>
              <a:t>Rồi </a:t>
            </a:r>
            <a:r>
              <a:rPr lang="vi-VN" sz="2200" i="1" dirty="0">
                <a:solidFill>
                  <a:schemeClr val="bg1"/>
                </a:solidFill>
              </a:rPr>
              <a:t>gì nữa</a:t>
            </a:r>
            <a:r>
              <a:rPr lang="vi-VN" sz="2200" i="1" dirty="0" smtClean="0">
                <a:solidFill>
                  <a:schemeClr val="bg1"/>
                </a:solidFill>
              </a:rPr>
              <a:t>?</a:t>
            </a:r>
            <a:endParaRPr lang="en-US" sz="2200" i="1" dirty="0" smtClean="0">
              <a:solidFill>
                <a:schemeClr val="bg1"/>
              </a:solidFill>
            </a:endParaRPr>
          </a:p>
          <a:p>
            <a:r>
              <a:rPr lang="vi-VN" sz="2200" i="1" dirty="0" smtClean="0">
                <a:solidFill>
                  <a:srgbClr val="FFFF00"/>
                </a:solidFill>
              </a:rPr>
              <a:t>( Đó </a:t>
            </a:r>
            <a:r>
              <a:rPr lang="vi-VN" sz="2200" i="1" dirty="0">
                <a:solidFill>
                  <a:srgbClr val="FFFF00"/>
                </a:solidFill>
              </a:rPr>
              <a:t>là câu hỏi của thầy giáo dành cho </a:t>
            </a:r>
            <a:r>
              <a:rPr lang="vi-VN" sz="2200" i="1" dirty="0" smtClean="0">
                <a:solidFill>
                  <a:srgbClr val="FFFF00"/>
                </a:solidFill>
              </a:rPr>
              <a:t>Quang )</a:t>
            </a:r>
            <a:endParaRPr lang="vi-VN" sz="2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rPr>
              <a:t>2-</a:t>
            </a:r>
            <a:r>
              <a:rPr lang="nl-NL" sz="2800" i="1" dirty="0">
                <a:solidFill>
                  <a:schemeClr val="bg1"/>
                </a:solidFill>
              </a:rPr>
              <a:t> Đóng vai các bạn và Quang nói và đáp lời khi Quang tự tin</a:t>
            </a:r>
            <a:endParaRPr lang="en-US" sz="2800" dirty="0">
              <a:solidFill>
                <a:schemeClr val="bg1"/>
              </a:solidFill>
            </a:endParaRPr>
          </a:p>
        </p:txBody>
      </p:sp>
      <p:pic>
        <p:nvPicPr>
          <p:cNvPr id="22" name="Picture 21"/>
          <p:cNvPicPr>
            <a:picLocks noChangeAspect="1"/>
          </p:cNvPicPr>
          <p:nvPr/>
        </p:nvPicPr>
        <p:blipFill>
          <a:blip r:embed="rId4" cstate="screen"/>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Shape 90"/>
        <p:cNvGrpSpPr/>
        <p:nvPr/>
      </p:nvGrpSpPr>
      <p:grpSpPr>
        <a:xfrm>
          <a:off x="0" y="0"/>
          <a:ext cx="0" cy="0"/>
          <a:chOff x="0" y="0"/>
          <a:chExt cx="0" cy="0"/>
        </a:xfrm>
      </p:grpSpPr>
      <p:sp>
        <p:nvSpPr>
          <p:cNvPr id="3" name="Rectangle 2"/>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CỦNG</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CỐ</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BÀI</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HỌC</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4" cstate="screen"/>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560" y="4334795"/>
            <a:ext cx="8661680" cy="738664"/>
          </a:xfrm>
          <a:prstGeom prst="rect">
            <a:avLst/>
          </a:prstGeom>
          <a:solidFill>
            <a:schemeClr val="bg1"/>
          </a:solidFill>
        </p:spPr>
        <p:txBody>
          <a:bodyPr wrap="square">
            <a:spAutoFit/>
          </a:bodyPr>
          <a:lstStyle/>
          <a:p>
            <a:r>
              <a:rPr lang="vi-VN" i="1" dirty="0"/>
              <a:t>Bài </a:t>
            </a:r>
            <a:r>
              <a:rPr lang="vi-VN" i="1" dirty="0" smtClean="0"/>
              <a:t>đọc hôm nay </a:t>
            </a:r>
            <a:r>
              <a:rPr lang="vi-VN" i="1" dirty="0"/>
              <a:t>kể về nhân vật Quang trong một giờ học. Quang được thầy giáo mời lên nói trước lớp. Lúc đầu bạn ấy lúng túng, rụt rè. Sau đó, nhờ sự động viên, khích lệ của thầy giáo, bạn bè và sự cố gắng của bản thân, Quang đã nói năng lưu loát, trở nên tự tin.</a:t>
            </a:r>
            <a:endParaRPr lang="vi-VN" dirty="0"/>
          </a:p>
        </p:txBody>
      </p:sp>
      <p:sp>
        <p:nvSpPr>
          <p:cNvPr id="11" name="Rectangle 10"/>
          <p:cNvSpPr/>
          <p:nvPr/>
        </p:nvSpPr>
        <p:spPr>
          <a:xfrm>
            <a:off x="1022606" y="479078"/>
            <a:ext cx="7555273" cy="369332"/>
          </a:xfrm>
          <a:prstGeom prst="rect">
            <a:avLst/>
          </a:prstGeom>
          <a:solidFill>
            <a:schemeClr val="bg1"/>
          </a:solidFill>
        </p:spPr>
        <p:txBody>
          <a:bodyPr wrap="none">
            <a:spAutoFit/>
          </a:bodyPr>
          <a:lstStyle/>
          <a:p>
            <a:r>
              <a:rPr lang="nl-NL" sz="1800" dirty="0" smtClean="0"/>
              <a:t>Em đã khi nào nói trước đám đông chưa? Lúc ấy em cảm thấy thế nào?</a:t>
            </a:r>
            <a:endParaRPr lang="en-US" sz="1800" dirty="0"/>
          </a:p>
        </p:txBody>
      </p:sp>
      <p:sp>
        <p:nvSpPr>
          <p:cNvPr id="10" name="Rectangle 9"/>
          <p:cNvSpPr/>
          <p:nvPr/>
        </p:nvSpPr>
        <p:spPr>
          <a:xfrm>
            <a:off x="3532292" y="-4067"/>
            <a:ext cx="2079415" cy="523220"/>
          </a:xfrm>
          <a:prstGeom prst="rect">
            <a:avLst/>
          </a:prstGeom>
          <a:solidFill>
            <a:schemeClr val="bg1"/>
          </a:solidFill>
        </p:spPr>
        <p:txBody>
          <a:bodyPr wrap="none">
            <a:spAutoFit/>
          </a:bodyPr>
          <a:lstStyle/>
          <a:p>
            <a:r>
              <a:rPr lang="nl-NL" sz="2800" dirty="0" smtClean="0">
                <a:solidFill>
                  <a:srgbClr val="FF0000"/>
                </a:solidFill>
              </a:rPr>
              <a:t>Một giờ học</a:t>
            </a:r>
            <a:endParaRPr lang="en-US" sz="2800" dirty="0">
              <a:solidFill>
                <a:srgbClr val="FF0000"/>
              </a:solidFill>
            </a:endParaRPr>
          </a:p>
        </p:txBody>
      </p:sp>
      <p:pic>
        <p:nvPicPr>
          <p:cNvPr id="1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03563" y="0"/>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1" fmla="*/ 340293 w 9144000"/>
              <a:gd name="connsiteY0-2" fmla="*/ 202018 h 1658956"/>
              <a:gd name="connsiteX1-3" fmla="*/ 9144000 w 9144000"/>
              <a:gd name="connsiteY1-4" fmla="*/ 0 h 1658956"/>
              <a:gd name="connsiteX2-5" fmla="*/ 9144000 w 9144000"/>
              <a:gd name="connsiteY2-6" fmla="*/ 0 h 1658956"/>
              <a:gd name="connsiteX3-7" fmla="*/ 9144000 w 9144000"/>
              <a:gd name="connsiteY3-8" fmla="*/ 1382458 h 1658956"/>
              <a:gd name="connsiteX4-9" fmla="*/ 8867502 w 9144000"/>
              <a:gd name="connsiteY4-10" fmla="*/ 1658956 h 1658956"/>
              <a:gd name="connsiteX5-11" fmla="*/ 0 w 9144000"/>
              <a:gd name="connsiteY5-12" fmla="*/ 1658956 h 1658956"/>
              <a:gd name="connsiteX6-13" fmla="*/ 0 w 9144000"/>
              <a:gd name="connsiteY6-14" fmla="*/ 1658956 h 1658956"/>
              <a:gd name="connsiteX7-15" fmla="*/ 0 w 9144000"/>
              <a:gd name="connsiteY7-16" fmla="*/ 276498 h 1658956"/>
              <a:gd name="connsiteX8-17" fmla="*/ 340293 w 9144000"/>
              <a:gd name="connsiteY8-18" fmla="*/ 202018 h 1658956"/>
              <a:gd name="connsiteX0-19" fmla="*/ 340293 w 9144000"/>
              <a:gd name="connsiteY0-20" fmla="*/ 202018 h 1658956"/>
              <a:gd name="connsiteX1-21" fmla="*/ 9144000 w 9144000"/>
              <a:gd name="connsiteY1-22" fmla="*/ 0 h 1658956"/>
              <a:gd name="connsiteX2-23" fmla="*/ 9144000 w 9144000"/>
              <a:gd name="connsiteY2-24" fmla="*/ 0 h 1658956"/>
              <a:gd name="connsiteX3-25" fmla="*/ 9144000 w 9144000"/>
              <a:gd name="connsiteY3-26" fmla="*/ 1382458 h 1658956"/>
              <a:gd name="connsiteX4-27" fmla="*/ 8867502 w 9144000"/>
              <a:gd name="connsiteY4-28" fmla="*/ 1658956 h 1658956"/>
              <a:gd name="connsiteX5-29" fmla="*/ 0 w 9144000"/>
              <a:gd name="connsiteY5-30" fmla="*/ 1658956 h 1658956"/>
              <a:gd name="connsiteX6-31" fmla="*/ 0 w 9144000"/>
              <a:gd name="connsiteY6-32" fmla="*/ 1658956 h 1658956"/>
              <a:gd name="connsiteX7-33" fmla="*/ 0 w 9144000"/>
              <a:gd name="connsiteY7-34" fmla="*/ 276498 h 1658956"/>
              <a:gd name="connsiteX8-35" fmla="*/ 340293 w 9144000"/>
              <a:gd name="connsiteY8-36" fmla="*/ 202018 h 1658956"/>
              <a:gd name="connsiteX0-37" fmla="*/ 340293 w 9144000"/>
              <a:gd name="connsiteY0-38" fmla="*/ 202018 h 1658956"/>
              <a:gd name="connsiteX1-39" fmla="*/ 9144000 w 9144000"/>
              <a:gd name="connsiteY1-40" fmla="*/ 0 h 1658956"/>
              <a:gd name="connsiteX2-41" fmla="*/ 9144000 w 9144000"/>
              <a:gd name="connsiteY2-42" fmla="*/ 0 h 1658956"/>
              <a:gd name="connsiteX3-43" fmla="*/ 9144000 w 9144000"/>
              <a:gd name="connsiteY3-44" fmla="*/ 1382458 h 1658956"/>
              <a:gd name="connsiteX4-45" fmla="*/ 8867502 w 9144000"/>
              <a:gd name="connsiteY4-46" fmla="*/ 1658956 h 1658956"/>
              <a:gd name="connsiteX5-47" fmla="*/ 0 w 9144000"/>
              <a:gd name="connsiteY5-48" fmla="*/ 1658956 h 1658956"/>
              <a:gd name="connsiteX6-49" fmla="*/ 0 w 9144000"/>
              <a:gd name="connsiteY6-50" fmla="*/ 1658956 h 1658956"/>
              <a:gd name="connsiteX7-51" fmla="*/ 0 w 9144000"/>
              <a:gd name="connsiteY7-52" fmla="*/ 276498 h 1658956"/>
              <a:gd name="connsiteX8-53" fmla="*/ 340293 w 9144000"/>
              <a:gd name="connsiteY8-54" fmla="*/ 202018 h 1658956"/>
              <a:gd name="connsiteX0-55" fmla="*/ 446619 w 9144000"/>
              <a:gd name="connsiteY0-56" fmla="*/ 180753 h 1658956"/>
              <a:gd name="connsiteX1-57" fmla="*/ 9144000 w 9144000"/>
              <a:gd name="connsiteY1-58" fmla="*/ 0 h 1658956"/>
              <a:gd name="connsiteX2-59" fmla="*/ 9144000 w 9144000"/>
              <a:gd name="connsiteY2-60" fmla="*/ 0 h 1658956"/>
              <a:gd name="connsiteX3-61" fmla="*/ 9144000 w 9144000"/>
              <a:gd name="connsiteY3-62" fmla="*/ 1382458 h 1658956"/>
              <a:gd name="connsiteX4-63" fmla="*/ 8867502 w 9144000"/>
              <a:gd name="connsiteY4-64" fmla="*/ 1658956 h 1658956"/>
              <a:gd name="connsiteX5-65" fmla="*/ 0 w 9144000"/>
              <a:gd name="connsiteY5-66" fmla="*/ 1658956 h 1658956"/>
              <a:gd name="connsiteX6-67" fmla="*/ 0 w 9144000"/>
              <a:gd name="connsiteY6-68" fmla="*/ 1658956 h 1658956"/>
              <a:gd name="connsiteX7-69" fmla="*/ 0 w 9144000"/>
              <a:gd name="connsiteY7-70" fmla="*/ 276498 h 1658956"/>
              <a:gd name="connsiteX8-71" fmla="*/ 446619 w 9144000"/>
              <a:gd name="connsiteY8-72" fmla="*/ 180753 h 1658956"/>
              <a:gd name="connsiteX0-73" fmla="*/ 404089 w 9144000"/>
              <a:gd name="connsiteY0-74" fmla="*/ 191386 h 1658956"/>
              <a:gd name="connsiteX1-75" fmla="*/ 9144000 w 9144000"/>
              <a:gd name="connsiteY1-76" fmla="*/ 0 h 1658956"/>
              <a:gd name="connsiteX2-77" fmla="*/ 9144000 w 9144000"/>
              <a:gd name="connsiteY2-78" fmla="*/ 0 h 1658956"/>
              <a:gd name="connsiteX3-79" fmla="*/ 9144000 w 9144000"/>
              <a:gd name="connsiteY3-80" fmla="*/ 1382458 h 1658956"/>
              <a:gd name="connsiteX4-81" fmla="*/ 8867502 w 9144000"/>
              <a:gd name="connsiteY4-82" fmla="*/ 1658956 h 1658956"/>
              <a:gd name="connsiteX5-83" fmla="*/ 0 w 9144000"/>
              <a:gd name="connsiteY5-84" fmla="*/ 1658956 h 1658956"/>
              <a:gd name="connsiteX6-85" fmla="*/ 0 w 9144000"/>
              <a:gd name="connsiteY6-86" fmla="*/ 1658956 h 1658956"/>
              <a:gd name="connsiteX7-87" fmla="*/ 0 w 9144000"/>
              <a:gd name="connsiteY7-88" fmla="*/ 276498 h 1658956"/>
              <a:gd name="connsiteX8-89" fmla="*/ 404089 w 9144000"/>
              <a:gd name="connsiteY8-90" fmla="*/ 191386 h 1658956"/>
              <a:gd name="connsiteX0-91" fmla="*/ 404089 w 9144000"/>
              <a:gd name="connsiteY0-92" fmla="*/ 191386 h 1658956"/>
              <a:gd name="connsiteX1-93" fmla="*/ 9144000 w 9144000"/>
              <a:gd name="connsiteY1-94" fmla="*/ 0 h 1658956"/>
              <a:gd name="connsiteX2-95" fmla="*/ 9133367 w 9144000"/>
              <a:gd name="connsiteY2-96" fmla="*/ 138223 h 1658956"/>
              <a:gd name="connsiteX3-97" fmla="*/ 9144000 w 9144000"/>
              <a:gd name="connsiteY3-98" fmla="*/ 1382458 h 1658956"/>
              <a:gd name="connsiteX4-99" fmla="*/ 8867502 w 9144000"/>
              <a:gd name="connsiteY4-100" fmla="*/ 1658956 h 1658956"/>
              <a:gd name="connsiteX5-101" fmla="*/ 0 w 9144000"/>
              <a:gd name="connsiteY5-102" fmla="*/ 1658956 h 1658956"/>
              <a:gd name="connsiteX6-103" fmla="*/ 0 w 9144000"/>
              <a:gd name="connsiteY6-104" fmla="*/ 1658956 h 1658956"/>
              <a:gd name="connsiteX7-105" fmla="*/ 0 w 9144000"/>
              <a:gd name="connsiteY7-106" fmla="*/ 276498 h 1658956"/>
              <a:gd name="connsiteX8-107" fmla="*/ 404089 w 9144000"/>
              <a:gd name="connsiteY8-108" fmla="*/ 191386 h 1658956"/>
              <a:gd name="connsiteX0-109" fmla="*/ 404089 w 9154633"/>
              <a:gd name="connsiteY0-110" fmla="*/ 106325 h 1573895"/>
              <a:gd name="connsiteX1-111" fmla="*/ 9154633 w 9154633"/>
              <a:gd name="connsiteY1-112" fmla="*/ 0 h 1573895"/>
              <a:gd name="connsiteX2-113" fmla="*/ 9133367 w 9154633"/>
              <a:gd name="connsiteY2-114" fmla="*/ 53162 h 1573895"/>
              <a:gd name="connsiteX3-115" fmla="*/ 9144000 w 9154633"/>
              <a:gd name="connsiteY3-116" fmla="*/ 1297397 h 1573895"/>
              <a:gd name="connsiteX4-117" fmla="*/ 8867502 w 9154633"/>
              <a:gd name="connsiteY4-118" fmla="*/ 1573895 h 1573895"/>
              <a:gd name="connsiteX5-119" fmla="*/ 0 w 9154633"/>
              <a:gd name="connsiteY5-120" fmla="*/ 1573895 h 1573895"/>
              <a:gd name="connsiteX6-121" fmla="*/ 0 w 9154633"/>
              <a:gd name="connsiteY6-122" fmla="*/ 1573895 h 1573895"/>
              <a:gd name="connsiteX7-123" fmla="*/ 0 w 9154633"/>
              <a:gd name="connsiteY7-124" fmla="*/ 191437 h 1573895"/>
              <a:gd name="connsiteX8-125" fmla="*/ 404089 w 9154633"/>
              <a:gd name="connsiteY8-126" fmla="*/ 106325 h 1573895"/>
              <a:gd name="connsiteX0-127" fmla="*/ 406325 w 9156869"/>
              <a:gd name="connsiteY0-128" fmla="*/ 106325 h 1573895"/>
              <a:gd name="connsiteX1-129" fmla="*/ 9156869 w 9156869"/>
              <a:gd name="connsiteY1-130" fmla="*/ 0 h 1573895"/>
              <a:gd name="connsiteX2-131" fmla="*/ 9135603 w 9156869"/>
              <a:gd name="connsiteY2-132" fmla="*/ 53162 h 1573895"/>
              <a:gd name="connsiteX3-133" fmla="*/ 9146236 w 9156869"/>
              <a:gd name="connsiteY3-134" fmla="*/ 1297397 h 1573895"/>
              <a:gd name="connsiteX4-135" fmla="*/ 8869738 w 9156869"/>
              <a:gd name="connsiteY4-136" fmla="*/ 1573895 h 1573895"/>
              <a:gd name="connsiteX5-137" fmla="*/ 2236 w 9156869"/>
              <a:gd name="connsiteY5-138" fmla="*/ 1573895 h 1573895"/>
              <a:gd name="connsiteX6-139" fmla="*/ 2236 w 9156869"/>
              <a:gd name="connsiteY6-140" fmla="*/ 1573895 h 1573895"/>
              <a:gd name="connsiteX7-141" fmla="*/ 2236 w 9156869"/>
              <a:gd name="connsiteY7-142" fmla="*/ 191437 h 1573895"/>
              <a:gd name="connsiteX8-143" fmla="*/ 406325 w 9156869"/>
              <a:gd name="connsiteY8-144" fmla="*/ 106325 h 1573895"/>
              <a:gd name="connsiteX0-145" fmla="*/ 436229 w 9154875"/>
              <a:gd name="connsiteY0-146" fmla="*/ 74427 h 1573895"/>
              <a:gd name="connsiteX1-147" fmla="*/ 9154875 w 9154875"/>
              <a:gd name="connsiteY1-148" fmla="*/ 0 h 1573895"/>
              <a:gd name="connsiteX2-149" fmla="*/ 9133609 w 9154875"/>
              <a:gd name="connsiteY2-150" fmla="*/ 53162 h 1573895"/>
              <a:gd name="connsiteX3-151" fmla="*/ 9144242 w 9154875"/>
              <a:gd name="connsiteY3-152" fmla="*/ 1297397 h 1573895"/>
              <a:gd name="connsiteX4-153" fmla="*/ 8867744 w 9154875"/>
              <a:gd name="connsiteY4-154" fmla="*/ 1573895 h 1573895"/>
              <a:gd name="connsiteX5-155" fmla="*/ 242 w 9154875"/>
              <a:gd name="connsiteY5-156" fmla="*/ 1573895 h 1573895"/>
              <a:gd name="connsiteX6-157" fmla="*/ 242 w 9154875"/>
              <a:gd name="connsiteY6-158" fmla="*/ 1573895 h 1573895"/>
              <a:gd name="connsiteX7-159" fmla="*/ 242 w 9154875"/>
              <a:gd name="connsiteY7-160" fmla="*/ 191437 h 1573895"/>
              <a:gd name="connsiteX8-161" fmla="*/ 436229 w 9154875"/>
              <a:gd name="connsiteY8-162" fmla="*/ 74427 h 1573895"/>
              <a:gd name="connsiteX0-163" fmla="*/ 436229 w 9154875"/>
              <a:gd name="connsiteY0-164" fmla="*/ 74427 h 1573895"/>
              <a:gd name="connsiteX1-165" fmla="*/ 9154875 w 9154875"/>
              <a:gd name="connsiteY1-166" fmla="*/ 0 h 1573895"/>
              <a:gd name="connsiteX2-167" fmla="*/ 9133609 w 9154875"/>
              <a:gd name="connsiteY2-168" fmla="*/ 53162 h 1573895"/>
              <a:gd name="connsiteX3-169" fmla="*/ 9144242 w 9154875"/>
              <a:gd name="connsiteY3-170" fmla="*/ 1297397 h 1573895"/>
              <a:gd name="connsiteX4-171" fmla="*/ 8867744 w 9154875"/>
              <a:gd name="connsiteY4-172" fmla="*/ 1573895 h 1573895"/>
              <a:gd name="connsiteX5-173" fmla="*/ 242 w 9154875"/>
              <a:gd name="connsiteY5-174" fmla="*/ 1573895 h 1573895"/>
              <a:gd name="connsiteX6-175" fmla="*/ 242 w 9154875"/>
              <a:gd name="connsiteY6-176" fmla="*/ 1573895 h 1573895"/>
              <a:gd name="connsiteX7-177" fmla="*/ 242 w 9154875"/>
              <a:gd name="connsiteY7-178" fmla="*/ 191437 h 1573895"/>
              <a:gd name="connsiteX8-179" fmla="*/ 436229 w 9154875"/>
              <a:gd name="connsiteY8-180" fmla="*/ 74427 h 1573895"/>
              <a:gd name="connsiteX0-181" fmla="*/ 436229 w 9154875"/>
              <a:gd name="connsiteY0-182" fmla="*/ 74427 h 1573895"/>
              <a:gd name="connsiteX1-183" fmla="*/ 9154875 w 9154875"/>
              <a:gd name="connsiteY1-184" fmla="*/ 0 h 1573895"/>
              <a:gd name="connsiteX2-185" fmla="*/ 9133609 w 9154875"/>
              <a:gd name="connsiteY2-186" fmla="*/ 53162 h 1573895"/>
              <a:gd name="connsiteX3-187" fmla="*/ 9144242 w 9154875"/>
              <a:gd name="connsiteY3-188" fmla="*/ 1297397 h 1573895"/>
              <a:gd name="connsiteX4-189" fmla="*/ 8867744 w 9154875"/>
              <a:gd name="connsiteY4-190" fmla="*/ 1573895 h 1573895"/>
              <a:gd name="connsiteX5-191" fmla="*/ 242 w 9154875"/>
              <a:gd name="connsiteY5-192" fmla="*/ 1573895 h 1573895"/>
              <a:gd name="connsiteX6-193" fmla="*/ 242 w 9154875"/>
              <a:gd name="connsiteY6-194" fmla="*/ 1456937 h 1573895"/>
              <a:gd name="connsiteX7-195" fmla="*/ 242 w 9154875"/>
              <a:gd name="connsiteY7-196" fmla="*/ 191437 h 1573895"/>
              <a:gd name="connsiteX8-197" fmla="*/ 436229 w 9154875"/>
              <a:gd name="connsiteY8-198" fmla="*/ 74427 h 1573895"/>
              <a:gd name="connsiteX0-199" fmla="*/ 436229 w 9154875"/>
              <a:gd name="connsiteY0-200" fmla="*/ 74427 h 1584527"/>
              <a:gd name="connsiteX1-201" fmla="*/ 9154875 w 9154875"/>
              <a:gd name="connsiteY1-202" fmla="*/ 0 h 1584527"/>
              <a:gd name="connsiteX2-203" fmla="*/ 9133609 w 9154875"/>
              <a:gd name="connsiteY2-204" fmla="*/ 53162 h 1584527"/>
              <a:gd name="connsiteX3-205" fmla="*/ 9144242 w 9154875"/>
              <a:gd name="connsiteY3-206" fmla="*/ 1297397 h 1584527"/>
              <a:gd name="connsiteX4-207" fmla="*/ 8867744 w 9154875"/>
              <a:gd name="connsiteY4-208" fmla="*/ 1573895 h 1584527"/>
              <a:gd name="connsiteX5-209" fmla="*/ 212893 w 9154875"/>
              <a:gd name="connsiteY5-210" fmla="*/ 1584527 h 1584527"/>
              <a:gd name="connsiteX6-211" fmla="*/ 242 w 9154875"/>
              <a:gd name="connsiteY6-212" fmla="*/ 1456937 h 1584527"/>
              <a:gd name="connsiteX7-213" fmla="*/ 242 w 9154875"/>
              <a:gd name="connsiteY7-214" fmla="*/ 191437 h 1584527"/>
              <a:gd name="connsiteX8-215" fmla="*/ 436229 w 9154875"/>
              <a:gd name="connsiteY8-216" fmla="*/ 74427 h 1584527"/>
              <a:gd name="connsiteX0-217" fmla="*/ 436229 w 9154875"/>
              <a:gd name="connsiteY0-218" fmla="*/ 74427 h 1627057"/>
              <a:gd name="connsiteX1-219" fmla="*/ 9154875 w 9154875"/>
              <a:gd name="connsiteY1-220" fmla="*/ 0 h 1627057"/>
              <a:gd name="connsiteX2-221" fmla="*/ 9133609 w 9154875"/>
              <a:gd name="connsiteY2-222" fmla="*/ 53162 h 1627057"/>
              <a:gd name="connsiteX3-223" fmla="*/ 9144242 w 9154875"/>
              <a:gd name="connsiteY3-224" fmla="*/ 1297397 h 1627057"/>
              <a:gd name="connsiteX4-225" fmla="*/ 8867744 w 9154875"/>
              <a:gd name="connsiteY4-226" fmla="*/ 1573895 h 1627057"/>
              <a:gd name="connsiteX5-227" fmla="*/ 436177 w 9154875"/>
              <a:gd name="connsiteY5-228" fmla="*/ 1627057 h 1627057"/>
              <a:gd name="connsiteX6-229" fmla="*/ 242 w 9154875"/>
              <a:gd name="connsiteY6-230" fmla="*/ 1456937 h 1627057"/>
              <a:gd name="connsiteX7-231" fmla="*/ 242 w 9154875"/>
              <a:gd name="connsiteY7-232" fmla="*/ 191437 h 1627057"/>
              <a:gd name="connsiteX8-233" fmla="*/ 436229 w 9154875"/>
              <a:gd name="connsiteY8-234" fmla="*/ 74427 h 1627057"/>
              <a:gd name="connsiteX0-235" fmla="*/ 436229 w 9154875"/>
              <a:gd name="connsiteY0-236" fmla="*/ 74427 h 1627057"/>
              <a:gd name="connsiteX1-237" fmla="*/ 9154875 w 9154875"/>
              <a:gd name="connsiteY1-238" fmla="*/ 0 h 1627057"/>
              <a:gd name="connsiteX2-239" fmla="*/ 9133609 w 9154875"/>
              <a:gd name="connsiteY2-240" fmla="*/ 53162 h 1627057"/>
              <a:gd name="connsiteX3-241" fmla="*/ 9144242 w 9154875"/>
              <a:gd name="connsiteY3-242" fmla="*/ 1297397 h 1627057"/>
              <a:gd name="connsiteX4-243" fmla="*/ 8570033 w 9154875"/>
              <a:gd name="connsiteY4-244" fmla="*/ 1616425 h 1627057"/>
              <a:gd name="connsiteX5-245" fmla="*/ 436177 w 9154875"/>
              <a:gd name="connsiteY5-246" fmla="*/ 1627057 h 1627057"/>
              <a:gd name="connsiteX6-247" fmla="*/ 242 w 9154875"/>
              <a:gd name="connsiteY6-248" fmla="*/ 1456937 h 1627057"/>
              <a:gd name="connsiteX7-249" fmla="*/ 242 w 9154875"/>
              <a:gd name="connsiteY7-250" fmla="*/ 191437 h 1627057"/>
              <a:gd name="connsiteX8-251" fmla="*/ 436229 w 9154875"/>
              <a:gd name="connsiteY8-252" fmla="*/ 74427 h 16270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anose="020B0604020202020204" pitchFamily="34" charset="0"/>
              <a:cs typeface="Arial" panose="020B0604020202020204"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anose="020B0604020202020204" pitchFamily="34" charset="0"/>
              <a:ea typeface="Arial-Rounded" panose="020B0604020202020204" pitchFamily="34" charset="0"/>
              <a:cs typeface="Arial" panose="020B0604020202020204"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anose="020B0604020202020204" pitchFamily="34" charset="0"/>
                <a:ea typeface="Arial-Rounded" panose="020B0604020202020204" pitchFamily="34" charset="0"/>
                <a:cs typeface="Arial" panose="020B0604020202020204" pitchFamily="34" charset="0"/>
              </a:rPr>
              <a:t>Bài</a:t>
            </a:r>
            <a:endParaRPr lang="en-US" sz="2400" b="1" dirty="0">
              <a:solidFill>
                <a:schemeClr val="bg1"/>
              </a:solidFill>
              <a:latin typeface="Arial" panose="020B0604020202020204" pitchFamily="34" charset="0"/>
              <a:ea typeface="Arial-Rounded" panose="020B0604020202020204" pitchFamily="34" charset="0"/>
              <a:cs typeface="Arial" panose="020B0604020202020204" pitchFamily="34" charset="0"/>
            </a:endParaRPr>
          </a:p>
          <a:p>
            <a:pPr algn="ctr"/>
            <a:r>
              <a:rPr lang="vi-VN" sz="3600" b="1" dirty="0">
                <a:solidFill>
                  <a:schemeClr val="bg1"/>
                </a:solidFill>
                <a:latin typeface="Arial" panose="020B0604020202020204" pitchFamily="34" charset="0"/>
                <a:ea typeface="Arial-Rounded" panose="020B0604020202020204" pitchFamily="34" charset="0"/>
                <a:cs typeface="Arial" panose="020B0604020202020204" pitchFamily="34" charset="0"/>
              </a:rPr>
              <a:t>6</a:t>
            </a:r>
            <a:endParaRPr lang="en-US" sz="3600" b="1" dirty="0">
              <a:solidFill>
                <a:schemeClr val="bg1"/>
              </a:solidFill>
              <a:latin typeface="Arial" panose="020B0604020202020204" pitchFamily="34" charset="0"/>
              <a:ea typeface="Arial-Rounded" panose="020B0604020202020204" pitchFamily="34" charset="0"/>
              <a:cs typeface="Arial" panose="020B0604020202020204"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anose="020B0604020202020204" pitchFamily="34" charset="0"/>
                <a:cs typeface="Arial" panose="020B0604020202020204" pitchFamily="34" charset="0"/>
              </a:rPr>
              <a:t>EM LỚN LÊN TỪNG NGÀY</a:t>
            </a:r>
          </a:p>
        </p:txBody>
      </p:sp>
      <p:pic>
        <p:nvPicPr>
          <p:cNvPr id="23" name="Picture 22"/>
          <p:cNvPicPr>
            <a:picLocks noChangeAspect="1"/>
          </p:cNvPicPr>
          <p:nvPr/>
        </p:nvPicPr>
        <p:blipFill>
          <a:blip r:embed="rId2"/>
          <a:stretch>
            <a:fillRect/>
          </a:stretch>
        </p:blipFill>
        <p:spPr>
          <a:xfrm>
            <a:off x="174527" y="2097058"/>
            <a:ext cx="1256264" cy="30336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621342"/>
            <a:ext cx="8547965" cy="4247317"/>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gãy 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endParaRPr lang="vi-VN" sz="1800" dirty="0"/>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3" name="TextBox 12"/>
          <p:cNvSpPr txBox="1"/>
          <p:nvPr/>
        </p:nvSpPr>
        <p:spPr>
          <a:xfrm>
            <a:off x="6396629" y="109596"/>
            <a:ext cx="2492990" cy="369332"/>
          </a:xfrm>
          <a:prstGeom prst="rect">
            <a:avLst/>
          </a:prstGeom>
          <a:solidFill>
            <a:srgbClr val="00B0F0"/>
          </a:solidFill>
        </p:spPr>
        <p:txBody>
          <a:bodyPr wrap="none" rtlCol="0">
            <a:spAutoFit/>
          </a:bodyPr>
          <a:lstStyle/>
          <a:p>
            <a:r>
              <a:rPr lang="en-US" sz="1800"/>
              <a:t>Đọc nối tiếp theo đoạn</a:t>
            </a: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
        <p:nvSpPr>
          <p:cNvPr id="17" name="TextBox 16"/>
          <p:cNvSpPr txBox="1"/>
          <p:nvPr/>
        </p:nvSpPr>
        <p:spPr>
          <a:xfrm>
            <a:off x="865444" y="4636016"/>
            <a:ext cx="6008376" cy="400110"/>
          </a:xfrm>
          <a:prstGeom prst="rect">
            <a:avLst/>
          </a:prstGeom>
          <a:noFill/>
        </p:spPr>
        <p:txBody>
          <a:bodyPr wrap="none" rtlCol="0">
            <a:spAutoFit/>
          </a:bodyPr>
          <a:lstStyle/>
          <a:p>
            <a:r>
              <a:rPr lang="en-US" sz="2000" dirty="0" err="1"/>
              <a:t>Từ</a:t>
            </a:r>
            <a:r>
              <a:rPr lang="en-US" sz="2000" dirty="0"/>
              <a:t> </a:t>
            </a:r>
            <a:r>
              <a:rPr lang="en-US" sz="2000" dirty="0" err="1"/>
              <a:t>khó</a:t>
            </a:r>
            <a:r>
              <a:rPr lang="en-US" sz="2000" dirty="0"/>
              <a:t>: </a:t>
            </a:r>
            <a:r>
              <a:rPr lang="en-US" sz="2000" i="1" dirty="0" err="1">
                <a:solidFill>
                  <a:srgbClr val="D50D8E"/>
                </a:solidFill>
              </a:rPr>
              <a:t>trước</a:t>
            </a:r>
            <a:r>
              <a:rPr lang="en-US" sz="2000" i="1" dirty="0">
                <a:solidFill>
                  <a:srgbClr val="D50D8E"/>
                </a:solidFill>
              </a:rPr>
              <a:t> </a:t>
            </a:r>
            <a:r>
              <a:rPr lang="en-US" sz="2000" i="1" dirty="0" err="1">
                <a:solidFill>
                  <a:srgbClr val="D50D8E"/>
                </a:solidFill>
              </a:rPr>
              <a:t>lớp</a:t>
            </a:r>
            <a:r>
              <a:rPr lang="en-US" sz="2000" i="1" dirty="0">
                <a:solidFill>
                  <a:srgbClr val="D50D8E"/>
                </a:solidFill>
              </a:rPr>
              <a:t>, </a:t>
            </a:r>
            <a:r>
              <a:rPr lang="en-US" sz="2000" i="1" dirty="0" err="1">
                <a:solidFill>
                  <a:srgbClr val="D50D8E"/>
                </a:solidFill>
              </a:rPr>
              <a:t>lúng</a:t>
            </a:r>
            <a:r>
              <a:rPr lang="en-US" sz="2000" i="1" dirty="0">
                <a:solidFill>
                  <a:srgbClr val="D50D8E"/>
                </a:solidFill>
              </a:rPr>
              <a:t> </a:t>
            </a:r>
            <a:r>
              <a:rPr lang="en-US" sz="2000" i="1" dirty="0" err="1">
                <a:solidFill>
                  <a:srgbClr val="D50D8E"/>
                </a:solidFill>
              </a:rPr>
              <a:t>túng</a:t>
            </a:r>
            <a:r>
              <a:rPr lang="en-US" sz="2000" i="1" dirty="0">
                <a:solidFill>
                  <a:srgbClr val="D50D8E"/>
                </a:solidFill>
              </a:rPr>
              <a:t>, </a:t>
            </a:r>
            <a:r>
              <a:rPr lang="en-US" sz="2000" i="1" dirty="0" err="1">
                <a:solidFill>
                  <a:srgbClr val="D50D8E"/>
                </a:solidFill>
              </a:rPr>
              <a:t>sáng</a:t>
            </a:r>
            <a:r>
              <a:rPr lang="en-US" sz="2000" i="1" dirty="0">
                <a:solidFill>
                  <a:srgbClr val="D50D8E"/>
                </a:solidFill>
              </a:rPr>
              <a:t> </a:t>
            </a:r>
            <a:r>
              <a:rPr lang="en-US" sz="2000" i="1" dirty="0" smtClean="0">
                <a:solidFill>
                  <a:srgbClr val="D50D8E"/>
                </a:solidFill>
              </a:rPr>
              <a:t>nay, </a:t>
            </a:r>
            <a:r>
              <a:rPr lang="en-US" sz="2000" i="1" dirty="0" err="1" smtClean="0">
                <a:solidFill>
                  <a:srgbClr val="D50D8E"/>
                </a:solidFill>
              </a:rPr>
              <a:t>kiên</a:t>
            </a:r>
            <a:r>
              <a:rPr lang="en-US" sz="2000" i="1" dirty="0" smtClean="0">
                <a:solidFill>
                  <a:srgbClr val="D50D8E"/>
                </a:solidFill>
              </a:rPr>
              <a:t> </a:t>
            </a:r>
            <a:r>
              <a:rPr lang="en-US" sz="2000" i="1" dirty="0" err="1" smtClean="0">
                <a:solidFill>
                  <a:srgbClr val="D50D8E"/>
                </a:solidFill>
              </a:rPr>
              <a:t>nhẫn</a:t>
            </a:r>
            <a:r>
              <a:rPr lang="en-US" sz="2000" i="1" dirty="0" smtClean="0">
                <a:solidFill>
                  <a:srgbClr val="D50D8E"/>
                </a:solidFill>
              </a:rPr>
              <a:t>...</a:t>
            </a:r>
            <a:endParaRPr lang="en-US" sz="2000" dirty="0">
              <a:solidFill>
                <a:srgbClr val="D50D8E"/>
              </a:solidFill>
            </a:endParaRPr>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p>
        </p:txBody>
      </p:sp>
      <p:sp>
        <p:nvSpPr>
          <p:cNvPr id="9" name="Rectangle 8"/>
          <p:cNvSpPr/>
          <p:nvPr/>
        </p:nvSpPr>
        <p:spPr>
          <a:xfrm>
            <a:off x="417007" y="2832654"/>
            <a:ext cx="8110228" cy="954107"/>
          </a:xfrm>
          <a:prstGeom prst="rect">
            <a:avLst/>
          </a:prstGeom>
          <a:solidFill>
            <a:schemeClr val="accent6">
              <a:lumMod val="20000"/>
              <a:lumOff val="80000"/>
            </a:schemeClr>
          </a:solidFill>
        </p:spPr>
        <p:txBody>
          <a:bodyPr wrap="square">
            <a:spAutoFit/>
          </a:bodyPr>
          <a:lstStyle/>
          <a:p>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err="1">
                <a:solidFill>
                  <a:schemeClr val="accent5"/>
                </a:solidFill>
              </a:rPr>
              <a:t>là</a:t>
            </a:r>
            <a:r>
              <a:rPr lang="en-US" sz="2800" i="1">
                <a:solidFill>
                  <a:schemeClr val="accent5"/>
                </a:solidFill>
              </a:rPr>
              <a:t> </a:t>
            </a:r>
            <a:r>
              <a:rPr lang="en-US" sz="2800" i="1" smtClean="0">
                <a:solidFill>
                  <a:schemeClr val="accent5"/>
                </a:solidFill>
              </a:rPr>
              <a:t>em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sp>
        <p:nvSpPr>
          <p:cNvPr id="10" name="Rectangle 9"/>
          <p:cNvSpPr/>
          <p:nvPr/>
        </p:nvSpPr>
        <p:spPr>
          <a:xfrm>
            <a:off x="417007" y="1305304"/>
            <a:ext cx="8110228" cy="1384995"/>
          </a:xfrm>
          <a:prstGeom prst="rect">
            <a:avLst/>
          </a:prstGeom>
          <a:solidFill>
            <a:schemeClr val="accent4">
              <a:lumMod val="20000"/>
              <a:lumOff val="80000"/>
            </a:schemeClr>
          </a:solidFill>
        </p:spPr>
        <p:txBody>
          <a:bodyPr wrap="square">
            <a:spAutoFit/>
          </a:bodyPr>
          <a:lstStyle/>
          <a:p>
            <a:r>
              <a:rPr lang="vi-VN" sz="2800" i="1" dirty="0">
                <a:solidFill>
                  <a:schemeClr val="accent5"/>
                </a:solidFill>
              </a:rPr>
              <a:t>Chúng ta cần học cách giao tiếp tự tin. Vì thế hôm nay chúng ta sẽ tập nói trước lớp về bất cứ điều gì mình thích</a:t>
            </a:r>
            <a:r>
              <a:rPr lang="vi-VN" sz="2800" i="1" dirty="0" smtClean="0">
                <a:solidFill>
                  <a:schemeClr val="accent5"/>
                </a:solidFill>
              </a:rPr>
              <a:t>.”</a:t>
            </a:r>
            <a:endParaRPr lang="en-US" sz="2800" i="1" dirty="0">
              <a:solidFill>
                <a:schemeClr val="accent5"/>
              </a:solidFill>
            </a:endParaRPr>
          </a:p>
        </p:txBody>
      </p:sp>
      <p:cxnSp>
        <p:nvCxnSpPr>
          <p:cNvPr id="12" name="Straight Connector 11"/>
          <p:cNvCxnSpPr/>
          <p:nvPr/>
        </p:nvCxnSpPr>
        <p:spPr>
          <a:xfrm flipH="1">
            <a:off x="7621117" y="137305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758160" y="176876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603088" y="1305304"/>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4471516" y="28326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76878" y="2851628"/>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0976" y="3328682"/>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897351" y="3252493"/>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900744" y="2140991"/>
            <a:ext cx="150724" cy="458079"/>
            <a:chOff x="7491613" y="1711779"/>
            <a:chExt cx="150724" cy="458079"/>
          </a:xfrm>
        </p:grpSpPr>
        <p:cxnSp>
          <p:nvCxnSpPr>
            <p:cNvPr id="32" name="Straight Connector 31"/>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381753" y="3280934"/>
            <a:ext cx="150724" cy="458079"/>
            <a:chOff x="7491613" y="1711779"/>
            <a:chExt cx="150724" cy="458079"/>
          </a:xfrm>
        </p:grpSpPr>
        <p:cxnSp>
          <p:nvCxnSpPr>
            <p:cNvPr id="35" name="Straight Connector 3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2416</Words>
  <Application>Microsoft Office PowerPoint</Application>
  <PresentationFormat>On-screen Show (16:9)</PresentationFormat>
  <Paragraphs>121</Paragraphs>
  <Slides>23</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Microsoft YaHei</vt:lpstr>
      <vt:lpstr>Calibri</vt:lpstr>
      <vt:lpstr>Quicksand Medium</vt:lpstr>
      <vt:lpstr>Andalus</vt:lpstr>
      <vt:lpstr>Arial-Rounded</vt:lpstr>
      <vt:lpstr>等线</vt:lpstr>
      <vt:lpstr>Times New Roman</vt:lpstr>
      <vt:lpstr>Arial</vt:lpstr>
      <vt:lpstr>Lato</vt:lpstr>
      <vt:lpstr>Calibri 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HP</cp:lastModifiedBy>
  <cp:revision>848</cp:revision>
  <dcterms:created xsi:type="dcterms:W3CDTF">2022-09-21T02:27:00Z</dcterms:created>
  <dcterms:modified xsi:type="dcterms:W3CDTF">2023-09-20T02:11:21Z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75CECF45D48C46AC8645D9691450B0EE</vt:lpwstr>
  </property>
  <property fmtid="{D5CDD505-2E9C-101B-9397-08002B2CF9AE}" pid="3" name="KSOProductBuildVer">
    <vt:lpwstr>1033-11.2.0.11306</vt:lpwstr>
  </property>
</Properties>
</file>