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407" r:id="rId2"/>
    <p:sldId id="400" r:id="rId3"/>
    <p:sldId id="350" r:id="rId4"/>
    <p:sldId id="401" r:id="rId5"/>
    <p:sldId id="352" r:id="rId6"/>
    <p:sldId id="402" r:id="rId7"/>
    <p:sldId id="403" r:id="rId8"/>
    <p:sldId id="405" r:id="rId9"/>
  </p:sldIdLst>
  <p:sldSz cx="6858000" cy="5143500"/>
  <p:notesSz cx="6858000" cy="9144000"/>
  <p:embeddedFontLst>
    <p:embeddedFont>
      <p:font typeface="Kalam" panose="020B0604020202020204" charset="0"/>
      <p:regular r:id="rId11"/>
    </p:embeddedFont>
    <p:embeddedFont>
      <p:font typeface="Montserrat" panose="00000500000000000000" pitchFamily="2" charset="0"/>
      <p:regular r:id="rId12"/>
      <p:bold r:id="rId13"/>
      <p:italic r:id="rId14"/>
      <p:boldItalic r:id="rId15"/>
    </p:embeddedFont>
  </p:embeddedFontLst>
  <p:custDataLst>
    <p:tags r:id="rId1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Duyen" initials="KD" lastIdx="2"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CC1"/>
    <a:srgbClr val="6FC9C7"/>
    <a:srgbClr val="FFFFFF"/>
    <a:srgbClr val="000000"/>
    <a:srgbClr val="CC7500"/>
    <a:srgbClr val="FB5B53"/>
    <a:srgbClr val="FB4C43"/>
    <a:srgbClr val="FFCC00"/>
    <a:srgbClr val="B7D574"/>
    <a:srgbClr val="7EA1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7" autoAdjust="0"/>
    <p:restoredTop sz="94364" autoAdjust="0"/>
  </p:normalViewPr>
  <p:slideViewPr>
    <p:cSldViewPr snapToGrid="0">
      <p:cViewPr varScale="1">
        <p:scale>
          <a:sx n="109" d="100"/>
          <a:sy n="109" d="100"/>
        </p:scale>
        <p:origin x="137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sz="1400"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accent2"/>
        </a:solidFill>
        <a:effectLst/>
      </p:bgPr>
    </p:bg>
    <p:spTree>
      <p:nvGrpSpPr>
        <p:cNvPr id="1" name="Shape 151"/>
        <p:cNvGrpSpPr/>
        <p:nvPr/>
      </p:nvGrpSpPr>
      <p:grpSpPr>
        <a:xfrm>
          <a:off x="0" y="0"/>
          <a:ext cx="0" cy="0"/>
          <a:chOff x="0" y="0"/>
          <a:chExt cx="0" cy="0"/>
        </a:xfrm>
      </p:grpSpPr>
      <p:sp>
        <p:nvSpPr>
          <p:cNvPr id="2" name="TextBox 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6" name="Group 5"/>
          <p:cNvGrpSpPr/>
          <p:nvPr userDrawn="1"/>
        </p:nvGrpSpPr>
        <p:grpSpPr>
          <a:xfrm>
            <a:off x="282787"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71488" y="4767263"/>
            <a:ext cx="1543050" cy="273844"/>
          </a:xfrm>
        </p:spPr>
        <p:txBody>
          <a:bodyPr/>
          <a:lstStyle/>
          <a:p>
            <a:fld id="{851456EF-EDA7-466D-90A9-97D47B7037CB}" type="datetimeFigureOut">
              <a:rPr lang="zh-CN" altLang="en-US" smtClean="0"/>
              <a:t>2024/4/7</a:t>
            </a:fld>
            <a:endParaRPr lang="zh-CN" altLang="en-US"/>
          </a:p>
        </p:txBody>
      </p:sp>
      <p:sp>
        <p:nvSpPr>
          <p:cNvPr id="5" name="页脚占位符 4"/>
          <p:cNvSpPr>
            <a:spLocks noGrp="1"/>
          </p:cNvSpPr>
          <p:nvPr>
            <p:ph type="ftr" sz="quarter" idx="11"/>
          </p:nvPr>
        </p:nvSpPr>
        <p:spPr>
          <a:xfrm>
            <a:off x="2271713" y="4767263"/>
            <a:ext cx="2314575" cy="273844"/>
          </a:xfrm>
        </p:spPr>
        <p:txBody>
          <a:bodyPr/>
          <a:lstStyle/>
          <a:p>
            <a:endParaRPr lang="zh-CN" altLang="en-US"/>
          </a:p>
        </p:txBody>
      </p:sp>
      <p:sp>
        <p:nvSpPr>
          <p:cNvPr id="6" name="灯片编号占位符 5"/>
          <p:cNvSpPr>
            <a:spLocks noGrp="1"/>
          </p:cNvSpPr>
          <p:nvPr>
            <p:ph type="sldNum" sz="quarter" idx="12"/>
          </p:nvPr>
        </p:nvSpPr>
        <p:spPr>
          <a:xfrm>
            <a:off x="4843463" y="4767263"/>
            <a:ext cx="1543050" cy="273844"/>
          </a:xfrm>
        </p:spPr>
        <p:txBody>
          <a:bodyPr/>
          <a:lstStyle/>
          <a:p>
            <a:fld id="{1A7D73ED-7EBB-4E11-B60B-79773C5177D3}" type="slidenum">
              <a:rPr lang="zh-CN" altLang="en-US" smtClean="0"/>
              <a:t>‹#›</a:t>
            </a:fld>
            <a:endParaRPr lang="zh-CN" altLang="en-US"/>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6858000" cy="51435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9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 name="Group 3"/>
          <p:cNvGrpSpPr/>
          <p:nvPr userDrawn="1"/>
        </p:nvGrpSpPr>
        <p:grpSpPr>
          <a:xfrm>
            <a:off x="211055"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 name="Group 7"/>
          <p:cNvGrpSpPr/>
          <p:nvPr userDrawn="1"/>
        </p:nvGrpSpPr>
        <p:grpSpPr>
          <a:xfrm>
            <a:off x="282787"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17" name="Group 16"/>
          <p:cNvGrpSpPr/>
          <p:nvPr userDrawn="1"/>
        </p:nvGrpSpPr>
        <p:grpSpPr>
          <a:xfrm>
            <a:off x="211055"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13" name="Group 12"/>
          <p:cNvGrpSpPr/>
          <p:nvPr userDrawn="1"/>
        </p:nvGrpSpPr>
        <p:grpSpPr>
          <a:xfrm>
            <a:off x="282787"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sz="14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 name="Group 3"/>
          <p:cNvGrpSpPr/>
          <p:nvPr userDrawn="1"/>
        </p:nvGrpSpPr>
        <p:grpSpPr>
          <a:xfrm>
            <a:off x="211055"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 name="Group 7"/>
          <p:cNvGrpSpPr/>
          <p:nvPr userDrawn="1"/>
        </p:nvGrpSpPr>
        <p:grpSpPr>
          <a:xfrm>
            <a:off x="282787"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sz="14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nvGrpSpPr>
          <p:cNvPr id="4" name="Group 3"/>
          <p:cNvGrpSpPr/>
          <p:nvPr userDrawn="1"/>
        </p:nvGrpSpPr>
        <p:grpSpPr>
          <a:xfrm>
            <a:off x="211055"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grpSp>
        <p:nvGrpSpPr>
          <p:cNvPr id="8" name="Group 7"/>
          <p:cNvGrpSpPr/>
          <p:nvPr userDrawn="1"/>
        </p:nvGrpSpPr>
        <p:grpSpPr>
          <a:xfrm>
            <a:off x="282787"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6"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sz="14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a:blip r:embed="rId2"/>
          <a:tile tx="0" ty="0" sx="100000" sy="100000" flip="none" algn="tl"/>
        </a:blipFill>
        <a:effectLst/>
      </p:bgPr>
    </p:bg>
    <p:spTree>
      <p:nvGrpSpPr>
        <p:cNvPr id="1" name="Shape 15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20"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2000505000000020004"/>
              <a:buChar char="●"/>
              <a:defRPr sz="1800">
                <a:solidFill>
                  <a:schemeClr val="dk1"/>
                </a:solidFill>
                <a:latin typeface="Montserrat" panose="02000505000000020004"/>
                <a:ea typeface="Montserrat" panose="02000505000000020004"/>
                <a:cs typeface="Montserrat" panose="02000505000000020004"/>
                <a:sym typeface="Montserrat" panose="02000505000000020004"/>
              </a:defRPr>
            </a:lvl1pPr>
            <a:lvl2pPr marL="914400" lvl="1"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2pPr>
            <a:lvl3pPr marL="1371600" lvl="2"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3pPr>
            <a:lvl4pPr marL="1828800" lvl="3"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4pPr>
            <a:lvl5pPr marL="2286000" lvl="4"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5pPr>
            <a:lvl6pPr marL="2743200" lvl="5"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6pPr>
            <a:lvl7pPr marL="3200400" lvl="6"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7pPr>
            <a:lvl8pPr marL="3657600" lvl="7"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8pPr>
            <a:lvl9pPr marL="4114800" lvl="8" indent="-317500">
              <a:lnSpc>
                <a:spcPct val="100000"/>
              </a:lnSpc>
              <a:spcBef>
                <a:spcPts val="1600"/>
              </a:spcBef>
              <a:spcAft>
                <a:spcPts val="160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slideLayout" Target="../slideLayouts/slideLayout13.xml"/><Relationship Id="rId7" Type="http://schemas.openxmlformats.org/officeDocument/2006/relationships/image" Target="../media/image9.png"/><Relationship Id="rId12"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0316" y="2929046"/>
            <a:ext cx="1644296" cy="1317905"/>
          </a:xfrm>
          <a:prstGeom prst="rect">
            <a:avLst/>
          </a:prstGeom>
        </p:spPr>
      </p:pic>
      <p:pic>
        <p:nvPicPr>
          <p:cNvPr id="326" name="图片 3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8578" y="4107424"/>
            <a:ext cx="4659423" cy="393139"/>
          </a:xfrm>
          <a:prstGeom prst="rect">
            <a:avLst/>
          </a:prstGeom>
        </p:spPr>
      </p:pic>
      <p:pic>
        <p:nvPicPr>
          <p:cNvPr id="328" name="图片 3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4107424"/>
            <a:ext cx="4451933" cy="393139"/>
          </a:xfrm>
          <a:prstGeom prst="rect">
            <a:avLst/>
          </a:prstGeom>
        </p:spPr>
      </p:pic>
      <p:pic>
        <p:nvPicPr>
          <p:cNvPr id="332" name="图片 33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2752735"/>
            <a:ext cx="1463406" cy="1752581"/>
          </a:xfrm>
          <a:prstGeom prst="rect">
            <a:avLst/>
          </a:prstGeom>
        </p:spPr>
      </p:pic>
      <p:pic>
        <p:nvPicPr>
          <p:cNvPr id="334" name="图片 3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 y="3529860"/>
            <a:ext cx="1031371" cy="970702"/>
          </a:xfrm>
          <a:prstGeom prst="rect">
            <a:avLst/>
          </a:prstGeom>
        </p:spPr>
      </p:pic>
      <p:pic>
        <p:nvPicPr>
          <p:cNvPr id="336" name="图片 33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29101" y="3947454"/>
            <a:ext cx="2628899" cy="411115"/>
          </a:xfrm>
          <a:prstGeom prst="rect">
            <a:avLst/>
          </a:prstGeom>
        </p:spPr>
      </p:pic>
      <p:pic>
        <p:nvPicPr>
          <p:cNvPr id="338" name="图片 3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2942" y="793954"/>
            <a:ext cx="4900392" cy="1004100"/>
          </a:xfrm>
          <a:prstGeom prst="rect">
            <a:avLst/>
          </a:prstGeom>
        </p:spPr>
      </p:pic>
      <p:pic>
        <p:nvPicPr>
          <p:cNvPr id="342" name="图片 34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88966" y="3605702"/>
            <a:ext cx="2705374" cy="929825"/>
          </a:xfrm>
          <a:prstGeom prst="rect">
            <a:avLst/>
          </a:prstGeom>
        </p:spPr>
      </p:pic>
      <p:sp>
        <p:nvSpPr>
          <p:cNvPr id="343" name="文本框 342"/>
          <p:cNvSpPr txBox="1"/>
          <p:nvPr/>
        </p:nvSpPr>
        <p:spPr>
          <a:xfrm>
            <a:off x="1606402" y="701823"/>
            <a:ext cx="3719288" cy="334707"/>
          </a:xfrm>
          <a:prstGeom prst="rect">
            <a:avLst/>
          </a:prstGeom>
          <a:noFill/>
        </p:spPr>
        <p:txBody>
          <a:bodyPr wrap="none" rtlCol="0">
            <a:spAutoFit/>
            <a:scene3d>
              <a:camera prst="orthographicFront"/>
              <a:lightRig rig="threePt" dir="t"/>
            </a:scene3d>
            <a:sp3d contourW="12700"/>
          </a:bodyPr>
          <a:lstStyle/>
          <a:p>
            <a:pPr algn="ctr"/>
            <a:r>
              <a:rPr lang="vi-VN" altLang="zh-CN" sz="1575"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1575"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1634622" y="927909"/>
            <a:ext cx="3613490" cy="369332"/>
          </a:xfrm>
          <a:prstGeom prst="rect">
            <a:avLst/>
          </a:prstGeom>
          <a:noFill/>
        </p:spPr>
        <p:txBody>
          <a:bodyPr wrap="none" rtlCol="0">
            <a:spAutoFit/>
            <a:scene3d>
              <a:camera prst="orthographicFront"/>
              <a:lightRig rig="threePt" dir="t"/>
            </a:scene3d>
            <a:sp3d contourW="12700"/>
          </a:bodyPr>
          <a:lstStyle/>
          <a:p>
            <a:pPr algn="ctr"/>
            <a:r>
              <a:rPr lang="vi-VN" altLang="zh-CN" sz="18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18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pic>
        <p:nvPicPr>
          <p:cNvPr id="20" name="轻松欢乐节奏感动进取电子音乐.mp3">
            <a:hlinkClick r:id="" action="ppaction://media"/>
          </p:cNvPr>
          <p:cNvPicPr>
            <a:picLocks noChangeAspect="1"/>
          </p:cNvPicPr>
          <p:nvPr>
            <a:audioFile r:link="rId1"/>
            <p:extLst>
              <p:ext uri="{DAA4B4D4-6D71-4841-9C94-3DE7FCFB9230}">
                <p14:media xmlns:p14="http://schemas.microsoft.com/office/powerpoint/2010/main" r:embed="rId2">
                  <p14:trim end="42154.648438"/>
                </p14:media>
              </p:ext>
            </p:extLst>
          </p:nvPr>
        </p:nvPicPr>
        <p:blipFill>
          <a:blip r:embed="rId13"/>
          <a:stretch>
            <a:fillRect/>
          </a:stretch>
        </p:blipFill>
        <p:spPr>
          <a:xfrm>
            <a:off x="-642346" y="312677"/>
            <a:ext cx="457200" cy="457200"/>
          </a:xfrm>
          <a:prstGeom prst="rect">
            <a:avLst/>
          </a:prstGeom>
        </p:spPr>
      </p:pic>
      <p:sp>
        <p:nvSpPr>
          <p:cNvPr id="21" name="WordArt 5"/>
          <p:cNvSpPr>
            <a:spLocks noChangeArrowheads="1" noChangeShapeType="1" noTextEdit="1"/>
          </p:cNvSpPr>
          <p:nvPr/>
        </p:nvSpPr>
        <p:spPr bwMode="auto">
          <a:xfrm>
            <a:off x="1495533" y="1729508"/>
            <a:ext cx="4064347" cy="1110731"/>
          </a:xfrm>
          <a:prstGeom prst="rect">
            <a:avLst/>
          </a:prstGeom>
        </p:spPr>
        <p:txBody>
          <a:bodyPr spcFirstLastPara="1" wrap="none" fromWordArt="1">
            <a:prstTxWarp prst="textArchUp">
              <a:avLst>
                <a:gd name="adj" fmla="val 10861212"/>
              </a:avLst>
            </a:prstTxWarp>
            <a:scene3d>
              <a:camera prst="orthographicFront"/>
              <a:lightRig rig="threePt" dir="t"/>
            </a:scene3d>
          </a:bodyPr>
          <a:lstStyle/>
          <a:p>
            <a:pPr algn="ctr">
              <a:defRPr/>
            </a:pPr>
            <a:r>
              <a:rPr lang="en-US" sz="2475" kern="10" dirty="0">
                <a:ln/>
                <a:solidFill>
                  <a:schemeClr val="accent1"/>
                </a:solidFill>
                <a:effectLst>
                  <a:outerShdw blurRad="38100" dist="25400" dir="5400000" algn="ctr" rotWithShape="0">
                    <a:srgbClr val="6E747A">
                      <a:alpha val="43000"/>
                    </a:srgbClr>
                  </a:outerShdw>
                </a:effectLst>
                <a:latin typeface="Times New Roman" panose="02020603050405020304"/>
                <a:cs typeface="Times New Roman" panose="02020603050405020304"/>
              </a:rPr>
              <a:t> </a:t>
            </a:r>
          </a:p>
          <a:p>
            <a:pPr algn="ctr">
              <a:defRPr/>
            </a:pPr>
            <a:r>
              <a:rPr lang="vi-VN" altLang="en-US" sz="2475" b="1" kern="10" dirty="0">
                <a:ln/>
                <a:solidFill>
                  <a:schemeClr val="accent1"/>
                </a:solidFill>
                <a:effectLst>
                  <a:outerShdw blurRad="38100" dist="25400" dir="5400000" algn="ctr" rotWithShape="0">
                    <a:srgbClr val="6E747A">
                      <a:alpha val="43000"/>
                    </a:srgbClr>
                  </a:outerShdw>
                </a:effectLst>
                <a:latin typeface="Times New Roman" panose="02020603050405020304"/>
                <a:cs typeface="Times New Roman" panose="02020603050405020304"/>
              </a:rPr>
              <a:t>MÔN TIẾNG VIỆT</a:t>
            </a:r>
          </a:p>
        </p:txBody>
      </p:sp>
      <p:sp>
        <p:nvSpPr>
          <p:cNvPr id="2" name="TextBox 1"/>
          <p:cNvSpPr txBox="1"/>
          <p:nvPr/>
        </p:nvSpPr>
        <p:spPr>
          <a:xfrm>
            <a:off x="1031201" y="2223849"/>
            <a:ext cx="4899898" cy="1754326"/>
          </a:xfrm>
          <a:prstGeom prst="rect">
            <a:avLst/>
          </a:prstGeom>
          <a:noFill/>
        </p:spPr>
        <p:txBody>
          <a:bodyPr wrap="square" rtlCol="0">
            <a:spAutoFit/>
          </a:bodyPr>
          <a:lstStyle/>
          <a:p>
            <a:pPr algn="ctr"/>
            <a:endParaRPr lang="vi-VN" altLang="en-US" sz="2700" b="1" dirty="0">
              <a:ln w="22225">
                <a:solidFill>
                  <a:srgbClr val="7030A0"/>
                </a:solidFill>
                <a:prstDash val="solid"/>
              </a:ln>
              <a:solidFill>
                <a:schemeClr val="bg2">
                  <a:lumMod val="50000"/>
                </a:schemeClr>
              </a:solidFill>
            </a:endParaRPr>
          </a:p>
          <a:p>
            <a:pPr algn="ctr"/>
            <a:r>
              <a:rPr lang="vi-VN" altLang="en-US" sz="2700" b="1" dirty="0" err="1">
                <a:solidFill>
                  <a:schemeClr val="bg2">
                    <a:lumMod val="50000"/>
                  </a:schemeClr>
                </a:solidFill>
                <a:latin typeface="Times New Roman" panose="02020603050405020304" pitchFamily="18" charset="0"/>
                <a:cs typeface="Times New Roman" panose="02020603050405020304" pitchFamily="18" charset="0"/>
                <a:sym typeface="+mn-ea"/>
              </a:rPr>
              <a:t>Luyện tậ</a:t>
            </a:r>
            <a:r>
              <a:rPr lang="en-US" sz="2700" b="1">
                <a:solidFill>
                  <a:schemeClr val="bg2">
                    <a:lumMod val="50000"/>
                  </a:schemeClr>
                </a:solidFill>
                <a:latin typeface="Times New Roman" panose="02020603050405020304" pitchFamily="18" charset="0"/>
                <a:cs typeface="Times New Roman" panose="02020603050405020304" pitchFamily="18" charset="0"/>
                <a:sym typeface="+mn-ea"/>
              </a:rPr>
              <a:t>p</a:t>
            </a:r>
            <a:r>
              <a:rPr lang="en-US" sz="2700" b="1" dirty="0">
                <a:solidFill>
                  <a:schemeClr val="bg2">
                    <a:lumMod val="50000"/>
                  </a:schemeClr>
                </a:solidFill>
                <a:latin typeface="Times New Roman" panose="02020603050405020304" pitchFamily="18" charset="0"/>
                <a:cs typeface="Times New Roman" panose="02020603050405020304" pitchFamily="18" charset="0"/>
                <a:sym typeface="+mn-ea"/>
              </a:rPr>
              <a:t>: </a:t>
            </a:r>
            <a:r>
              <a:rPr lang="vi-VN" altLang="en-US" sz="2700" b="1" dirty="0">
                <a:solidFill>
                  <a:schemeClr val="bg2">
                    <a:lumMod val="50000"/>
                  </a:schemeClr>
                </a:solidFill>
                <a:latin typeface="Times New Roman" panose="02020603050405020304" pitchFamily="18" charset="0"/>
                <a:cs typeface="Times New Roman" panose="02020603050405020304" pitchFamily="18" charset="0"/>
                <a:sym typeface="+mn-ea"/>
              </a:rPr>
              <a:t>Viết lời cảm ơn các </a:t>
            </a:r>
          </a:p>
          <a:p>
            <a:pPr algn="ctr"/>
            <a:r>
              <a:rPr lang="vi-VN" altLang="en-US" sz="2700" b="1" dirty="0">
                <a:solidFill>
                  <a:schemeClr val="bg2">
                    <a:lumMod val="50000"/>
                  </a:schemeClr>
                </a:solidFill>
                <a:latin typeface="Times New Roman" panose="02020603050405020304" pitchFamily="18" charset="0"/>
                <a:cs typeface="Times New Roman" panose="02020603050405020304" pitchFamily="18" charset="0"/>
                <a:sym typeface="+mn-ea"/>
              </a:rPr>
              <a:t>chú bộ đội hải quân</a:t>
            </a:r>
            <a:r>
              <a:rPr lang="en-US" sz="2700" b="1">
                <a:solidFill>
                  <a:schemeClr val="bg2">
                    <a:lumMod val="50000"/>
                  </a:schemeClr>
                </a:solidFill>
                <a:latin typeface="Times New Roman" panose="02020603050405020304" pitchFamily="18" charset="0"/>
                <a:cs typeface="Times New Roman" panose="02020603050405020304" pitchFamily="18" charset="0"/>
                <a:sym typeface="+mn-ea"/>
              </a:rPr>
              <a:t>.</a:t>
            </a:r>
            <a:endParaRPr lang="en-US" sz="2700" b="1" kern="1200" dirty="0">
              <a:solidFill>
                <a:schemeClr val="bg2">
                  <a:lumMod val="50000"/>
                </a:schemeClr>
              </a:solidFill>
              <a:latin typeface="Times New Roman" panose="02020603050405020304" pitchFamily="18" charset="0"/>
              <a:cs typeface="Times New Roman" panose="02020603050405020304" pitchFamily="18" charset="0"/>
            </a:endParaRPr>
          </a:p>
          <a:p>
            <a:pPr algn="ctr"/>
            <a:endParaRPr lang="en-US" altLang="en-US" sz="2700" b="1" kern="1200" dirty="0">
              <a:solidFill>
                <a:schemeClr val="bg2">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1909" fill="hold"/>
                                        <p:tgtEl>
                                          <p:spTgt spid="20"/>
                                        </p:tgtEl>
                                      </p:cBhvr>
                                    </p:cmd>
                                  </p:childTnLst>
                                </p:cTn>
                              </p:par>
                              <p:par>
                                <p:cTn id="7" presetID="2" presetClass="entr" presetSubtype="2" fill="hold" nodeType="withEffect">
                                  <p:stCondLst>
                                    <p:cond delay="0"/>
                                  </p:stCondLst>
                                  <p:childTnLst>
                                    <p:set>
                                      <p:cBhvr>
                                        <p:cTn id="8" dur="1" fill="hold">
                                          <p:stCondLst>
                                            <p:cond delay="0"/>
                                          </p:stCondLst>
                                        </p:cTn>
                                        <p:tgtEl>
                                          <p:spTgt spid="330"/>
                                        </p:tgtEl>
                                        <p:attrNameLst>
                                          <p:attrName>style.visibility</p:attrName>
                                        </p:attrNameLst>
                                      </p:cBhvr>
                                      <p:to>
                                        <p:strVal val="visible"/>
                                      </p:to>
                                    </p:set>
                                    <p:anim calcmode="lin" valueType="num">
                                      <p:cBhvr additive="base">
                                        <p:cTn id="9" dur="500" fill="hold"/>
                                        <p:tgtEl>
                                          <p:spTgt spid="330"/>
                                        </p:tgtEl>
                                        <p:attrNameLst>
                                          <p:attrName>ppt_x</p:attrName>
                                        </p:attrNameLst>
                                      </p:cBhvr>
                                      <p:tavLst>
                                        <p:tav tm="0">
                                          <p:val>
                                            <p:strVal val="1+#ppt_w/2"/>
                                          </p:val>
                                        </p:tav>
                                        <p:tav tm="100000">
                                          <p:val>
                                            <p:strVal val="#ppt_x"/>
                                          </p:val>
                                        </p:tav>
                                      </p:tavLst>
                                    </p:anim>
                                    <p:anim calcmode="lin" valueType="num">
                                      <p:cBhvr additive="base">
                                        <p:cTn id="10" dur="500" fill="hold"/>
                                        <p:tgtEl>
                                          <p:spTgt spid="330"/>
                                        </p:tgtEl>
                                        <p:attrNameLst>
                                          <p:attrName>ppt_y</p:attrName>
                                        </p:attrNameLst>
                                      </p:cBhvr>
                                      <p:tavLst>
                                        <p:tav tm="0">
                                          <p:val>
                                            <p:strVal val="#ppt_y"/>
                                          </p:val>
                                        </p:tav>
                                        <p:tav tm="100000">
                                          <p:val>
                                            <p:strVal val="#ppt_y"/>
                                          </p:val>
                                        </p:tav>
                                      </p:tavLst>
                                    </p:anim>
                                  </p:childTnLst>
                                </p:cTn>
                              </p:par>
                              <p:par>
                                <p:cTn id="11" presetID="22" presetClass="entr" presetSubtype="4" fill="hold" nodeType="withEffect">
                                  <p:stCondLst>
                                    <p:cond delay="500"/>
                                  </p:stCondLst>
                                  <p:childTnLst>
                                    <p:set>
                                      <p:cBhvr>
                                        <p:cTn id="12" dur="1" fill="hold">
                                          <p:stCondLst>
                                            <p:cond delay="0"/>
                                          </p:stCondLst>
                                        </p:cTn>
                                        <p:tgtEl>
                                          <p:spTgt spid="336"/>
                                        </p:tgtEl>
                                        <p:attrNameLst>
                                          <p:attrName>style.visibility</p:attrName>
                                        </p:attrNameLst>
                                      </p:cBhvr>
                                      <p:to>
                                        <p:strVal val="visible"/>
                                      </p:to>
                                    </p:set>
                                    <p:animEffect transition="in" filter="wipe(down)">
                                      <p:cBhvr>
                                        <p:cTn id="13" dur="500"/>
                                        <p:tgtEl>
                                          <p:spTgt spid="336"/>
                                        </p:tgtEl>
                                      </p:cBhvr>
                                    </p:animEffect>
                                  </p:childTnLst>
                                </p:cTn>
                              </p:par>
                              <p:par>
                                <p:cTn id="14" presetID="42" presetClass="entr" presetSubtype="0" fill="hold" nodeType="withEffect">
                                  <p:stCondLst>
                                    <p:cond delay="150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1500"/>
                                  </p:stCondLst>
                                  <p:childTnLst>
                                    <p:set>
                                      <p:cBhvr>
                                        <p:cTn id="20" dur="1" fill="hold">
                                          <p:stCondLst>
                                            <p:cond delay="0"/>
                                          </p:stCondLst>
                                        </p:cTn>
                                        <p:tgtEl>
                                          <p:spTgt spid="332"/>
                                        </p:tgtEl>
                                        <p:attrNameLst>
                                          <p:attrName>style.visibility</p:attrName>
                                        </p:attrNameLst>
                                      </p:cBhvr>
                                      <p:to>
                                        <p:strVal val="visible"/>
                                      </p:to>
                                    </p:set>
                                    <p:animEffect transition="in" filter="fade">
                                      <p:cBhvr>
                                        <p:cTn id="21" dur="1000"/>
                                        <p:tgtEl>
                                          <p:spTgt spid="332"/>
                                        </p:tgtEl>
                                      </p:cBhvr>
                                    </p:animEffect>
                                    <p:anim calcmode="lin" valueType="num">
                                      <p:cBhvr>
                                        <p:cTn id="22" dur="1000" fill="hold"/>
                                        <p:tgtEl>
                                          <p:spTgt spid="332"/>
                                        </p:tgtEl>
                                        <p:attrNameLst>
                                          <p:attrName>ppt_x</p:attrName>
                                        </p:attrNameLst>
                                      </p:cBhvr>
                                      <p:tavLst>
                                        <p:tav tm="0">
                                          <p:val>
                                            <p:strVal val="#ppt_x"/>
                                          </p:val>
                                        </p:tav>
                                        <p:tav tm="100000">
                                          <p:val>
                                            <p:strVal val="#ppt_x"/>
                                          </p:val>
                                        </p:tav>
                                      </p:tavLst>
                                    </p:anim>
                                    <p:anim calcmode="lin" valueType="num">
                                      <p:cBhvr>
                                        <p:cTn id="23" dur="1000" fill="hold"/>
                                        <p:tgtEl>
                                          <p:spTgt spid="332"/>
                                        </p:tgtEl>
                                        <p:attrNameLst>
                                          <p:attrName>ppt_y</p:attrName>
                                        </p:attrNameLst>
                                      </p:cBhvr>
                                      <p:tavLst>
                                        <p:tav tm="0">
                                          <p:val>
                                            <p:strVal val="#ppt_y+.1"/>
                                          </p:val>
                                        </p:tav>
                                        <p:tav tm="100000">
                                          <p:val>
                                            <p:strVal val="#ppt_y"/>
                                          </p:val>
                                        </p:tav>
                                      </p:tavLst>
                                    </p:anim>
                                  </p:childTnLst>
                                </p:cTn>
                              </p:par>
                              <p:par>
                                <p:cTn id="24" presetID="53" presetClass="entr" presetSubtype="16" fill="hold" nodeType="withEffect">
                                  <p:stCondLst>
                                    <p:cond delay="2000"/>
                                  </p:stCondLst>
                                  <p:childTnLst>
                                    <p:set>
                                      <p:cBhvr>
                                        <p:cTn id="25" dur="1" fill="hold">
                                          <p:stCondLst>
                                            <p:cond delay="0"/>
                                          </p:stCondLst>
                                        </p:cTn>
                                        <p:tgtEl>
                                          <p:spTgt spid="342"/>
                                        </p:tgtEl>
                                        <p:attrNameLst>
                                          <p:attrName>style.visibility</p:attrName>
                                        </p:attrNameLst>
                                      </p:cBhvr>
                                      <p:to>
                                        <p:strVal val="visible"/>
                                      </p:to>
                                    </p:set>
                                    <p:anim calcmode="lin" valueType="num">
                                      <p:cBhvr>
                                        <p:cTn id="26" dur="500" fill="hold"/>
                                        <p:tgtEl>
                                          <p:spTgt spid="342"/>
                                        </p:tgtEl>
                                        <p:attrNameLst>
                                          <p:attrName>ppt_w</p:attrName>
                                        </p:attrNameLst>
                                      </p:cBhvr>
                                      <p:tavLst>
                                        <p:tav tm="0">
                                          <p:val>
                                            <p:fltVal val="0"/>
                                          </p:val>
                                        </p:tav>
                                        <p:tav tm="100000">
                                          <p:val>
                                            <p:strVal val="#ppt_w"/>
                                          </p:val>
                                        </p:tav>
                                      </p:tavLst>
                                    </p:anim>
                                    <p:anim calcmode="lin" valueType="num">
                                      <p:cBhvr>
                                        <p:cTn id="27" dur="500" fill="hold"/>
                                        <p:tgtEl>
                                          <p:spTgt spid="342"/>
                                        </p:tgtEl>
                                        <p:attrNameLst>
                                          <p:attrName>ppt_h</p:attrName>
                                        </p:attrNameLst>
                                      </p:cBhvr>
                                      <p:tavLst>
                                        <p:tav tm="0">
                                          <p:val>
                                            <p:fltVal val="0"/>
                                          </p:val>
                                        </p:tav>
                                        <p:tav tm="100000">
                                          <p:val>
                                            <p:strVal val="#ppt_h"/>
                                          </p:val>
                                        </p:tav>
                                      </p:tavLst>
                                    </p:anim>
                                    <p:animEffect transition="in" filter="fade">
                                      <p:cBhvr>
                                        <p:cTn id="28" dur="500"/>
                                        <p:tgtEl>
                                          <p:spTgt spid="342"/>
                                        </p:tgtEl>
                                      </p:cBhvr>
                                    </p:animEffect>
                                  </p:childTnLst>
                                </p:cTn>
                              </p:par>
                              <p:par>
                                <p:cTn id="29" presetID="47" presetClass="entr" presetSubtype="0" fill="hold" nodeType="withEffect">
                                  <p:stCondLst>
                                    <p:cond delay="2250"/>
                                  </p:stCondLst>
                                  <p:childTnLst>
                                    <p:set>
                                      <p:cBhvr>
                                        <p:cTn id="30" dur="1" fill="hold">
                                          <p:stCondLst>
                                            <p:cond delay="0"/>
                                          </p:stCondLst>
                                        </p:cTn>
                                        <p:tgtEl>
                                          <p:spTgt spid="338"/>
                                        </p:tgtEl>
                                        <p:attrNameLst>
                                          <p:attrName>style.visibility</p:attrName>
                                        </p:attrNameLst>
                                      </p:cBhvr>
                                      <p:to>
                                        <p:strVal val="visible"/>
                                      </p:to>
                                    </p:set>
                                    <p:animEffect transition="in" filter="fade">
                                      <p:cBhvr>
                                        <p:cTn id="31" dur="1000"/>
                                        <p:tgtEl>
                                          <p:spTgt spid="338"/>
                                        </p:tgtEl>
                                      </p:cBhvr>
                                    </p:animEffect>
                                    <p:anim calcmode="lin" valueType="num">
                                      <p:cBhvr>
                                        <p:cTn id="32" dur="1000" fill="hold"/>
                                        <p:tgtEl>
                                          <p:spTgt spid="338"/>
                                        </p:tgtEl>
                                        <p:attrNameLst>
                                          <p:attrName>ppt_x</p:attrName>
                                        </p:attrNameLst>
                                      </p:cBhvr>
                                      <p:tavLst>
                                        <p:tav tm="0">
                                          <p:val>
                                            <p:strVal val="#ppt_x"/>
                                          </p:val>
                                        </p:tav>
                                        <p:tav tm="100000">
                                          <p:val>
                                            <p:strVal val="#ppt_x"/>
                                          </p:val>
                                        </p:tav>
                                      </p:tavLst>
                                    </p:anim>
                                    <p:anim calcmode="lin" valueType="num">
                                      <p:cBhvr>
                                        <p:cTn id="33" dur="1000" fill="hold"/>
                                        <p:tgtEl>
                                          <p:spTgt spid="338"/>
                                        </p:tgtEl>
                                        <p:attrNameLst>
                                          <p:attrName>ppt_y</p:attrName>
                                        </p:attrNameLst>
                                      </p:cBhvr>
                                      <p:tavLst>
                                        <p:tav tm="0">
                                          <p:val>
                                            <p:strVal val="#ppt_y-.1"/>
                                          </p:val>
                                        </p:tav>
                                        <p:tav tm="100000">
                                          <p:val>
                                            <p:strVal val="#ppt_y"/>
                                          </p:val>
                                        </p:tav>
                                      </p:tavLst>
                                    </p:anim>
                                  </p:childTnLst>
                                </p:cTn>
                              </p:par>
                              <p:par>
                                <p:cTn id="34" presetID="21" presetClass="entr" presetSubtype="4" fill="hold" nodeType="withEffect">
                                  <p:stCondLst>
                                    <p:cond delay="3000"/>
                                  </p:stCondLst>
                                  <p:childTnLst>
                                    <p:set>
                                      <p:cBhvr>
                                        <p:cTn id="35" dur="1" fill="hold">
                                          <p:stCondLst>
                                            <p:cond delay="0"/>
                                          </p:stCondLst>
                                        </p:cTn>
                                        <p:tgtEl>
                                          <p:spTgt spid="21"/>
                                        </p:tgtEl>
                                        <p:attrNameLst>
                                          <p:attrName>style.visibility</p:attrName>
                                        </p:attrNameLst>
                                      </p:cBhvr>
                                      <p:to>
                                        <p:strVal val="visible"/>
                                      </p:to>
                                    </p:set>
                                    <p:animEffect transition="in" filter="wheel(4)">
                                      <p:cBhvr>
                                        <p:cTn id="36" dur="1000"/>
                                        <p:tgtEl>
                                          <p:spTgt spid="21"/>
                                        </p:tgtEl>
                                      </p:cBhvr>
                                    </p:animEffect>
                                  </p:childTnLst>
                                </p:cTn>
                              </p:par>
                              <p:par>
                                <p:cTn id="37" presetID="23" presetClass="entr" presetSubtype="16" fill="hold" grpId="0" nodeType="withEffect">
                                  <p:stCondLst>
                                    <p:cond delay="425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childTnLst>
                                </p:cTn>
                              </p:par>
                              <p:par>
                                <p:cTn id="41" presetID="21" presetClass="emph" presetSubtype="0" fill="hold" grpId="1" nodeType="withEffect">
                                  <p:stCondLst>
                                    <p:cond delay="4750"/>
                                  </p:stCondLst>
                                  <p:childTnLst>
                                    <p:animClr clrSpc="hsl" dir="cw">
                                      <p:cBhvr override="childStyle">
                                        <p:cTn id="42" dur="500" fill="hold"/>
                                        <p:tgtEl>
                                          <p:spTgt spid="2"/>
                                        </p:tgtEl>
                                        <p:attrNameLst>
                                          <p:attrName>style.color</p:attrName>
                                        </p:attrNameLst>
                                      </p:cBhvr>
                                      <p:by>
                                        <p:hsl h="7200000" s="0" l="0"/>
                                      </p:by>
                                    </p:animClr>
                                    <p:animClr clrSpc="hsl" dir="cw">
                                      <p:cBhvr>
                                        <p:cTn id="43" dur="500" fill="hold"/>
                                        <p:tgtEl>
                                          <p:spTgt spid="2"/>
                                        </p:tgtEl>
                                        <p:attrNameLst>
                                          <p:attrName>fillcolor</p:attrName>
                                        </p:attrNameLst>
                                      </p:cBhvr>
                                      <p:by>
                                        <p:hsl h="7200000" s="0" l="0"/>
                                      </p:by>
                                    </p:animClr>
                                    <p:animClr clrSpc="hsl" dir="cw">
                                      <p:cBhvr>
                                        <p:cTn id="44" dur="500" fill="hold"/>
                                        <p:tgtEl>
                                          <p:spTgt spid="2"/>
                                        </p:tgtEl>
                                        <p:attrNameLst>
                                          <p:attrName>stroke.color</p:attrName>
                                        </p:attrNameLst>
                                      </p:cBhvr>
                                      <p:by>
                                        <p:hsl h="7200000" s="0" l="0"/>
                                      </p:by>
                                    </p:animClr>
                                    <p:set>
                                      <p:cBhvr>
                                        <p:cTn id="45"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31000" showWhenStopped="0">
                <p:cTn id="46" fill="hold" display="0">
                  <p:stCondLst>
                    <p:cond delay="indefinite"/>
                  </p:stCondLst>
                  <p:endCondLst>
                    <p:cond evt="onStopAudio" delay="0">
                      <p:tgtEl>
                        <p:sldTgt/>
                      </p:tgtEl>
                    </p:cond>
                  </p:endCondLst>
                </p:cTn>
                <p:tgtEl>
                  <p:spTgt spid="20"/>
                </p:tgtEl>
              </p:cMediaNode>
            </p:audio>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7"/>
          <p:cNvPicPr/>
          <p:nvPr/>
        </p:nvPicPr>
        <p:blipFill>
          <a:blip r:embed="rId2"/>
          <a:stretch>
            <a:fillRect/>
          </a:stretch>
        </p:blipFill>
        <p:spPr>
          <a:xfrm>
            <a:off x="573405" y="605155"/>
            <a:ext cx="2362200" cy="1700530"/>
          </a:xfrm>
          <a:prstGeom prst="rect">
            <a:avLst/>
          </a:prstGeom>
          <a:noFill/>
          <a:ln w="9525">
            <a:noFill/>
          </a:ln>
        </p:spPr>
      </p:pic>
      <p:pic>
        <p:nvPicPr>
          <p:cNvPr id="109" name="Picture 108"/>
          <p:cNvPicPr/>
          <p:nvPr/>
        </p:nvPicPr>
        <p:blipFill>
          <a:blip r:embed="rId3"/>
          <a:stretch>
            <a:fillRect/>
          </a:stretch>
        </p:blipFill>
        <p:spPr>
          <a:xfrm>
            <a:off x="3444875" y="605155"/>
            <a:ext cx="2609850" cy="1752600"/>
          </a:xfrm>
          <a:prstGeom prst="rect">
            <a:avLst/>
          </a:prstGeom>
          <a:noFill/>
          <a:ln w="9525">
            <a:noFill/>
          </a:ln>
        </p:spPr>
      </p:pic>
      <p:pic>
        <p:nvPicPr>
          <p:cNvPr id="110" name="Picture 109"/>
          <p:cNvPicPr/>
          <p:nvPr/>
        </p:nvPicPr>
        <p:blipFill>
          <a:blip r:embed="rId4"/>
          <a:stretch>
            <a:fillRect/>
          </a:stretch>
        </p:blipFill>
        <p:spPr>
          <a:xfrm>
            <a:off x="2094548" y="2634299"/>
            <a:ext cx="2390775" cy="1914525"/>
          </a:xfrm>
          <a:prstGeom prst="rect">
            <a:avLst/>
          </a:prstGeom>
          <a:noFill/>
          <a:ln w="9525">
            <a:noFill/>
          </a:ln>
        </p:spPr>
      </p:pic>
      <p:sp>
        <p:nvSpPr>
          <p:cNvPr id="5" name="TextBox 1"/>
          <p:cNvSpPr txBox="1"/>
          <p:nvPr/>
        </p:nvSpPr>
        <p:spPr>
          <a:xfrm>
            <a:off x="749936" y="2305686"/>
            <a:ext cx="2009775" cy="353943"/>
          </a:xfrm>
          <a:prstGeom prst="rect">
            <a:avLst/>
          </a:prstGeom>
          <a:noFill/>
        </p:spPr>
        <p:txBody>
          <a:bodyPr wrap="square" rtlCol="0">
            <a:spAutoFit/>
          </a:bodyPr>
          <a:lstStyle/>
          <a:p>
            <a:pPr algn="ctr"/>
            <a:r>
              <a:rPr lang="en-US" altLang="en-US" sz="1700" b="1" dirty="0">
                <a:solidFill>
                  <a:srgbClr val="FF0000"/>
                </a:solidFill>
                <a:latin typeface="Times New Roman" panose="02020603050405020304" pitchFamily="18" charset="0"/>
                <a:cs typeface="Times New Roman" panose="02020603050405020304" pitchFamily="18" charset="0"/>
              </a:rPr>
              <a:t>B</a:t>
            </a:r>
            <a:r>
              <a:rPr lang="vi-VN" altLang="en-US" sz="1700" b="1">
                <a:solidFill>
                  <a:srgbClr val="FF0000"/>
                </a:solidFill>
                <a:latin typeface="Times New Roman" panose="02020603050405020304" pitchFamily="18" charset="0"/>
                <a:cs typeface="Times New Roman" panose="02020603050405020304" pitchFamily="18" charset="0"/>
              </a:rPr>
              <a:t>ộ </a:t>
            </a:r>
            <a:r>
              <a:rPr lang="vi-VN" altLang="en-US" sz="1700" b="1" dirty="0">
                <a:solidFill>
                  <a:srgbClr val="FF0000"/>
                </a:solidFill>
                <a:latin typeface="Times New Roman" panose="02020603050405020304" pitchFamily="18" charset="0"/>
                <a:cs typeface="Times New Roman" panose="02020603050405020304" pitchFamily="18" charset="0"/>
              </a:rPr>
              <a:t>đội lục quân</a:t>
            </a:r>
          </a:p>
        </p:txBody>
      </p:sp>
      <p:sp>
        <p:nvSpPr>
          <p:cNvPr id="6" name="TextBox 1"/>
          <p:cNvSpPr txBox="1"/>
          <p:nvPr/>
        </p:nvSpPr>
        <p:spPr>
          <a:xfrm>
            <a:off x="3197226" y="2305686"/>
            <a:ext cx="3371825" cy="353943"/>
          </a:xfrm>
          <a:prstGeom prst="rect">
            <a:avLst/>
          </a:prstGeom>
          <a:noFill/>
        </p:spPr>
        <p:txBody>
          <a:bodyPr wrap="square" rtlCol="0">
            <a:spAutoFit/>
          </a:bodyPr>
          <a:lstStyle/>
          <a:p>
            <a:pPr algn="ctr"/>
            <a:r>
              <a:rPr lang="en-US" altLang="en-US" sz="1700" b="1">
                <a:solidFill>
                  <a:srgbClr val="FF0000"/>
                </a:solidFill>
                <a:latin typeface="Times New Roman" panose="02020603050405020304" pitchFamily="18" charset="0"/>
                <a:cs typeface="Times New Roman" panose="02020603050405020304" pitchFamily="18" charset="0"/>
              </a:rPr>
              <a:t>B</a:t>
            </a:r>
            <a:r>
              <a:rPr lang="vi-VN" altLang="en-US" sz="1700" b="1">
                <a:solidFill>
                  <a:srgbClr val="FF0000"/>
                </a:solidFill>
                <a:latin typeface="Times New Roman" panose="02020603050405020304" pitchFamily="18" charset="0"/>
                <a:cs typeface="Times New Roman" panose="02020603050405020304" pitchFamily="18" charset="0"/>
              </a:rPr>
              <a:t>ộ </a:t>
            </a:r>
            <a:r>
              <a:rPr lang="vi-VN" altLang="en-US" sz="1700" b="1" dirty="0">
                <a:solidFill>
                  <a:srgbClr val="FF0000"/>
                </a:solidFill>
                <a:latin typeface="Times New Roman" panose="02020603050405020304" pitchFamily="18" charset="0"/>
                <a:cs typeface="Times New Roman" panose="02020603050405020304" pitchFamily="18" charset="0"/>
              </a:rPr>
              <a:t>đội </a:t>
            </a:r>
            <a:r>
              <a:rPr lang="en-US" sz="1700" b="1">
                <a:solidFill>
                  <a:srgbClr val="FF0000"/>
                </a:solidFill>
                <a:latin typeface="Times New Roman" panose="02020603050405020304" pitchFamily="18" charset="0"/>
                <a:cs typeface="Times New Roman" panose="02020603050405020304" pitchFamily="18" charset="0"/>
                <a:sym typeface="+mn-ea"/>
              </a:rPr>
              <a:t>p</a:t>
            </a:r>
            <a:r>
              <a:rPr lang="vi-VN" altLang="en-US" sz="1700" b="1" dirty="0">
                <a:solidFill>
                  <a:srgbClr val="FF0000"/>
                </a:solidFill>
                <a:latin typeface="Times New Roman" panose="02020603050405020304" pitchFamily="18" charset="0"/>
                <a:cs typeface="Times New Roman" panose="02020603050405020304" pitchFamily="18" charset="0"/>
              </a:rPr>
              <a:t>hòng không không quân</a:t>
            </a:r>
          </a:p>
        </p:txBody>
      </p:sp>
      <p:sp>
        <p:nvSpPr>
          <p:cNvPr id="7" name="TextBox 1"/>
          <p:cNvSpPr txBox="1"/>
          <p:nvPr/>
        </p:nvSpPr>
        <p:spPr>
          <a:xfrm>
            <a:off x="1700530" y="4549140"/>
            <a:ext cx="3179445" cy="353943"/>
          </a:xfrm>
          <a:prstGeom prst="rect">
            <a:avLst/>
          </a:prstGeom>
          <a:noFill/>
        </p:spPr>
        <p:txBody>
          <a:bodyPr wrap="square" rtlCol="0">
            <a:spAutoFit/>
          </a:bodyPr>
          <a:lstStyle/>
          <a:p>
            <a:pPr algn="ctr"/>
            <a:r>
              <a:rPr lang="en-US" altLang="en-US" sz="1700" b="1" dirty="0">
                <a:solidFill>
                  <a:srgbClr val="FF0000"/>
                </a:solidFill>
                <a:latin typeface="Times New Roman" panose="02020603050405020304" pitchFamily="18" charset="0"/>
                <a:cs typeface="Times New Roman" panose="02020603050405020304" pitchFamily="18" charset="0"/>
              </a:rPr>
              <a:t>B</a:t>
            </a:r>
            <a:r>
              <a:rPr lang="vi-VN" altLang="en-US" sz="1700" b="1">
                <a:solidFill>
                  <a:srgbClr val="FF0000"/>
                </a:solidFill>
                <a:latin typeface="Times New Roman" panose="02020603050405020304" pitchFamily="18" charset="0"/>
                <a:cs typeface="Times New Roman" panose="02020603050405020304" pitchFamily="18" charset="0"/>
              </a:rPr>
              <a:t>ộ </a:t>
            </a:r>
            <a:r>
              <a:rPr lang="vi-VN" altLang="en-US" sz="1700" b="1" dirty="0">
                <a:solidFill>
                  <a:srgbClr val="FF0000"/>
                </a:solidFill>
                <a:latin typeface="Times New Roman" panose="02020603050405020304" pitchFamily="18" charset="0"/>
                <a:cs typeface="Times New Roman" panose="02020603050405020304" pitchFamily="18" charset="0"/>
              </a:rPr>
              <a:t>đội </a:t>
            </a:r>
            <a:r>
              <a:rPr lang="vi-VN" sz="1700" b="1">
                <a:solidFill>
                  <a:srgbClr val="FF0000"/>
                </a:solidFill>
                <a:latin typeface="Times New Roman" panose="02020603050405020304" pitchFamily="18" charset="0"/>
                <a:cs typeface="Times New Roman" panose="02020603050405020304" pitchFamily="18" charset="0"/>
                <a:sym typeface="+mn-ea"/>
              </a:rPr>
              <a:t>hải quân</a:t>
            </a:r>
            <a:endParaRPr lang="vi-VN" sz="17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7902" y="577658"/>
            <a:ext cx="5982195" cy="353943"/>
          </a:xfrm>
          <a:prstGeom prst="rect">
            <a:avLst/>
          </a:prstGeom>
          <a:noFill/>
        </p:spPr>
        <p:txBody>
          <a:bodyPr wrap="square" rtlCol="0">
            <a:spAutoFit/>
          </a:bodyPr>
          <a:lstStyle/>
          <a:p>
            <a:r>
              <a:rPr lang="en-US" sz="1700" b="1" dirty="0">
                <a:solidFill>
                  <a:srgbClr val="FF0000"/>
                </a:solidFill>
                <a:latin typeface="Times New Roman" panose="02020603050405020304" pitchFamily="18" charset="0"/>
                <a:cs typeface="Times New Roman" panose="02020603050405020304" pitchFamily="18" charset="0"/>
              </a:rPr>
              <a:t>1. </a:t>
            </a:r>
            <a:r>
              <a:rPr lang="en-US" sz="1700" b="1" dirty="0" err="1">
                <a:latin typeface="Times New Roman" panose="02020603050405020304" pitchFamily="18" charset="0"/>
                <a:cs typeface="Times New Roman" panose="02020603050405020304" pitchFamily="18" charset="0"/>
              </a:rPr>
              <a:t>Nói</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những</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điều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em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biết</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về</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các</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chú</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bộ</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đội</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hải</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quân</a:t>
            </a:r>
            <a:r>
              <a:rPr lang="en-US" sz="1700" b="1"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sharpenSoften amount="50000"/>
                    </a14:imgEffect>
                  </a14:imgLayer>
                </a14:imgProps>
              </a:ext>
            </a:extLst>
          </a:blip>
          <a:stretch>
            <a:fillRect/>
          </a:stretch>
        </p:blipFill>
        <p:spPr>
          <a:xfrm>
            <a:off x="623887" y="1281113"/>
            <a:ext cx="5610225" cy="288607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p:nvPr/>
        </p:nvPicPr>
        <p:blipFill>
          <a:blip r:embed="rId2"/>
          <a:stretch>
            <a:fillRect/>
          </a:stretch>
        </p:blipFill>
        <p:spPr>
          <a:xfrm>
            <a:off x="659766" y="1208406"/>
            <a:ext cx="2096770" cy="2726690"/>
          </a:xfrm>
          <a:prstGeom prst="rect">
            <a:avLst/>
          </a:prstGeom>
          <a:noFill/>
          <a:ln w="9525">
            <a:noFill/>
          </a:ln>
        </p:spPr>
      </p:pic>
      <p:sp>
        <p:nvSpPr>
          <p:cNvPr id="5" name="TextBox 1"/>
          <p:cNvSpPr txBox="1"/>
          <p:nvPr/>
        </p:nvSpPr>
        <p:spPr>
          <a:xfrm>
            <a:off x="2865120" y="494665"/>
            <a:ext cx="3436620" cy="4154984"/>
          </a:xfrm>
          <a:prstGeom prst="rect">
            <a:avLst/>
          </a:prstGeom>
          <a:noFill/>
        </p:spPr>
        <p:txBody>
          <a:bodyPr wrap="square" rtlCol="0">
            <a:spAutoFit/>
          </a:bodyPr>
          <a:lstStyle/>
          <a:p>
            <a:pPr algn="just"/>
            <a:r>
              <a:rPr lang="vi-VN" altLang="en-US" sz="2400" b="1" dirty="0">
                <a:solidFill>
                  <a:srgbClr val="FF0000"/>
                </a:solidFill>
                <a:latin typeface="Times New Roman" panose="02020603050405020304" pitchFamily="18" charset="0"/>
                <a:cs typeface="Times New Roman" panose="02020603050405020304" pitchFamily="18" charset="0"/>
              </a:rPr>
              <a:t>- Nơi làm việc: trên biển, đảo, quần đảo.</a:t>
            </a:r>
          </a:p>
          <a:p>
            <a:pPr algn="just"/>
            <a:r>
              <a:rPr lang="vi-VN" altLang="en-US" sz="2400" b="1" dirty="0">
                <a:solidFill>
                  <a:srgbClr val="FF0000"/>
                </a:solidFill>
                <a:latin typeface="Times New Roman" panose="02020603050405020304" pitchFamily="18" charset="0"/>
                <a:cs typeface="Times New Roman" panose="02020603050405020304" pitchFamily="18" charset="0"/>
              </a:rPr>
              <a:t>- N</a:t>
            </a:r>
            <a:r>
              <a:rPr lang="vi-VN" altLang="en-US" sz="2400" b="1" dirty="0">
                <a:solidFill>
                  <a:srgbClr val="FF0000"/>
                </a:solidFill>
                <a:latin typeface="Times New Roman" panose="02020603050405020304" pitchFamily="18" charset="0"/>
                <a:cs typeface="Times New Roman" panose="02020603050405020304" pitchFamily="18" charset="0"/>
                <a:sym typeface="+mn-ea"/>
              </a:rPr>
              <a:t>hiệm vụ: Bảo vệ biển đảo, cứu nạn trên biển.</a:t>
            </a:r>
          </a:p>
          <a:p>
            <a:pPr algn="just"/>
            <a:r>
              <a:rPr lang="vi-VN" altLang="en-US" sz="2400" b="1" dirty="0">
                <a:solidFill>
                  <a:srgbClr val="FF0000"/>
                </a:solidFill>
                <a:latin typeface="Times New Roman" panose="02020603050405020304" pitchFamily="18" charset="0"/>
                <a:cs typeface="Times New Roman" panose="02020603050405020304" pitchFamily="18" charset="0"/>
                <a:sym typeface="+mn-ea"/>
              </a:rPr>
              <a:t>- Trang </a:t>
            </a:r>
            <a:r>
              <a:rPr lang="en-US" sz="2400" b="1">
                <a:solidFill>
                  <a:srgbClr val="FF0000"/>
                </a:solidFill>
                <a:latin typeface="Times New Roman" panose="02020603050405020304" pitchFamily="18" charset="0"/>
                <a:cs typeface="Times New Roman" panose="02020603050405020304" pitchFamily="18" charset="0"/>
                <a:sym typeface="+mn-ea"/>
              </a:rPr>
              <a:t>p</a:t>
            </a:r>
            <a:r>
              <a:rPr lang="vi-VN" altLang="en-US" sz="2400" b="1">
                <a:solidFill>
                  <a:srgbClr val="FF0000"/>
                </a:solidFill>
                <a:latin typeface="Times New Roman" panose="02020603050405020304" pitchFamily="18" charset="0"/>
                <a:cs typeface="Times New Roman" panose="02020603050405020304" pitchFamily="18" charset="0"/>
                <a:sym typeface="+mn-ea"/>
              </a:rPr>
              <a:t>hục: Mũ Kê </a:t>
            </a:r>
            <a:r>
              <a:rPr lang="en-US" sz="2400" b="1">
                <a:solidFill>
                  <a:srgbClr val="FF0000"/>
                </a:solidFill>
                <a:latin typeface="Times New Roman" panose="02020603050405020304" pitchFamily="18" charset="0"/>
                <a:cs typeface="Times New Roman" panose="02020603050405020304" pitchFamily="18" charset="0"/>
                <a:sym typeface="+mn-ea"/>
              </a:rPr>
              <a:t>p</a:t>
            </a:r>
            <a:r>
              <a:rPr lang="vi-VN" altLang="en-US" sz="2400" b="1">
                <a:solidFill>
                  <a:srgbClr val="FF0000"/>
                </a:solidFill>
                <a:latin typeface="Times New Roman" panose="02020603050405020304" pitchFamily="18" charset="0"/>
                <a:cs typeface="Times New Roman" panose="02020603050405020304" pitchFamily="18" charset="0"/>
                <a:sym typeface="+mn-ea"/>
              </a:rPr>
              <a:t>i, áo trắng, vai áo có yếm màu xanh, quần xanh, giày vải.</a:t>
            </a:r>
            <a:endParaRPr lang="vi-VN" altLang="en-US" sz="2400" b="1" dirty="0">
              <a:solidFill>
                <a:srgbClr val="FF0000"/>
              </a:solidFill>
              <a:latin typeface="Times New Roman" panose="02020603050405020304" pitchFamily="18" charset="0"/>
              <a:cs typeface="Times New Roman" panose="02020603050405020304" pitchFamily="18" charset="0"/>
              <a:sym typeface="+mn-ea"/>
            </a:endParaRPr>
          </a:p>
          <a:p>
            <a:pPr algn="just"/>
            <a:r>
              <a:rPr lang="vi-VN" altLang="en-US" sz="2400" b="1" dirty="0">
                <a:solidFill>
                  <a:srgbClr val="FF0000"/>
                </a:solidFill>
                <a:latin typeface="Times New Roman" panose="02020603050405020304" pitchFamily="18" charset="0"/>
                <a:cs typeface="Times New Roman" panose="02020603050405020304" pitchFamily="18" charset="0"/>
                <a:sym typeface="+mn-ea"/>
              </a:rPr>
              <a:t>- Khó khăn: Xa gia đình, gặ</a:t>
            </a:r>
            <a:r>
              <a:rPr lang="en-US" sz="2400" b="1">
                <a:solidFill>
                  <a:srgbClr val="FF0000"/>
                </a:solidFill>
                <a:latin typeface="Times New Roman" panose="02020603050405020304" pitchFamily="18" charset="0"/>
                <a:cs typeface="Times New Roman" panose="02020603050405020304" pitchFamily="18" charset="0"/>
                <a:sym typeface="+mn-ea"/>
              </a:rPr>
              <a:t>p</a:t>
            </a:r>
            <a:r>
              <a:rPr lang="vi-VN" altLang="en-US" sz="2400" b="1" dirty="0">
                <a:solidFill>
                  <a:srgbClr val="FF0000"/>
                </a:solidFill>
                <a:latin typeface="Times New Roman" panose="02020603050405020304" pitchFamily="18" charset="0"/>
                <a:cs typeface="Times New Roman" panose="02020603050405020304" pitchFamily="18" charset="0"/>
                <a:sym typeface="+mn-ea"/>
              </a:rPr>
              <a:t> nhiều nguy hiểm.</a:t>
            </a:r>
            <a:endParaRPr lang="vi-VN" altLang="en-US" sz="2400" b="1" dirty="0">
              <a:solidFill>
                <a:srgbClr val="FF0000"/>
              </a:solidFill>
              <a:latin typeface="Times New Roman" panose="02020603050405020304" pitchFamily="18" charset="0"/>
              <a:cs typeface="Times New Roman" panose="02020603050405020304" pitchFamily="18" charset="0"/>
            </a:endParaRPr>
          </a:p>
          <a:p>
            <a:pPr algn="just"/>
            <a:endParaRPr lang="vi-VN" altLang="en-US" sz="2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987" y="588242"/>
            <a:ext cx="5860026" cy="830099"/>
          </a:xfrm>
          <a:prstGeom prst="rect">
            <a:avLst/>
          </a:prstGeom>
          <a:noFill/>
        </p:spPr>
        <p:txBody>
          <a:bodyPr wrap="square" rtlCol="0">
            <a:spAutoFit/>
          </a:bodyPr>
          <a:lstStyle/>
          <a:p>
            <a:pPr>
              <a:lnSpc>
                <a:spcPct val="150000"/>
              </a:lnSpc>
            </a:pPr>
            <a:r>
              <a:rPr lang="en-US" sz="1700" b="1" dirty="0">
                <a:solidFill>
                  <a:srgbClr val="FF0000"/>
                </a:solidFill>
                <a:latin typeface="Times New Roman" panose="02020603050405020304" pitchFamily="18" charset="0"/>
                <a:cs typeface="Times New Roman" panose="02020603050405020304" pitchFamily="18" charset="0"/>
              </a:rPr>
              <a:t>2. </a:t>
            </a:r>
            <a:r>
              <a:rPr lang="en-US" sz="1700" b="1" dirty="0" err="1">
                <a:latin typeface="Times New Roman" panose="02020603050405020304" pitchFamily="18" charset="0"/>
                <a:cs typeface="Times New Roman" panose="02020603050405020304" pitchFamily="18" charset="0"/>
              </a:rPr>
              <a:t>Viết</a:t>
            </a:r>
            <a:r>
              <a:rPr lang="en-US" sz="1700" b="1" dirty="0">
                <a:latin typeface="Times New Roman" panose="02020603050405020304" pitchFamily="18" charset="0"/>
                <a:cs typeface="Times New Roman" panose="02020603050405020304" pitchFamily="18" charset="0"/>
              </a:rPr>
              <a:t> 4 – 5 </a:t>
            </a:r>
            <a:r>
              <a:rPr lang="en-US" sz="1700" b="1" dirty="0" err="1">
                <a:latin typeface="Times New Roman" panose="02020603050405020304" pitchFamily="18" charset="0"/>
                <a:cs typeface="Times New Roman" panose="02020603050405020304" pitchFamily="18" charset="0"/>
              </a:rPr>
              <a:t>câu</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để</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cảm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ơn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các</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chú</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bộ</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đội</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hải</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quân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đang</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làm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nhiệm</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vụ</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bảo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vệ</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biển</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đảo</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của</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Tổ</a:t>
            </a:r>
            <a:r>
              <a:rPr lang="en-US" sz="1700" b="1" dirty="0">
                <a:latin typeface="Times New Roman" panose="02020603050405020304" pitchFamily="18" charset="0"/>
                <a:cs typeface="Times New Roman" panose="02020603050405020304" pitchFamily="18" charset="0"/>
              </a:rPr>
              <a:t> </a:t>
            </a:r>
            <a:r>
              <a:rPr lang="en-US" sz="1700" b="1" dirty="0" err="1">
                <a:latin typeface="Times New Roman" panose="02020603050405020304" pitchFamily="18" charset="0"/>
                <a:cs typeface="Times New Roman" panose="02020603050405020304" pitchFamily="18" charset="0"/>
              </a:rPr>
              <a:t>quốc</a:t>
            </a:r>
            <a:endParaRPr lang="en-US" sz="1700" b="1"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249961" y="1498461"/>
            <a:ext cx="6358079" cy="3187793"/>
            <a:chOff x="228317" y="1235702"/>
            <a:chExt cx="6358079" cy="3187793"/>
          </a:xfrm>
          <a:solidFill>
            <a:schemeClr val="accent1">
              <a:lumMod val="60000"/>
              <a:lumOff val="40000"/>
            </a:schemeClr>
          </a:solidFill>
        </p:grpSpPr>
        <p:grpSp>
          <p:nvGrpSpPr>
            <p:cNvPr id="5" name="Group 4"/>
            <p:cNvGrpSpPr/>
            <p:nvPr/>
          </p:nvGrpSpPr>
          <p:grpSpPr>
            <a:xfrm>
              <a:off x="1646571" y="1235702"/>
              <a:ext cx="3474242" cy="766472"/>
              <a:chOff x="-918948" y="2910642"/>
              <a:chExt cx="3474242" cy="766472"/>
            </a:xfrm>
            <a:grpFill/>
          </p:grpSpPr>
          <p:sp>
            <p:nvSpPr>
              <p:cNvPr id="23" name="Rectangle: Rounded Corners 22"/>
              <p:cNvSpPr/>
              <p:nvPr/>
            </p:nvSpPr>
            <p:spPr>
              <a:xfrm>
                <a:off x="-782936" y="2910642"/>
                <a:ext cx="3338230" cy="766472"/>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24" name="TextBox 23"/>
              <p:cNvSpPr txBox="1"/>
              <p:nvPr/>
            </p:nvSpPr>
            <p:spPr>
              <a:xfrm>
                <a:off x="-918948" y="3001858"/>
                <a:ext cx="3474242" cy="584775"/>
              </a:xfrm>
              <a:prstGeom prst="rect">
                <a:avLst/>
              </a:prstGeom>
              <a:noFill/>
            </p:spPr>
            <p:txBody>
              <a:bodyPr wrap="square" rtlCol="0">
                <a:spAutoFit/>
              </a:bodyPr>
              <a:lstStyle/>
              <a:p>
                <a:pPr algn="ctr"/>
                <a:r>
                  <a:rPr lang="en-US" sz="1600" b="1" dirty="0" err="1">
                    <a:latin typeface="Times New Roman" panose="02020603050405020304" pitchFamily="18" charset="0"/>
                    <a:cs typeface="Times New Roman" panose="02020603050405020304" pitchFamily="18" charset="0"/>
                  </a:rPr>
                  <a:t>Mở</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đầu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em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gửi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lời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chào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chú</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bộ</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đội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hải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quân</a:t>
                </a:r>
                <a:r>
                  <a:rPr lang="en-US" sz="1600" b="1" dirty="0">
                    <a:latin typeface="Times New Roman" panose="02020603050405020304" pitchFamily="18" charset="0"/>
                    <a:cs typeface="Times New Roman" panose="02020603050405020304" pitchFamily="18" charset="0"/>
                  </a:rPr>
                  <a:t>.</a:t>
                </a:r>
              </a:p>
            </p:txBody>
          </p:sp>
        </p:grpSp>
        <p:grpSp>
          <p:nvGrpSpPr>
            <p:cNvPr id="6" name="Group 5"/>
            <p:cNvGrpSpPr/>
            <p:nvPr/>
          </p:nvGrpSpPr>
          <p:grpSpPr>
            <a:xfrm>
              <a:off x="4730238" y="2123872"/>
              <a:ext cx="1856158" cy="1084026"/>
              <a:chOff x="462846" y="3217333"/>
              <a:chExt cx="1856158" cy="1084026"/>
            </a:xfrm>
            <a:grpFill/>
          </p:grpSpPr>
          <p:sp>
            <p:nvSpPr>
              <p:cNvPr id="21" name="Rectangle: Rounded Corners 20"/>
              <p:cNvSpPr/>
              <p:nvPr/>
            </p:nvSpPr>
            <p:spPr>
              <a:xfrm>
                <a:off x="462846" y="3217333"/>
                <a:ext cx="1788477" cy="1084026"/>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22" name="TextBox 21"/>
              <p:cNvSpPr txBox="1"/>
              <p:nvPr/>
            </p:nvSpPr>
            <p:spPr>
              <a:xfrm>
                <a:off x="462846" y="3392870"/>
                <a:ext cx="1856158" cy="830997"/>
              </a:xfrm>
              <a:prstGeom prst="rect">
                <a:avLst/>
              </a:prstGeom>
              <a:noFill/>
            </p:spPr>
            <p:txBody>
              <a:bodyPr wrap="square" rtlCol="0">
                <a:spAutoFit/>
              </a:bodyPr>
              <a:lstStyle/>
              <a:p>
                <a:pPr algn="ctr"/>
                <a:r>
                  <a:rPr lang="en-US" sz="1600" b="1" dirty="0" err="1">
                    <a:latin typeface="Times New Roman" panose="02020603050405020304" pitchFamily="18" charset="0"/>
                    <a:cs typeface="Times New Roman" panose="02020603050405020304" pitchFamily="18" charset="0"/>
                  </a:rPr>
                  <a:t>Tiếp</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theo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em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giới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thiệu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ngắn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gọn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về</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mình</a:t>
                </a:r>
                <a:r>
                  <a:rPr lang="en-US" sz="1600" b="1" dirty="0">
                    <a:latin typeface="Times New Roman" panose="02020603050405020304" pitchFamily="18" charset="0"/>
                    <a:cs typeface="Times New Roman" panose="02020603050405020304" pitchFamily="18" charset="0"/>
                  </a:rPr>
                  <a:t>.</a:t>
                </a:r>
              </a:p>
            </p:txBody>
          </p:sp>
        </p:grpSp>
        <p:grpSp>
          <p:nvGrpSpPr>
            <p:cNvPr id="7" name="Group 6"/>
            <p:cNvGrpSpPr/>
            <p:nvPr/>
          </p:nvGrpSpPr>
          <p:grpSpPr>
            <a:xfrm>
              <a:off x="228317" y="2123871"/>
              <a:ext cx="1799307" cy="1172922"/>
              <a:chOff x="-1525549" y="1469259"/>
              <a:chExt cx="1799307" cy="1172922"/>
            </a:xfrm>
            <a:grpFill/>
          </p:grpSpPr>
          <p:sp>
            <p:nvSpPr>
              <p:cNvPr id="19" name="Rectangle: Rounded Corners 18"/>
              <p:cNvSpPr/>
              <p:nvPr/>
            </p:nvSpPr>
            <p:spPr>
              <a:xfrm>
                <a:off x="-1457869" y="1469259"/>
                <a:ext cx="1731627" cy="1172918"/>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20" name="TextBox 19"/>
              <p:cNvSpPr txBox="1"/>
              <p:nvPr/>
            </p:nvSpPr>
            <p:spPr>
              <a:xfrm>
                <a:off x="-1525549" y="1564963"/>
                <a:ext cx="1774890" cy="1077218"/>
              </a:xfrm>
              <a:prstGeom prst="rect">
                <a:avLst/>
              </a:prstGeom>
              <a:noFill/>
            </p:spPr>
            <p:txBody>
              <a:bodyPr wrap="square" rtlCol="0">
                <a:spAutoFit/>
              </a:bodyPr>
              <a:lstStyle/>
              <a:p>
                <a:pPr algn="ctr"/>
                <a:r>
                  <a:rPr lang="en-US" sz="1600" b="1" dirty="0" err="1">
                    <a:latin typeface="Times New Roman" panose="02020603050405020304" pitchFamily="18" charset="0"/>
                    <a:cs typeface="Times New Roman" panose="02020603050405020304" pitchFamily="18" charset="0"/>
                  </a:rPr>
                  <a:t>Cuối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cùng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em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gửi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lời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chúc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chú</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bộ</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đội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hải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quân</a:t>
                </a:r>
                <a:r>
                  <a:rPr lang="en-US" sz="1600" b="1" dirty="0">
                    <a:latin typeface="Times New Roman" panose="02020603050405020304" pitchFamily="18" charset="0"/>
                    <a:cs typeface="Times New Roman" panose="02020603050405020304" pitchFamily="18" charset="0"/>
                  </a:rPr>
                  <a:t>.</a:t>
                </a:r>
              </a:p>
            </p:txBody>
          </p:sp>
        </p:grpSp>
        <p:grpSp>
          <p:nvGrpSpPr>
            <p:cNvPr id="8" name="Group 7"/>
            <p:cNvGrpSpPr/>
            <p:nvPr/>
          </p:nvGrpSpPr>
          <p:grpSpPr>
            <a:xfrm>
              <a:off x="2062365" y="2019899"/>
              <a:ext cx="2608714" cy="1532267"/>
              <a:chOff x="2107670" y="1990177"/>
              <a:chExt cx="2608714" cy="1532267"/>
            </a:xfrm>
            <a:grpFill/>
          </p:grpSpPr>
          <p:grpSp>
            <p:nvGrpSpPr>
              <p:cNvPr id="12" name="Group 11"/>
              <p:cNvGrpSpPr/>
              <p:nvPr/>
            </p:nvGrpSpPr>
            <p:grpSpPr>
              <a:xfrm>
                <a:off x="2468034" y="2357053"/>
                <a:ext cx="1896533" cy="821122"/>
                <a:chOff x="2269067" y="2204300"/>
                <a:chExt cx="1896533" cy="821122"/>
              </a:xfrm>
              <a:grpFill/>
            </p:grpSpPr>
            <p:sp>
              <p:nvSpPr>
                <p:cNvPr id="17" name="Oval 16"/>
                <p:cNvSpPr/>
                <p:nvPr/>
              </p:nvSpPr>
              <p:spPr>
                <a:xfrm>
                  <a:off x="2269067" y="2204300"/>
                  <a:ext cx="1896533" cy="821122"/>
                </a:xfrm>
                <a:prstGeom prst="ellipse">
                  <a:avLst/>
                </a:prstGeom>
                <a:solidFill>
                  <a:schemeClr val="tx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727362" y="2291695"/>
                  <a:ext cx="966932" cy="646331"/>
                </a:xfrm>
                <a:prstGeom prst="rect">
                  <a:avLst/>
                </a:prstGeom>
                <a:solidFill>
                  <a:schemeClr val="tx2">
                    <a:lumMod val="75000"/>
                  </a:schemeClr>
                </a:solidFill>
              </p:spPr>
              <p:txBody>
                <a:bodyPr wrap="none" rtlCol="0">
                  <a:spAutoFit/>
                </a:bodyPr>
                <a:lstStyle/>
                <a:p>
                  <a:pPr algn="ctr"/>
                  <a:r>
                    <a:rPr lang="en-US" sz="1800" b="1" dirty="0" err="1">
                      <a:latin typeface="Times New Roman" panose="02020603050405020304" pitchFamily="18" charset="0"/>
                      <a:cs typeface="Times New Roman" panose="02020603050405020304" pitchFamily="18" charset="0"/>
                    </a:rPr>
                    <a:t>Viết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lời</a:t>
                  </a: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cảm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ơn</a:t>
                  </a:r>
                  <a:endParaRPr lang="en-US" sz="1800" b="1" dirty="0">
                    <a:latin typeface="Times New Roman" panose="02020603050405020304" pitchFamily="18" charset="0"/>
                    <a:cs typeface="Times New Roman" panose="02020603050405020304" pitchFamily="18" charset="0"/>
                  </a:endParaRPr>
                </a:p>
              </p:txBody>
            </p:sp>
          </p:grpSp>
          <p:cxnSp>
            <p:nvCxnSpPr>
              <p:cNvPr id="13" name="Straight Arrow Connector 12"/>
              <p:cNvCxnSpPr/>
              <p:nvPr/>
            </p:nvCxnSpPr>
            <p:spPr>
              <a:xfrm flipH="1" flipV="1">
                <a:off x="3428997" y="1990177"/>
                <a:ext cx="1" cy="364829"/>
              </a:xfrm>
              <a:prstGeom prst="straightConnector1">
                <a:avLst/>
              </a:prstGeom>
              <a:grpFill/>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flipV="1">
                <a:off x="2290084" y="2577347"/>
                <a:ext cx="1" cy="364829"/>
              </a:xfrm>
              <a:prstGeom prst="straightConnector1">
                <a:avLst/>
              </a:prstGeom>
              <a:grpFill/>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V="1">
                <a:off x="4533969" y="2585200"/>
                <a:ext cx="1" cy="364829"/>
              </a:xfrm>
              <a:prstGeom prst="straightConnector1">
                <a:avLst/>
              </a:prstGeom>
              <a:grpFill/>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428997" y="3157615"/>
                <a:ext cx="1" cy="364829"/>
              </a:xfrm>
              <a:prstGeom prst="straightConnector1">
                <a:avLst/>
              </a:prstGeom>
              <a:grpFill/>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1726478" y="3592498"/>
              <a:ext cx="3394334" cy="830997"/>
              <a:chOff x="-572661" y="3178995"/>
              <a:chExt cx="3394334" cy="830997"/>
            </a:xfrm>
            <a:grpFill/>
          </p:grpSpPr>
          <p:sp>
            <p:nvSpPr>
              <p:cNvPr id="10" name="Rectangle: Rounded Corners 9"/>
              <p:cNvSpPr/>
              <p:nvPr/>
            </p:nvSpPr>
            <p:spPr>
              <a:xfrm>
                <a:off x="-516556" y="3217333"/>
                <a:ext cx="3338229" cy="76647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11" name="TextBox 10"/>
              <p:cNvSpPr txBox="1"/>
              <p:nvPr/>
            </p:nvSpPr>
            <p:spPr>
              <a:xfrm>
                <a:off x="-572661" y="3178995"/>
                <a:ext cx="3394333" cy="830997"/>
              </a:xfrm>
              <a:prstGeom prst="rect">
                <a:avLst/>
              </a:prstGeom>
              <a:noFill/>
            </p:spPr>
            <p:txBody>
              <a:bodyPr wrap="square" rtlCol="0">
                <a:spAutoFit/>
              </a:bodyPr>
              <a:lstStyle/>
              <a:p>
                <a:pPr algn="ctr"/>
                <a:r>
                  <a:rPr lang="en-US" sz="1600" b="1" dirty="0" err="1">
                    <a:latin typeface="Times New Roman" panose="02020603050405020304" pitchFamily="18" charset="0"/>
                    <a:cs typeface="Times New Roman" panose="02020603050405020304" pitchFamily="18" charset="0"/>
                  </a:rPr>
                  <a:t>Em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viết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lời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cảm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ơn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nêu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rõ</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lí</a:t>
                </a:r>
                <a:r>
                  <a:rPr lang="en-US" sz="1600" b="1" dirty="0">
                    <a:latin typeface="Times New Roman" panose="02020603050405020304" pitchFamily="18" charset="0"/>
                    <a:cs typeface="Times New Roman" panose="02020603050405020304" pitchFamily="18" charset="0"/>
                  </a:rPr>
                  <a:t> do </a:t>
                </a:r>
                <a:r>
                  <a:rPr lang="en-US" sz="1600" b="1" dirty="0" err="1">
                    <a:latin typeface="Times New Roman" panose="02020603050405020304" pitchFamily="18" charset="0"/>
                    <a:cs typeface="Times New Roman" panose="02020603050405020304" pitchFamily="18" charset="0"/>
                  </a:rPr>
                  <a:t>khiến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em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biết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ơn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chú</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bộ</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đội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hải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quân</a:t>
                </a:r>
                <a:r>
                  <a:rPr lang="en-US" sz="1600" b="1" dirty="0">
                    <a:latin typeface="Times New Roman" panose="02020603050405020304" pitchFamily="18" charset="0"/>
                    <a:cs typeface="Times New Roman" panose="02020603050405020304" pitchFamily="18" charset="0"/>
                  </a:rPr>
                  <a:t>.</a:t>
                </a: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0"/>
          <p:cNvSpPr/>
          <p:nvPr/>
        </p:nvSpPr>
        <p:spPr>
          <a:xfrm>
            <a:off x="1355660" y="361996"/>
            <a:ext cx="4146142" cy="651467"/>
          </a:xfrm>
          <a:prstGeom prst="roundRect">
            <a:avLst/>
          </a:prstGeom>
          <a:solidFill>
            <a:schemeClr val="accent1">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dirty="0" err="1">
                <a:solidFill>
                  <a:srgbClr val="000000"/>
                </a:solidFill>
                <a:latin typeface="Times New Roman" panose="02020603050405020304" pitchFamily="18" charset="0"/>
                <a:cs typeface="Times New Roman" panose="02020603050405020304" pitchFamily="18" charset="0"/>
              </a:rPr>
              <a:t>Viết lời cảm ơn</a:t>
            </a:r>
            <a:endParaRPr lang="vi-VN" altLang="en-US" sz="3600" dirty="0">
              <a:solidFill>
                <a:srgbClr val="000000"/>
              </a:solidFill>
              <a:latin typeface="Times New Roman" panose="02020603050405020304" pitchFamily="18" charset="0"/>
              <a:cs typeface="Times New Roman" panose="02020603050405020304" pitchFamily="18" charset="0"/>
            </a:endParaRPr>
          </a:p>
        </p:txBody>
      </p:sp>
      <p:sp>
        <p:nvSpPr>
          <p:cNvPr id="2" name="Rounded Rectangle 10"/>
          <p:cNvSpPr/>
          <p:nvPr/>
        </p:nvSpPr>
        <p:spPr>
          <a:xfrm>
            <a:off x="2626996" y="1465581"/>
            <a:ext cx="1431290" cy="341630"/>
          </a:xfrm>
          <a:prstGeom prst="roundRect">
            <a:avLst/>
          </a:prstGeom>
          <a:solidFill>
            <a:schemeClr val="accent1">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1600" b="1" dirty="0" err="1">
                <a:solidFill>
                  <a:srgbClr val="000000"/>
                </a:solidFill>
                <a:latin typeface="Times New Roman" panose="02020603050405020304" pitchFamily="18" charset="0"/>
                <a:cs typeface="Times New Roman" panose="02020603050405020304" pitchFamily="18" charset="0"/>
              </a:rPr>
              <a:t>1. Lời chào</a:t>
            </a:r>
          </a:p>
        </p:txBody>
      </p:sp>
      <p:sp>
        <p:nvSpPr>
          <p:cNvPr id="4" name="Rounded Rectangle 10"/>
          <p:cNvSpPr/>
          <p:nvPr/>
        </p:nvSpPr>
        <p:spPr>
          <a:xfrm>
            <a:off x="2182496" y="2125345"/>
            <a:ext cx="2332355" cy="631190"/>
          </a:xfrm>
          <a:prstGeom prst="roundRect">
            <a:avLst/>
          </a:prstGeom>
          <a:solidFill>
            <a:schemeClr val="accent1">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1600" b="1" dirty="0" err="1">
                <a:solidFill>
                  <a:srgbClr val="000000"/>
                </a:solidFill>
                <a:latin typeface="Times New Roman" panose="02020603050405020304" pitchFamily="18" charset="0"/>
                <a:cs typeface="Times New Roman" panose="02020603050405020304" pitchFamily="18" charset="0"/>
              </a:rPr>
              <a:t>2. Lời giới thiệu ngắn gọn về mình</a:t>
            </a:r>
          </a:p>
        </p:txBody>
      </p:sp>
      <p:cxnSp>
        <p:nvCxnSpPr>
          <p:cNvPr id="5" name="Straight Arrow Connector 4"/>
          <p:cNvCxnSpPr/>
          <p:nvPr/>
        </p:nvCxnSpPr>
        <p:spPr>
          <a:xfrm flipH="1">
            <a:off x="3347721" y="1807211"/>
            <a:ext cx="1270" cy="31813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42006" y="2756536"/>
            <a:ext cx="1270" cy="31813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 name="Rounded Rectangle 10"/>
          <p:cNvSpPr/>
          <p:nvPr/>
        </p:nvSpPr>
        <p:spPr>
          <a:xfrm>
            <a:off x="2181861" y="3074671"/>
            <a:ext cx="2332355" cy="631190"/>
          </a:xfrm>
          <a:prstGeom prst="roundRect">
            <a:avLst/>
          </a:prstGeom>
          <a:solidFill>
            <a:schemeClr val="accent1">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1600" b="1" dirty="0" err="1">
                <a:solidFill>
                  <a:srgbClr val="000000"/>
                </a:solidFill>
                <a:latin typeface="Times New Roman" panose="02020603050405020304" pitchFamily="18" charset="0"/>
                <a:cs typeface="Times New Roman" panose="02020603050405020304" pitchFamily="18" charset="0"/>
              </a:rPr>
              <a:t>3. Lời cảm ơn, lí do</a:t>
            </a:r>
          </a:p>
        </p:txBody>
      </p:sp>
      <p:cxnSp>
        <p:nvCxnSpPr>
          <p:cNvPr id="9" name="Straight Arrow Connector 8"/>
          <p:cNvCxnSpPr/>
          <p:nvPr/>
        </p:nvCxnSpPr>
        <p:spPr>
          <a:xfrm flipH="1">
            <a:off x="3340736" y="3705860"/>
            <a:ext cx="1270" cy="318135"/>
          </a:xfrm>
          <a:prstGeom prst="straightConnector1">
            <a:avLst/>
          </a:prstGeom>
          <a:ln w="28575" cmpd="sng">
            <a:solidFill>
              <a:schemeClr val="accent1">
                <a:shade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0" name="Rounded Rectangle 10"/>
          <p:cNvSpPr/>
          <p:nvPr/>
        </p:nvSpPr>
        <p:spPr>
          <a:xfrm>
            <a:off x="2182496" y="4023996"/>
            <a:ext cx="2332355" cy="631190"/>
          </a:xfrm>
          <a:prstGeom prst="roundRect">
            <a:avLst/>
          </a:prstGeom>
          <a:solidFill>
            <a:schemeClr val="accent1">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1600" b="1" dirty="0" err="1">
                <a:solidFill>
                  <a:srgbClr val="000000"/>
                </a:solidFill>
                <a:latin typeface="Times New Roman" panose="02020603050405020304" pitchFamily="18" charset="0"/>
                <a:cs typeface="Times New Roman" panose="02020603050405020304" pitchFamily="18" charset="0"/>
              </a:rPr>
              <a:t>4. Lời chúc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2" grpId="0" bldLvl="0" animBg="1"/>
      <p:bldP spid="4" grpId="0" bldLvl="0" animBg="1"/>
      <p:bldP spid="8" grpId="0" bldLvl="0" animBg="1"/>
      <p:bldP spid="1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490398" y="175564"/>
            <a:ext cx="5694680" cy="4893647"/>
          </a:xfrm>
          <a:prstGeom prst="rect">
            <a:avLst/>
          </a:prstGeom>
          <a:noFill/>
        </p:spPr>
        <p:txBody>
          <a:bodyPr wrap="square" rtlCol="0" anchor="t">
            <a:spAutoFit/>
          </a:bodyPr>
          <a:lstStyle/>
          <a:p>
            <a:pPr algn="just"/>
            <a:r>
              <a:rPr lang="vi-VN" altLang="en-US" sz="2600">
                <a:latin typeface="Times New Roman" panose="02020603050405020304" pitchFamily="18" charset="0"/>
                <a:cs typeface="Times New Roman" panose="02020603050405020304" pitchFamily="18" charset="0"/>
              </a:rPr>
              <a:t>   </a:t>
            </a:r>
            <a:r>
              <a:rPr lang="en-US" sz="2600">
                <a:solidFill>
                  <a:srgbClr val="FF0000"/>
                </a:solidFill>
                <a:latin typeface="Times New Roman" panose="02020603050405020304" pitchFamily="18" charset="0"/>
                <a:cs typeface="Times New Roman" panose="02020603050405020304" pitchFamily="18" charset="0"/>
              </a:rPr>
              <a:t>Các chú bộ đội hải quân kính yêu!</a:t>
            </a:r>
            <a:r>
              <a:rPr lang="vi-VN" altLang="en-US" sz="2600">
                <a:solidFill>
                  <a:srgbClr val="FF0000"/>
                </a:solidFill>
                <a:latin typeface="Times New Roman" panose="02020603050405020304" pitchFamily="18" charset="0"/>
                <a:cs typeface="Times New Roman" panose="02020603050405020304" pitchFamily="18" charset="0"/>
              </a:rPr>
              <a:t> </a:t>
            </a:r>
            <a:r>
              <a:rPr lang="en-US" sz="2600">
                <a:solidFill>
                  <a:srgbClr val="1E5CC1"/>
                </a:solidFill>
                <a:latin typeface="Times New Roman" panose="02020603050405020304" pitchFamily="18" charset="0"/>
                <a:cs typeface="Times New Roman" panose="02020603050405020304" pitchFamily="18" charset="0"/>
              </a:rPr>
              <a:t>Cháu tên là Nguyên Văn Tú, học lớp 2A1 trường Tiểu học Phúc Lợi, Long Biên. </a:t>
            </a:r>
            <a:r>
              <a:rPr lang="en-US" sz="2600">
                <a:solidFill>
                  <a:srgbClr val="FF0000"/>
                </a:solidFill>
                <a:latin typeface="Times New Roman" panose="02020603050405020304" pitchFamily="18" charset="0"/>
                <a:cs typeface="Times New Roman" panose="02020603050405020304" pitchFamily="18" charset="0"/>
              </a:rPr>
              <a:t>Cháu biết ơn và ngưỡng mộ các chú lắm vì các chú phải rời xa quê hương đến biển đảo xa xôi để rèn luyện vất vả và bảo vệ đất nước.</a:t>
            </a:r>
            <a:r>
              <a:rPr lang="vi-VN" altLang="en-US" sz="2600">
                <a:solidFill>
                  <a:srgbClr val="FF0000"/>
                </a:solidFill>
                <a:latin typeface="Times New Roman" panose="02020603050405020304" pitchFamily="18" charset="0"/>
                <a:cs typeface="Times New Roman" panose="02020603050405020304" pitchFamily="18" charset="0"/>
              </a:rPr>
              <a:t> </a:t>
            </a:r>
            <a:r>
              <a:rPr lang="en-US" sz="2600">
                <a:solidFill>
                  <a:srgbClr val="FF0000"/>
                </a:solidFill>
                <a:latin typeface="Times New Roman" panose="02020603050405020304" pitchFamily="18" charset="0"/>
                <a:cs typeface="Times New Roman" panose="02020603050405020304" pitchFamily="18" charset="0"/>
              </a:rPr>
              <a:t>Nhờ sự hi sinh ấy của các chú mà chúng cháu được sống cuộc sống bình yên, hạnh phúc. </a:t>
            </a:r>
            <a:r>
              <a:rPr lang="en-US" sz="2600">
                <a:latin typeface="Times New Roman" panose="02020603050405020304" pitchFamily="18" charset="0"/>
                <a:cs typeface="Times New Roman" panose="02020603050405020304" pitchFamily="18" charset="0"/>
              </a:rPr>
              <a:t>Cháu kính chúc các chú lúc nào cũng vui vẻ, tươi trẻ và khỏe mạnh để mãi là tấm chắn vững chãi nhất cho hậu phương.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8"/>
          <p:cNvPicPr>
            <a:picLocks noChangeAspect="1"/>
          </p:cNvPicPr>
          <p:nvPr/>
        </p:nvPicPr>
        <p:blipFill rotWithShape="1">
          <a:blip r:embed="rId2">
            <a:extLst>
              <a:ext uri="{28A0092B-C50C-407E-A947-70E740481C1C}">
                <a14:useLocalDpi xmlns:a14="http://schemas.microsoft.com/office/drawing/2010/main" val="0"/>
              </a:ext>
            </a:extLst>
          </a:blip>
          <a:srcRect r="41771" b="65434"/>
          <a:stretch>
            <a:fillRect/>
          </a:stretch>
        </p:blipFill>
        <p:spPr>
          <a:xfrm>
            <a:off x="1" y="642939"/>
            <a:ext cx="3613337" cy="1505333"/>
          </a:xfrm>
          <a:prstGeom prst="rect">
            <a:avLst/>
          </a:prstGeom>
        </p:spPr>
      </p:pic>
      <p:pic>
        <p:nvPicPr>
          <p:cNvPr id="9" name="图片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0777" y="2300289"/>
            <a:ext cx="6286499" cy="2195395"/>
          </a:xfrm>
          <a:prstGeom prst="rect">
            <a:avLst/>
          </a:prstGeom>
        </p:spPr>
      </p:pic>
      <p:pic>
        <p:nvPicPr>
          <p:cNvPr id="10"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233432">
            <a:off x="5919488" y="748443"/>
            <a:ext cx="771250" cy="1092539"/>
          </a:xfrm>
          <a:prstGeom prst="rect">
            <a:avLst/>
          </a:prstGeom>
        </p:spPr>
      </p:pic>
      <p:pic>
        <p:nvPicPr>
          <p:cNvPr id="11"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626" y="2192060"/>
            <a:ext cx="696873" cy="376476"/>
          </a:xfrm>
          <a:prstGeom prst="rect">
            <a:avLst/>
          </a:prstGeom>
        </p:spPr>
      </p:pic>
      <p:pic>
        <p:nvPicPr>
          <p:cNvPr id="12" name="图片 1"/>
          <p:cNvPicPr>
            <a:picLocks noChangeAspect="1"/>
          </p:cNvPicPr>
          <p:nvPr/>
        </p:nvPicPr>
        <p:blipFill rotWithShape="1">
          <a:blip r:embed="rId6" cstate="print">
            <a:extLst>
              <a:ext uri="{28A0092B-C50C-407E-A947-70E740481C1C}">
                <a14:useLocalDpi xmlns:a14="http://schemas.microsoft.com/office/drawing/2010/main" val="0"/>
              </a:ext>
            </a:extLst>
          </a:blip>
          <a:srcRect l="32760" r="39529"/>
          <a:stretch>
            <a:fillRect/>
          </a:stretch>
        </p:blipFill>
        <p:spPr>
          <a:xfrm flipH="1">
            <a:off x="2124552" y="3240227"/>
            <a:ext cx="557927" cy="1151215"/>
          </a:xfrm>
          <a:prstGeom prst="rect">
            <a:avLst/>
          </a:prstGeom>
        </p:spPr>
      </p:pic>
      <p:pic>
        <p:nvPicPr>
          <p:cNvPr id="13" name="图片 1"/>
          <p:cNvPicPr>
            <a:picLocks noChangeAspect="1"/>
          </p:cNvPicPr>
          <p:nvPr/>
        </p:nvPicPr>
        <p:blipFill rotWithShape="1">
          <a:blip r:embed="rId7" cstate="print">
            <a:extLst>
              <a:ext uri="{28A0092B-C50C-407E-A947-70E740481C1C}">
                <a14:useLocalDpi xmlns:a14="http://schemas.microsoft.com/office/drawing/2010/main" val="0"/>
              </a:ext>
            </a:extLst>
          </a:blip>
          <a:srcRect l="60979" t="1142" r="11883" b="-1142"/>
          <a:stretch>
            <a:fillRect/>
          </a:stretch>
        </p:blipFill>
        <p:spPr>
          <a:xfrm>
            <a:off x="3043238" y="2882536"/>
            <a:ext cx="590788" cy="1244798"/>
          </a:xfrm>
          <a:prstGeom prst="rect">
            <a:avLst/>
          </a:prstGeom>
        </p:spPr>
      </p:pic>
      <p:sp>
        <p:nvSpPr>
          <p:cNvPr id="14" name="TextBox 13"/>
          <p:cNvSpPr txBox="1"/>
          <p:nvPr/>
        </p:nvSpPr>
        <p:spPr>
          <a:xfrm>
            <a:off x="1089422" y="1912578"/>
            <a:ext cx="4922043" cy="882934"/>
          </a:xfrm>
          <a:prstGeom prst="rect">
            <a:avLst/>
          </a:prstGeom>
          <a:noFill/>
        </p:spPr>
        <p:txBody>
          <a:bodyPr wrap="square" rtlCol="0">
            <a:prstTxWarp prst="textArchUp">
              <a:avLst/>
            </a:prstTxWarp>
            <a:spAutoFit/>
          </a:bodyPr>
          <a:lstStyle/>
          <a:p>
            <a:pPr algn="ctr" defTabSz="914378">
              <a:buClrTx/>
              <a:defRPr/>
            </a:pPr>
            <a:r>
              <a:rPr lang="en-US" sz="2700" b="1" kern="1200" dirty="0">
                <a:ln w="22225">
                  <a:solidFill>
                    <a:schemeClr val="accent2"/>
                  </a:solidFill>
                  <a:prstDash val="solid"/>
                </a:ln>
                <a:solidFill>
                  <a:srgbClr val="FF0000"/>
                </a:solidFill>
                <a:cs typeface="Times New Roman" panose="02020603050405020304" pitchFamily="18" charset="0"/>
              </a:rPr>
              <a:t>CHÚC CÁC EM</a:t>
            </a:r>
          </a:p>
          <a:p>
            <a:pPr algn="ctr" defTabSz="914378">
              <a:buClrTx/>
              <a:defRPr/>
            </a:pPr>
            <a:r>
              <a:rPr lang="en-US" sz="2700" b="1" kern="1200" dirty="0">
                <a:ln w="22225">
                  <a:solidFill>
                    <a:schemeClr val="accent2"/>
                  </a:solidFill>
                  <a:prstDash val="solid"/>
                </a:ln>
                <a:solidFill>
                  <a:srgbClr val="FF0000"/>
                </a:solidFill>
                <a:cs typeface="Times New Roman" panose="02020603050405020304" pitchFamily="18" charset="0"/>
              </a:rPr>
              <a:t> </a:t>
            </a:r>
            <a:r>
              <a:rPr lang="vi-VN" sz="2700" b="1" kern="1200" dirty="0">
                <a:ln w="22225">
                  <a:solidFill>
                    <a:schemeClr val="accent2"/>
                  </a:solidFill>
                  <a:prstDash val="solid"/>
                </a:ln>
                <a:solidFill>
                  <a:srgbClr val="FF0000"/>
                </a:solidFill>
                <a:latin typeface="Calibri" panose="020F0502020204030204" charset="0"/>
                <a:cs typeface="Calibri" panose="020F0502020204030204" charset="0"/>
              </a:rPr>
              <a:t>CHĂM NGOAN, </a:t>
            </a:r>
            <a:r>
              <a:rPr lang="en-US" sz="2700" b="1" kern="1200" dirty="0">
                <a:ln w="22225">
                  <a:solidFill>
                    <a:schemeClr val="accent2"/>
                  </a:solidFill>
                  <a:prstDash val="solid"/>
                </a:ln>
                <a:solidFill>
                  <a:srgbClr val="FF0000"/>
                </a:solidFill>
                <a:cs typeface="Times New Roman" panose="02020603050405020304" pitchFamily="18" charset="0"/>
              </a:rPr>
              <a:t>HỌC TỐT</a:t>
            </a:r>
            <a:r>
              <a:rPr lang="vi-VN" sz="2700" b="1" kern="1200" dirty="0">
                <a:ln w="22225">
                  <a:solidFill>
                    <a:schemeClr val="accent2"/>
                  </a:solidFill>
                  <a:prstDash val="solid"/>
                </a:ln>
                <a:solidFill>
                  <a:srgbClr val="FF0000"/>
                </a:solidFill>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4"/>
                                        </p:tgtEl>
                                        <p:attrNameLst>
                                          <p:attrName>ppt_y</p:attrName>
                                        </p:attrNameLst>
                                      </p:cBhvr>
                                      <p:tavLst>
                                        <p:tav tm="0">
                                          <p:val>
                                            <p:strVal val="#ppt_y"/>
                                          </p:val>
                                        </p:tav>
                                        <p:tav tm="100000">
                                          <p:val>
                                            <p:strVal val="#ppt_y"/>
                                          </p:val>
                                        </p:tav>
                                      </p:tavLst>
                                    </p:anim>
                                    <p:anim calcmode="lin" valueType="num">
                                      <p:cBhvr>
                                        <p:cTn id="3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4"/>
                                        </p:tgtEl>
                                      </p:cBhvr>
                                    </p:animEffect>
                                  </p:childTnLst>
                                </p:cTn>
                              </p:par>
                            </p:childTnLst>
                          </p:cTn>
                        </p:par>
                        <p:par>
                          <p:cTn id="38" fill="hold">
                            <p:stCondLst>
                              <p:cond delay="4750"/>
                            </p:stCondLst>
                            <p:childTnLst>
                              <p:par>
                                <p:cTn id="39" presetID="21" presetClass="emph" presetSubtype="0" fill="hold" grpId="1" nodeType="afterEffect">
                                  <p:stCondLst>
                                    <p:cond delay="0"/>
                                  </p:stCondLst>
                                  <p:iterate type="lt">
                                    <p:tmPct val="0"/>
                                  </p:iterate>
                                  <p:childTnLst>
                                    <p:animClr clrSpc="hsl" dir="cw">
                                      <p:cBhvr override="childStyle">
                                        <p:cTn id="40" dur="500" fill="hold"/>
                                        <p:tgtEl>
                                          <p:spTgt spid="14"/>
                                        </p:tgtEl>
                                        <p:attrNameLst>
                                          <p:attrName>style.color</p:attrName>
                                        </p:attrNameLst>
                                      </p:cBhvr>
                                      <p:by>
                                        <p:hsl h="7200000" s="0" l="0"/>
                                      </p:by>
                                    </p:animClr>
                                    <p:animClr clrSpc="hsl" dir="cw">
                                      <p:cBhvr>
                                        <p:cTn id="41" dur="500" fill="hold"/>
                                        <p:tgtEl>
                                          <p:spTgt spid="14"/>
                                        </p:tgtEl>
                                        <p:attrNameLst>
                                          <p:attrName>fillcolor</p:attrName>
                                        </p:attrNameLst>
                                      </p:cBhvr>
                                      <p:by>
                                        <p:hsl h="7200000" s="0" l="0"/>
                                      </p:by>
                                    </p:animClr>
                                    <p:animClr clrSpc="hsl" dir="cw">
                                      <p:cBhvr>
                                        <p:cTn id="42" dur="500" fill="hold"/>
                                        <p:tgtEl>
                                          <p:spTgt spid="14"/>
                                        </p:tgtEl>
                                        <p:attrNameLst>
                                          <p:attrName>stroke.color</p:attrName>
                                        </p:attrNameLst>
                                      </p:cBhvr>
                                      <p:by>
                                        <p:hsl h="7200000" s="0" l="0"/>
                                      </p:by>
                                    </p:animClr>
                                    <p:set>
                                      <p:cBhvr>
                                        <p:cTn id="43"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10.Thoikhoabieu[20210617173956998].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376</Words>
  <Application>Microsoft Office PowerPoint</Application>
  <PresentationFormat>Custom</PresentationFormat>
  <Paragraphs>31</Paragraphs>
  <Slides>8</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Times New Roman</vt:lpstr>
      <vt:lpstr>Montserrat</vt:lpstr>
      <vt:lpstr>Kalam</vt:lpstr>
      <vt:lpstr>Calibri</vt:lpstr>
      <vt:lpstr>Arial</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Thu Phuong</cp:lastModifiedBy>
  <cp:revision>140</cp:revision>
  <dcterms:created xsi:type="dcterms:W3CDTF">2022-04-17T09:14:00Z</dcterms:created>
  <dcterms:modified xsi:type="dcterms:W3CDTF">2024-04-07T12:33:04Z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A1B24D9576A24155964FA1ABF06C8F3A</vt:lpwstr>
  </property>
  <property fmtid="{D5CDD505-2E9C-101B-9397-08002B2CF9AE}" pid="3" name="KSOProductBuildVer">
    <vt:lpwstr>1033-11.2.0.11074</vt:lpwstr>
  </property>
</Properties>
</file>