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</p:sldMasterIdLst>
  <p:notesMasterIdLst>
    <p:notesMasterId r:id="rId32"/>
  </p:notesMasterIdLst>
  <p:handoutMasterIdLst>
    <p:handoutMasterId r:id="rId33"/>
  </p:handoutMasterIdLst>
  <p:sldIdLst>
    <p:sldId id="2900" r:id="rId4"/>
    <p:sldId id="402" r:id="rId5"/>
    <p:sldId id="268" r:id="rId6"/>
    <p:sldId id="262" r:id="rId7"/>
    <p:sldId id="260" r:id="rId8"/>
    <p:sldId id="263" r:id="rId9"/>
    <p:sldId id="403" r:id="rId10"/>
    <p:sldId id="266" r:id="rId11"/>
    <p:sldId id="267" r:id="rId12"/>
    <p:sldId id="257" r:id="rId13"/>
    <p:sldId id="2007577137" r:id="rId14"/>
    <p:sldId id="2007577160" r:id="rId15"/>
    <p:sldId id="353" r:id="rId16"/>
    <p:sldId id="2007577161" r:id="rId17"/>
    <p:sldId id="355" r:id="rId18"/>
    <p:sldId id="356" r:id="rId19"/>
    <p:sldId id="2007577162" r:id="rId20"/>
    <p:sldId id="265" r:id="rId21"/>
    <p:sldId id="327" r:id="rId22"/>
    <p:sldId id="358" r:id="rId23"/>
    <p:sldId id="2007577163" r:id="rId24"/>
    <p:sldId id="2007577164" r:id="rId25"/>
    <p:sldId id="312" r:id="rId26"/>
    <p:sldId id="330" r:id="rId27"/>
    <p:sldId id="2007577170" r:id="rId28"/>
    <p:sldId id="2007577172" r:id="rId29"/>
    <p:sldId id="487" r:id="rId30"/>
    <p:sldId id="20075771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AE586F-9F91-4EFD-A00C-01D82698F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B34A5-3BE8-42DB-AD8E-2BE3BBB2B6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E060C-B5B5-4DDC-B5F4-641F82A285E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9EBD1-6C1A-4F51-8D44-B87CC2CBEA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C5C14-24F5-4647-85C5-94E698132D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F3D88-EC43-41E3-9813-2BEBA4EC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6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7945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61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3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81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0793" y="0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  <p:sldLayoutId id="2147483700" r:id="rId14"/>
    <p:sldLayoutId id="21474837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58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microsoft.com/office/2007/relationships/hdphoto" Target="../media/hdphoto11.wdp"/><Relationship Id="rId5" Type="http://schemas.openxmlformats.org/officeDocument/2006/relationships/image" Target="../media/image60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1.gif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17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7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png"/><Relationship Id="rId12" Type="http://schemas.openxmlformats.org/officeDocument/2006/relationships/image" Target="../media/image3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7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40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19: CẢM ƠN ANH HÀ MÃ 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11 tháng 4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Việt: Đọc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Cảm ơn anh hà mã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6" y="2713373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76879" y="144399"/>
            <a:ext cx="5157694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88" y="1031467"/>
            <a:ext cx="10587653" cy="20053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222017" y="1467501"/>
            <a:ext cx="70088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b="1">
                <a:solidFill>
                  <a:srgbClr val="002060"/>
                </a:solidFill>
              </a:rPr>
              <a:t>Đọc đúng, rõ ràng một câu chuyên ngắn và đơn giản, không có lời thoại; biết ngắt hơi ở chỗ có đấu câu; nhận biết được hình dạng, điệu bộ, hành động của nhân vật; thái độ, tình cảm giữa các nhân vật; các sự việc chính trong câu chuy</a:t>
            </a:r>
            <a:r>
              <a:rPr lang="en-US" b="1">
                <a:solidFill>
                  <a:srgbClr val="002060"/>
                </a:solidFill>
              </a:rPr>
              <a:t>ệ</a:t>
            </a:r>
            <a:r>
              <a:rPr lang="vi-VN" b="1">
                <a:solidFill>
                  <a:srgbClr val="002060"/>
                </a:solidFill>
              </a:rPr>
              <a:t>n.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62" y="3429000"/>
            <a:ext cx="6937968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86" y="159432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7" y="2867225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95298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222017" y="3106988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14973" y="4477352"/>
            <a:ext cx="4557435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được: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Cần </a:t>
            </a:r>
            <a:r>
              <a:rPr lang="en-US" sz="2400" b="1">
                <a:solidFill>
                  <a:srgbClr val="002060"/>
                </a:solidFill>
              </a:rPr>
              <a:t>phải nói năng lễ phép, lịch sự với mọi người</a:t>
            </a:r>
          </a:p>
          <a:p>
            <a:pPr lvl="0" algn="just" eaLnBrk="0" hangingPunct="0"/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568551" y="-147238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170" y="-73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071368" y="-10988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544" y="1463019"/>
            <a:ext cx="1097613" cy="1612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0413" y="1374906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116239" y="620318"/>
            <a:ext cx="1039388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chơi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khi</a:t>
            </a:r>
            <a:r>
              <a:rPr lang="en-US" sz="2400" dirty="0">
                <a:latin typeface="+mj-lt"/>
              </a:rPr>
              <a:t> quay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bị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đường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Gặp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kia,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. –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lắc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đầu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</a:t>
            </a:r>
          </a:p>
          <a:p>
            <a:pPr algn="just"/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tiếp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hãy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!</a:t>
            </a:r>
          </a:p>
          <a:p>
            <a:pPr algn="just"/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phật</a:t>
            </a:r>
            <a:r>
              <a:rPr lang="en-US" sz="2400" dirty="0">
                <a:latin typeface="+mj-lt"/>
              </a:rPr>
              <a:t> ý, </a:t>
            </a:r>
            <a:r>
              <a:rPr lang="en-US" sz="2400" dirty="0" err="1">
                <a:latin typeface="+mj-lt"/>
              </a:rPr>
              <a:t>định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vậy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Chào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>
                <a:latin typeface="+mj-lt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400"/>
              <a:t>Đượ</a:t>
            </a:r>
            <a:r>
              <a:rPr lang="en-US" sz="2400"/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400"/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Hà mã mỉm cười: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400"/>
          </a:p>
          <a:p>
            <a:pPr marL="285750" indent="-285750" algn="just">
              <a:buFontTx/>
              <a:buChar char="-"/>
            </a:pPr>
            <a:endParaRPr lang="en-US" sz="2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618C6-AFFA-432C-B0B6-DF5BA4833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86" y="5392132"/>
            <a:ext cx="1134525" cy="1465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55F3D-2FC4-40B4-A0DA-2C26F5D5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8172" y="4851539"/>
            <a:ext cx="1019162" cy="1263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170" y="-73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071368" y="-10988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544" y="1463019"/>
            <a:ext cx="1097613" cy="1612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812" y="1166718"/>
            <a:ext cx="1309639" cy="1471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568551" y="830823"/>
            <a:ext cx="1090861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chơi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khi</a:t>
            </a:r>
            <a:r>
              <a:rPr lang="en-US" sz="2400" dirty="0">
                <a:latin typeface="+mj-lt"/>
              </a:rPr>
              <a:t> quay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bị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đường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Gặp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kia,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. –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lắc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đầu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</a:t>
            </a:r>
          </a:p>
          <a:p>
            <a:pPr algn="just"/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tiếp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hãy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!</a:t>
            </a:r>
          </a:p>
          <a:p>
            <a:pPr algn="just"/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phật</a:t>
            </a:r>
            <a:r>
              <a:rPr lang="en-US" sz="2400" dirty="0">
                <a:latin typeface="+mj-lt"/>
              </a:rPr>
              <a:t> ý, </a:t>
            </a:r>
            <a:r>
              <a:rPr lang="en-US" sz="2400" dirty="0" err="1">
                <a:latin typeface="+mj-lt"/>
              </a:rPr>
              <a:t>định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vậy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Chào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>
                <a:latin typeface="+mj-lt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400"/>
              <a:t>Đượ</a:t>
            </a:r>
            <a:r>
              <a:rPr lang="en-US" sz="2400"/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400"/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Hà mã mỉm cười: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400"/>
          </a:p>
          <a:p>
            <a:pPr marL="285750" indent="-285750" algn="just">
              <a:buFontTx/>
              <a:buChar char="-"/>
            </a:pPr>
            <a:endParaRPr lang="en-US" sz="2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618C6-AFFA-432C-B0B6-DF5BA4833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831" y="4761899"/>
            <a:ext cx="979962" cy="126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55F3D-2FC4-40B4-A0DA-2C26F5D5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1631" y="2727361"/>
            <a:ext cx="1019162" cy="12631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2C51EA-9940-4FF8-B2FF-860F78A263C6}"/>
              </a:ext>
            </a:extLst>
          </p:cNvPr>
          <p:cNvSpPr/>
          <p:nvPr/>
        </p:nvSpPr>
        <p:spPr>
          <a:xfrm>
            <a:off x="117987" y="829937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9E686A-8FA6-497C-9722-A558BE3B7800}"/>
              </a:ext>
            </a:extLst>
          </p:cNvPr>
          <p:cNvSpPr/>
          <p:nvPr/>
        </p:nvSpPr>
        <p:spPr>
          <a:xfrm>
            <a:off x="184922" y="2661708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58A045-1673-4782-BDB6-B9C24368F085}"/>
              </a:ext>
            </a:extLst>
          </p:cNvPr>
          <p:cNvSpPr/>
          <p:nvPr/>
        </p:nvSpPr>
        <p:spPr>
          <a:xfrm>
            <a:off x="126854" y="4854302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94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2695249" y="85494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530942" y="2092703"/>
            <a:ext cx="11130116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Dê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rủ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cún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rừng</a:t>
            </a:r>
            <a:r>
              <a:rPr lang="en-US" sz="3600" dirty="0">
                <a:latin typeface="+mj-lt"/>
              </a:rPr>
              <a:t> </a:t>
            </a:r>
            <a:r>
              <a:rPr lang="en-US" sz="3600" err="1">
                <a:latin typeface="+mj-lt"/>
              </a:rPr>
              <a:t>chơi</a:t>
            </a:r>
            <a:r>
              <a:rPr lang="en-US" sz="3600">
                <a:latin typeface="+mj-lt"/>
              </a:rPr>
              <a:t>,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khi</a:t>
            </a:r>
            <a:r>
              <a:rPr lang="en-US" sz="3600" dirty="0">
                <a:latin typeface="+mj-lt"/>
              </a:rPr>
              <a:t> quay </a:t>
            </a:r>
            <a:r>
              <a:rPr lang="en-US" sz="3600" err="1">
                <a:latin typeface="+mj-lt"/>
              </a:rPr>
              <a:t>về</a:t>
            </a:r>
            <a:r>
              <a:rPr lang="en-US" sz="3600">
                <a:latin typeface="+mj-lt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>
                <a:latin typeface="+mj-lt"/>
              </a:rPr>
              <a:t>thì </a:t>
            </a:r>
            <a:r>
              <a:rPr lang="en-US" sz="3600" dirty="0" err="1">
                <a:latin typeface="+mj-lt"/>
              </a:rPr>
              <a:t>bị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lạc</a:t>
            </a:r>
            <a:r>
              <a:rPr lang="en-US" sz="3600" dirty="0">
                <a:latin typeface="+mj-lt"/>
              </a:rPr>
              <a:t> </a:t>
            </a:r>
            <a:r>
              <a:rPr lang="en-US" sz="3600" err="1">
                <a:latin typeface="+mj-lt"/>
              </a:rPr>
              <a:t>đường</a:t>
            </a:r>
            <a:r>
              <a:rPr lang="vi-VN" sz="3600">
                <a:latin typeface="+mj-lt"/>
              </a:rPr>
              <a:t>.</a:t>
            </a:r>
            <a:r>
              <a:rPr lang="en-US" sz="3600" b="1">
                <a:solidFill>
                  <a:srgbClr val="FF0000"/>
                </a:solidFill>
                <a:latin typeface="+mj-lt"/>
              </a:rPr>
              <a:t>//</a:t>
            </a:r>
            <a:r>
              <a:rPr lang="vi-VN" sz="3600">
                <a:latin typeface="+mj-lt"/>
              </a:rPr>
              <a:t> </a:t>
            </a:r>
            <a:endParaRPr lang="vi-VN" sz="3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7131746" y="271352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170" y="-73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071368" y="-10988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544" y="1463019"/>
            <a:ext cx="1097613" cy="1612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812" y="1166718"/>
            <a:ext cx="1309639" cy="1471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568551" y="830823"/>
            <a:ext cx="1090861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chơi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khi</a:t>
            </a:r>
            <a:r>
              <a:rPr lang="en-US" sz="2400" dirty="0">
                <a:latin typeface="+mj-lt"/>
              </a:rPr>
              <a:t> quay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bị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đường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Gặp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kia,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. –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lắc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đầu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</a:t>
            </a:r>
          </a:p>
          <a:p>
            <a:pPr algn="just"/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tiếp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hãy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!</a:t>
            </a:r>
          </a:p>
          <a:p>
            <a:pPr algn="just"/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phật</a:t>
            </a:r>
            <a:r>
              <a:rPr lang="en-US" sz="2400" dirty="0">
                <a:latin typeface="+mj-lt"/>
              </a:rPr>
              <a:t> ý, </a:t>
            </a:r>
            <a:r>
              <a:rPr lang="en-US" sz="2400" dirty="0" err="1">
                <a:latin typeface="+mj-lt"/>
              </a:rPr>
              <a:t>định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vậy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Chào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>
                <a:latin typeface="+mj-lt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400"/>
              <a:t>Đượ</a:t>
            </a:r>
            <a:r>
              <a:rPr lang="en-US" sz="2400"/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400"/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Hà mã mỉm cười: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400"/>
          </a:p>
          <a:p>
            <a:pPr marL="285750" indent="-285750" algn="just">
              <a:buFontTx/>
              <a:buChar char="-"/>
            </a:pPr>
            <a:endParaRPr lang="en-US" sz="2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618C6-AFFA-432C-B0B6-DF5BA4833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831" y="4761899"/>
            <a:ext cx="979962" cy="126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55F3D-2FC4-40B4-A0DA-2C26F5D5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1631" y="2727361"/>
            <a:ext cx="1019162" cy="12631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2C51EA-9940-4FF8-B2FF-860F78A263C6}"/>
              </a:ext>
            </a:extLst>
          </p:cNvPr>
          <p:cNvSpPr/>
          <p:nvPr/>
        </p:nvSpPr>
        <p:spPr>
          <a:xfrm>
            <a:off x="117987" y="829937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9E686A-8FA6-497C-9722-A558BE3B7800}"/>
              </a:ext>
            </a:extLst>
          </p:cNvPr>
          <p:cNvSpPr/>
          <p:nvPr/>
        </p:nvSpPr>
        <p:spPr>
          <a:xfrm>
            <a:off x="184922" y="2661708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58A045-1673-4782-BDB6-B9C24368F085}"/>
              </a:ext>
            </a:extLst>
          </p:cNvPr>
          <p:cNvSpPr/>
          <p:nvPr/>
        </p:nvSpPr>
        <p:spPr>
          <a:xfrm>
            <a:off x="126854" y="4854302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931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276152" y="3695618"/>
            <a:ext cx="9643715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>
                <a:latin typeface="+mj-lt"/>
              </a:rPr>
              <a:t>   Bực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lắc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158164" y="6047279"/>
            <a:ext cx="585035" cy="474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95635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7" y="7964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hổ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dặn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170" y="-73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071368" y="-10988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544" y="1463019"/>
            <a:ext cx="1097613" cy="1612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812" y="1166718"/>
            <a:ext cx="1309639" cy="1471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568551" y="830823"/>
            <a:ext cx="1090861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chơi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khi</a:t>
            </a:r>
            <a:r>
              <a:rPr lang="en-US" sz="2400" dirty="0">
                <a:latin typeface="+mj-lt"/>
              </a:rPr>
              <a:t> quay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bị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đường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Gặp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kia,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. –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lắc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đầu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</a:t>
            </a:r>
          </a:p>
          <a:p>
            <a:pPr algn="just"/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tiếp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hãy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!</a:t>
            </a:r>
          </a:p>
          <a:p>
            <a:pPr algn="just"/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phật</a:t>
            </a:r>
            <a:r>
              <a:rPr lang="en-US" sz="2400" dirty="0">
                <a:latin typeface="+mj-lt"/>
              </a:rPr>
              <a:t> ý, </a:t>
            </a:r>
            <a:r>
              <a:rPr lang="en-US" sz="2400" dirty="0" err="1">
                <a:latin typeface="+mj-lt"/>
              </a:rPr>
              <a:t>định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vậy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+mj-lt"/>
              </a:rPr>
              <a:t>Chào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>
                <a:latin typeface="+mj-lt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400"/>
              <a:t>Đượ</a:t>
            </a:r>
            <a:r>
              <a:rPr lang="en-US" sz="2400"/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400"/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400"/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Hà mã mỉm cười: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/>
                <a:ea typeface="Arial-Rounded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400"/>
          </a:p>
          <a:p>
            <a:pPr marL="285750" indent="-285750" algn="just">
              <a:buFontTx/>
              <a:buChar char="-"/>
            </a:pPr>
            <a:endParaRPr lang="en-US" sz="2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618C6-AFFA-432C-B0B6-DF5BA4833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831" y="4761899"/>
            <a:ext cx="979962" cy="126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55F3D-2FC4-40B4-A0DA-2C26F5D5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1631" y="2727361"/>
            <a:ext cx="1019162" cy="12631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2C51EA-9940-4FF8-B2FF-860F78A263C6}"/>
              </a:ext>
            </a:extLst>
          </p:cNvPr>
          <p:cNvSpPr/>
          <p:nvPr/>
        </p:nvSpPr>
        <p:spPr>
          <a:xfrm>
            <a:off x="117987" y="829937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9E686A-8FA6-497C-9722-A558BE3B7800}"/>
              </a:ext>
            </a:extLst>
          </p:cNvPr>
          <p:cNvSpPr/>
          <p:nvPr/>
        </p:nvSpPr>
        <p:spPr>
          <a:xfrm>
            <a:off x="184922" y="2661708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58A045-1673-4782-BDB6-B9C24368F085}"/>
              </a:ext>
            </a:extLst>
          </p:cNvPr>
          <p:cNvSpPr/>
          <p:nvPr/>
        </p:nvSpPr>
        <p:spPr>
          <a:xfrm>
            <a:off x="126854" y="4854302"/>
            <a:ext cx="450564" cy="4482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36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170" y="-73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071368" y="-10988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42" y="4899409"/>
            <a:ext cx="1097613" cy="1612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553" y="5256937"/>
            <a:ext cx="1309639" cy="1471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942401" y="845871"/>
            <a:ext cx="10908613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+mj-lt"/>
              </a:rPr>
              <a:t>Hà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</a:t>
            </a:r>
            <a:r>
              <a:rPr lang="en-US" sz="2800">
                <a:latin typeface="+mj-lt"/>
              </a:rPr>
              <a:t>, định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>
                <a:latin typeface="+mj-lt"/>
              </a:rPr>
              <a:t>ạ?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vi-VN" sz="2800"/>
              <a:t>Đượ</a:t>
            </a:r>
            <a:r>
              <a:rPr lang="en-US" sz="2800"/>
              <a:t>c chứ! Em ngoan quá! – Hà mã vui vẻ nói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en-US" sz="2800"/>
              <a:t>Cảm ơn anh! – Cún đáp rồi quay sang nói nhỏ với dê: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en-US" sz="2800"/>
              <a:t>Cậu quên lời cô dặn rồi à? Muốn ai đó giúp, phải hỏi một cách lịch sự, còn khi họ giúp mình, phải nói “cảm ơn”!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618C6-AFFA-432C-B0B6-DF5BA4833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810" y="5256937"/>
            <a:ext cx="979962" cy="126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55F3D-2FC4-40B4-A0DA-2C26F5D5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5804" y="5256937"/>
            <a:ext cx="1019162" cy="12631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AF6E2E-6E4F-4437-BF97-969C248FCFCB}"/>
              </a:ext>
            </a:extLst>
          </p:cNvPr>
          <p:cNvCxnSpPr>
            <a:cxnSpLocks/>
          </p:cNvCxnSpPr>
          <p:nvPr/>
        </p:nvCxnSpPr>
        <p:spPr>
          <a:xfrm flipH="1">
            <a:off x="2187398" y="1496275"/>
            <a:ext cx="883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857AA6-84CD-4D5E-A9FB-61A9F9425C64}"/>
              </a:ext>
            </a:extLst>
          </p:cNvPr>
          <p:cNvCxnSpPr/>
          <p:nvPr/>
        </p:nvCxnSpPr>
        <p:spPr>
          <a:xfrm flipH="1">
            <a:off x="3234812" y="101230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E3C3A4-E881-42FF-99A6-E60573EF049A}"/>
              </a:ext>
            </a:extLst>
          </p:cNvPr>
          <p:cNvCxnSpPr/>
          <p:nvPr/>
        </p:nvCxnSpPr>
        <p:spPr>
          <a:xfrm flipH="1">
            <a:off x="4975122" y="101745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5763C9-50F7-4A22-A33E-C0F2856B92D2}"/>
              </a:ext>
            </a:extLst>
          </p:cNvPr>
          <p:cNvCxnSpPr/>
          <p:nvPr/>
        </p:nvCxnSpPr>
        <p:spPr>
          <a:xfrm flipH="1">
            <a:off x="5053780" y="101230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CDF619-B06F-41C4-A6B2-A7DBD41397E7}"/>
              </a:ext>
            </a:extLst>
          </p:cNvPr>
          <p:cNvCxnSpPr/>
          <p:nvPr/>
        </p:nvCxnSpPr>
        <p:spPr>
          <a:xfrm flipH="1">
            <a:off x="6609257" y="101230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D643C7-AD8C-47F4-A988-B90EF17C0CCF}"/>
              </a:ext>
            </a:extLst>
          </p:cNvPr>
          <p:cNvCxnSpPr/>
          <p:nvPr/>
        </p:nvCxnSpPr>
        <p:spPr>
          <a:xfrm flipH="1">
            <a:off x="7952106" y="101230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D84685-6348-4DA3-A72F-06B695770EEB}"/>
              </a:ext>
            </a:extLst>
          </p:cNvPr>
          <p:cNvCxnSpPr/>
          <p:nvPr/>
        </p:nvCxnSpPr>
        <p:spPr>
          <a:xfrm flipH="1">
            <a:off x="8030764" y="101230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1848C2-6E5D-4878-93B2-842F68D4AD17}"/>
              </a:ext>
            </a:extLst>
          </p:cNvPr>
          <p:cNvCxnSpPr/>
          <p:nvPr/>
        </p:nvCxnSpPr>
        <p:spPr>
          <a:xfrm flipH="1">
            <a:off x="4500983" y="170056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1119FD-8439-4335-82F2-6C30B84F196C}"/>
              </a:ext>
            </a:extLst>
          </p:cNvPr>
          <p:cNvCxnSpPr/>
          <p:nvPr/>
        </p:nvCxnSpPr>
        <p:spPr>
          <a:xfrm flipH="1">
            <a:off x="11344235" y="170056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94A90E-616C-4467-BA73-451519A6D871}"/>
              </a:ext>
            </a:extLst>
          </p:cNvPr>
          <p:cNvCxnSpPr/>
          <p:nvPr/>
        </p:nvCxnSpPr>
        <p:spPr>
          <a:xfrm flipH="1">
            <a:off x="11422893" y="170056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AB7D79-F223-4A78-A3FA-0D143AA8F822}"/>
              </a:ext>
            </a:extLst>
          </p:cNvPr>
          <p:cNvCxnSpPr/>
          <p:nvPr/>
        </p:nvCxnSpPr>
        <p:spPr>
          <a:xfrm flipH="1">
            <a:off x="3517758" y="231999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567371-73B8-4A9B-8B89-654A114D5C99}"/>
              </a:ext>
            </a:extLst>
          </p:cNvPr>
          <p:cNvCxnSpPr/>
          <p:nvPr/>
        </p:nvCxnSpPr>
        <p:spPr>
          <a:xfrm flipH="1">
            <a:off x="6017342" y="231999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0D0BE9-1BD8-437E-8122-9E750534A572}"/>
              </a:ext>
            </a:extLst>
          </p:cNvPr>
          <p:cNvCxnSpPr/>
          <p:nvPr/>
        </p:nvCxnSpPr>
        <p:spPr>
          <a:xfrm flipH="1">
            <a:off x="6096000" y="231999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B188DF-25A9-4F3E-8F16-EFD1FC4E128E}"/>
              </a:ext>
            </a:extLst>
          </p:cNvPr>
          <p:cNvCxnSpPr/>
          <p:nvPr/>
        </p:nvCxnSpPr>
        <p:spPr>
          <a:xfrm flipH="1">
            <a:off x="3448932" y="231999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458426-9D97-4AC2-9920-D4E2725920AC}"/>
              </a:ext>
            </a:extLst>
          </p:cNvPr>
          <p:cNvCxnSpPr>
            <a:cxnSpLocks/>
          </p:cNvCxnSpPr>
          <p:nvPr/>
        </p:nvCxnSpPr>
        <p:spPr>
          <a:xfrm flipH="1">
            <a:off x="9092649" y="2319992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A088B1-3163-4131-B410-4C6362E80044}"/>
              </a:ext>
            </a:extLst>
          </p:cNvPr>
          <p:cNvCxnSpPr>
            <a:cxnSpLocks/>
          </p:cNvCxnSpPr>
          <p:nvPr/>
        </p:nvCxnSpPr>
        <p:spPr>
          <a:xfrm flipH="1">
            <a:off x="3832391" y="2939424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F9B321-F5EE-462D-B42F-474A7F6D6B14}"/>
              </a:ext>
            </a:extLst>
          </p:cNvPr>
          <p:cNvCxnSpPr>
            <a:cxnSpLocks/>
          </p:cNvCxnSpPr>
          <p:nvPr/>
        </p:nvCxnSpPr>
        <p:spPr>
          <a:xfrm flipH="1">
            <a:off x="3908859" y="2939424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604D5E-2783-4656-A8AE-026E530C96D9}"/>
              </a:ext>
            </a:extLst>
          </p:cNvPr>
          <p:cNvCxnSpPr>
            <a:cxnSpLocks/>
          </p:cNvCxnSpPr>
          <p:nvPr/>
        </p:nvCxnSpPr>
        <p:spPr>
          <a:xfrm flipH="1">
            <a:off x="5609840" y="294743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37012B-F778-4A44-B6BB-9D5EFE43D34B}"/>
              </a:ext>
            </a:extLst>
          </p:cNvPr>
          <p:cNvCxnSpPr>
            <a:cxnSpLocks/>
          </p:cNvCxnSpPr>
          <p:nvPr/>
        </p:nvCxnSpPr>
        <p:spPr>
          <a:xfrm flipH="1">
            <a:off x="10355937" y="294743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6F6AA1-FAD1-4C22-BFCE-8B14C7F8DA88}"/>
              </a:ext>
            </a:extLst>
          </p:cNvPr>
          <p:cNvCxnSpPr>
            <a:cxnSpLocks/>
          </p:cNvCxnSpPr>
          <p:nvPr/>
        </p:nvCxnSpPr>
        <p:spPr>
          <a:xfrm flipH="1">
            <a:off x="10446996" y="294743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1905350-CA66-4D7F-BCFB-80C0C888778D}"/>
              </a:ext>
            </a:extLst>
          </p:cNvPr>
          <p:cNvCxnSpPr>
            <a:cxnSpLocks/>
          </p:cNvCxnSpPr>
          <p:nvPr/>
        </p:nvCxnSpPr>
        <p:spPr>
          <a:xfrm flipH="1">
            <a:off x="6017342" y="356387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6B8463-71B7-4740-B691-BF7D9B5E3D90}"/>
              </a:ext>
            </a:extLst>
          </p:cNvPr>
          <p:cNvCxnSpPr>
            <a:cxnSpLocks/>
          </p:cNvCxnSpPr>
          <p:nvPr/>
        </p:nvCxnSpPr>
        <p:spPr>
          <a:xfrm flipH="1">
            <a:off x="6076336" y="356387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1FFE47-CA69-472E-9033-0E42B4408E75}"/>
              </a:ext>
            </a:extLst>
          </p:cNvPr>
          <p:cNvCxnSpPr>
            <a:cxnSpLocks/>
          </p:cNvCxnSpPr>
          <p:nvPr/>
        </p:nvCxnSpPr>
        <p:spPr>
          <a:xfrm flipH="1">
            <a:off x="8826023" y="3586733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321FC2-BDE8-4D1E-9A7A-34A9AE736417}"/>
              </a:ext>
            </a:extLst>
          </p:cNvPr>
          <p:cNvCxnSpPr>
            <a:cxnSpLocks/>
          </p:cNvCxnSpPr>
          <p:nvPr/>
        </p:nvCxnSpPr>
        <p:spPr>
          <a:xfrm flipH="1">
            <a:off x="2897172" y="4166837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6D22DF-6C7D-43E8-BBE9-AC0BAD2FB454}"/>
              </a:ext>
            </a:extLst>
          </p:cNvPr>
          <p:cNvCxnSpPr>
            <a:cxnSpLocks/>
          </p:cNvCxnSpPr>
          <p:nvPr/>
        </p:nvCxnSpPr>
        <p:spPr>
          <a:xfrm flipH="1">
            <a:off x="6422860" y="4244267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1DAB2D-0796-4CB4-8F7F-AD6C07F6723E}"/>
              </a:ext>
            </a:extLst>
          </p:cNvPr>
          <p:cNvCxnSpPr>
            <a:cxnSpLocks/>
          </p:cNvCxnSpPr>
          <p:nvPr/>
        </p:nvCxnSpPr>
        <p:spPr>
          <a:xfrm flipH="1">
            <a:off x="9500356" y="4270235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046FCC-5EFE-43A3-A5EF-6753CD2E3626}"/>
              </a:ext>
            </a:extLst>
          </p:cNvPr>
          <p:cNvCxnSpPr>
            <a:cxnSpLocks/>
          </p:cNvCxnSpPr>
          <p:nvPr/>
        </p:nvCxnSpPr>
        <p:spPr>
          <a:xfrm flipH="1">
            <a:off x="9579014" y="424439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04B999-228D-49E1-9DC3-5C1963431FB0}"/>
              </a:ext>
            </a:extLst>
          </p:cNvPr>
          <p:cNvCxnSpPr>
            <a:cxnSpLocks/>
          </p:cNvCxnSpPr>
          <p:nvPr/>
        </p:nvCxnSpPr>
        <p:spPr>
          <a:xfrm flipH="1">
            <a:off x="5167855" y="2065660"/>
            <a:ext cx="883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847949-88E9-4291-AD71-B5E50577696E}"/>
              </a:ext>
            </a:extLst>
          </p:cNvPr>
          <p:cNvCxnSpPr>
            <a:cxnSpLocks/>
          </p:cNvCxnSpPr>
          <p:nvPr/>
        </p:nvCxnSpPr>
        <p:spPr>
          <a:xfrm flipH="1">
            <a:off x="8985166" y="2046881"/>
            <a:ext cx="2144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56ECF23-D789-4B63-BE9D-3312973C6CFA}"/>
              </a:ext>
            </a:extLst>
          </p:cNvPr>
          <p:cNvCxnSpPr>
            <a:cxnSpLocks/>
          </p:cNvCxnSpPr>
          <p:nvPr/>
        </p:nvCxnSpPr>
        <p:spPr>
          <a:xfrm flipH="1">
            <a:off x="4209139" y="2762504"/>
            <a:ext cx="1808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9DC6CB-3E13-44F7-A7B3-F6F56A3A7E08}"/>
              </a:ext>
            </a:extLst>
          </p:cNvPr>
          <p:cNvCxnSpPr>
            <a:cxnSpLocks/>
          </p:cNvCxnSpPr>
          <p:nvPr/>
        </p:nvCxnSpPr>
        <p:spPr>
          <a:xfrm flipH="1">
            <a:off x="7555670" y="2684731"/>
            <a:ext cx="904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9829690-5D4E-4E00-804B-29CC61625463}"/>
              </a:ext>
            </a:extLst>
          </p:cNvPr>
          <p:cNvCxnSpPr>
            <a:cxnSpLocks/>
          </p:cNvCxnSpPr>
          <p:nvPr/>
        </p:nvCxnSpPr>
        <p:spPr>
          <a:xfrm flipH="1">
            <a:off x="8070093" y="3332728"/>
            <a:ext cx="904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EA66EB-0FB6-4277-8EB5-C4C663DB44AE}"/>
              </a:ext>
            </a:extLst>
          </p:cNvPr>
          <p:cNvCxnSpPr>
            <a:cxnSpLocks/>
          </p:cNvCxnSpPr>
          <p:nvPr/>
        </p:nvCxnSpPr>
        <p:spPr>
          <a:xfrm flipH="1">
            <a:off x="1816777" y="4635335"/>
            <a:ext cx="904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1EE2C8-99D2-4603-BB83-D01D952C741E}"/>
              </a:ext>
            </a:extLst>
          </p:cNvPr>
          <p:cNvCxnSpPr>
            <a:cxnSpLocks/>
          </p:cNvCxnSpPr>
          <p:nvPr/>
        </p:nvCxnSpPr>
        <p:spPr>
          <a:xfrm flipH="1">
            <a:off x="8109422" y="4659341"/>
            <a:ext cx="904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6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584101" y="406852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416953" y="4837080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1338156" y="2450943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623419" y="548549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65658" y="4831870"/>
            <a:ext cx="6209389" cy="65883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6" y="2713373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76879" y="144399"/>
            <a:ext cx="5157694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88" y="1031467"/>
            <a:ext cx="10587653" cy="20053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222017" y="1467501"/>
            <a:ext cx="70088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b="1">
                <a:solidFill>
                  <a:srgbClr val="002060"/>
                </a:solidFill>
              </a:rPr>
              <a:t>Đọc đúng, rõ ràng một câu chuyên ngắn và đơn giản, không có lời thoại; biết ngắt hơi ở chỗ có đấu câu; nhận biết được hình dạng, điệu bộ, hành động của nhân vật; thái độ, tình cảm giữa các nhân vật; các sự việc chính trong câu chuy</a:t>
            </a:r>
            <a:r>
              <a:rPr lang="en-US" b="1">
                <a:solidFill>
                  <a:srgbClr val="002060"/>
                </a:solidFill>
              </a:rPr>
              <a:t>ệ</a:t>
            </a:r>
            <a:r>
              <a:rPr lang="vi-VN" b="1">
                <a:solidFill>
                  <a:srgbClr val="002060"/>
                </a:solidFill>
              </a:rPr>
              <a:t>n.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62" y="3429000"/>
            <a:ext cx="6937968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86" y="159432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7" y="2867225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95298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222017" y="3106988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14973" y="4477352"/>
            <a:ext cx="4557435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được: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Cần </a:t>
            </a:r>
            <a:r>
              <a:rPr lang="en-US" sz="2400" b="1">
                <a:solidFill>
                  <a:srgbClr val="002060"/>
                </a:solidFill>
              </a:rPr>
              <a:t>phải nói năng lễ phép, lịch sự với mọi người</a:t>
            </a:r>
          </a:p>
          <a:p>
            <a:pPr lvl="0" algn="just" eaLnBrk="0" hangingPunct="0"/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1813</Words>
  <Application>Microsoft Office PowerPoint</Application>
  <PresentationFormat>Widescreen</PresentationFormat>
  <Paragraphs>159</Paragraphs>
  <Slides>28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Arial-Rounded</vt:lpstr>
      <vt:lpstr>Calibri</vt:lpstr>
      <vt:lpstr>Calibri Light</vt:lpstr>
      <vt:lpstr>DFPOP1-W9</vt:lpstr>
      <vt:lpstr>HP001 4 hàng</vt:lpstr>
      <vt:lpstr>SVN-Gretoon</vt:lpstr>
      <vt:lpstr>Times New Roman</vt:lpstr>
      <vt:lpstr>UTM Avo</vt:lpstr>
      <vt:lpstr>Verdana</vt:lpstr>
      <vt:lpstr>Wingdings</vt:lpstr>
      <vt:lpstr>Office Theme</vt:lpstr>
      <vt:lpstr>9_Office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12</cp:revision>
  <dcterms:created xsi:type="dcterms:W3CDTF">2021-07-20T01:55:21Z</dcterms:created>
  <dcterms:modified xsi:type="dcterms:W3CDTF">2022-04-02T13:25:08Z</dcterms:modified>
</cp:coreProperties>
</file>