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0" r:id="rId2"/>
    <p:sldMasterId id="2147483702" r:id="rId3"/>
    <p:sldMasterId id="2147483714" r:id="rId4"/>
  </p:sldMasterIdLst>
  <p:notesMasterIdLst>
    <p:notesMasterId r:id="rId16"/>
  </p:notesMasterIdLst>
  <p:sldIdLst>
    <p:sldId id="341" r:id="rId5"/>
    <p:sldId id="338" r:id="rId6"/>
    <p:sldId id="339" r:id="rId7"/>
    <p:sldId id="342" r:id="rId8"/>
    <p:sldId id="343" r:id="rId9"/>
    <p:sldId id="340" r:id="rId10"/>
    <p:sldId id="303" r:id="rId11"/>
    <p:sldId id="317" r:id="rId12"/>
    <p:sldId id="325" r:id="rId13"/>
    <p:sldId id="328" r:id="rId14"/>
    <p:sldId id="344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E40"/>
    <a:srgbClr val="9CD6EA"/>
    <a:srgbClr val="F7941E"/>
    <a:srgbClr val="A6DDFB"/>
    <a:srgbClr val="70D0F6"/>
    <a:srgbClr val="FFF79A"/>
    <a:srgbClr val="DF3C7E"/>
    <a:srgbClr val="FFFAC2"/>
    <a:srgbClr val="D34CD6"/>
    <a:srgbClr val="EA8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455" autoAdjust="0"/>
    <p:restoredTop sz="94325" autoAdjust="0"/>
  </p:normalViewPr>
  <p:slideViewPr>
    <p:cSldViewPr snapToGrid="0">
      <p:cViewPr varScale="1">
        <p:scale>
          <a:sx n="65" d="100"/>
          <a:sy n="65" d="100"/>
        </p:scale>
        <p:origin x="2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23/03/2022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BE8AA-52C3-4508-A74C-9B5F5222967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486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7</a:t>
            </a:fld>
            <a:endParaRPr lang="vi-V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2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76555DC-DB59-438D-B55A-36E26D316A4E}" type="datetimeFigureOut">
              <a:rPr lang="en-US" smtClean="0"/>
              <a:t>23/03/2022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32274D81-BE9C-4C9D-8371-8BC208C7A872}" type="datetimeFigureOut">
              <a:rPr lang="zh-CN" altLang="en-US" smtClean="0"/>
              <a:t>2022/3/23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6322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6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4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1127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413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 panose="020B060402020202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 panose="020B0604020202020204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Arial" panose="020B0604020202020204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Arial" panose="020B0604020202020204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7658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52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60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839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Arial" panose="020B0604020202020204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Arial" panose="020B0604020202020204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252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9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129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047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603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4225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65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8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002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939;p32"/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561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6791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5191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957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3558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4458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7386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642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053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79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1892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4605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9556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1052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70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7482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2429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1589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2928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139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20089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2373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4384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80920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3942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9412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0905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03393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680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52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2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40.jp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BD0CC-E3E2-4331-AA06-EBB8ADD6037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634F2D-4F96-4A1A-A648-518B1AFE05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Hương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Thảo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1E9A5C-35A2-4C87-9D5B-FD128F0C16A1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23/03/2022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BA874-1D26-4199-B4C1-394EEF75C4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25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www.1ppt.com/excel/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www.1ppt.com/shiti/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www.1ppt.com/jiaoan/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105ECC-05DB-4A25-8E6A-E61FCA6F561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2022/3/23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A56C03-FDBE-437B-B3E2-8C9625E2827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E2831-91B0-4649-8FD8-B98AAAD8E19D}"/>
              </a:ext>
            </a:extLst>
          </p:cNvPr>
          <p:cNvSpPr txBox="1"/>
          <p:nvPr userDrawn="1"/>
        </p:nvSpPr>
        <p:spPr>
          <a:xfrm>
            <a:off x="8854310" y="56442"/>
            <a:ext cx="3337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473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C346DA-DD64-4FC6-BE2A-77D6A4CBC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13" y="61189"/>
            <a:ext cx="1765968" cy="17659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35E503-111A-40EF-A197-F3075D6423F3}"/>
              </a:ext>
            </a:extLst>
          </p:cNvPr>
          <p:cNvSpPr txBox="1"/>
          <p:nvPr/>
        </p:nvSpPr>
        <p:spPr>
          <a:xfrm>
            <a:off x="3327377" y="663014"/>
            <a:ext cx="6504922" cy="11406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TRƯỜNG TIỂU HỌC PHÚC LỢI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21ED9E-0786-4025-88AA-FAA56FBB3344}"/>
              </a:ext>
            </a:extLst>
          </p:cNvPr>
          <p:cNvSpPr txBox="1"/>
          <p:nvPr/>
        </p:nvSpPr>
        <p:spPr>
          <a:xfrm>
            <a:off x="83127" y="2644170"/>
            <a:ext cx="1198045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TOÁN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BÀI 58: LUYỆN</a:t>
            </a:r>
            <a:r>
              <a:rPr kumimoji="0" lang="en-US" sz="4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 TẬP CHUNG </a:t>
            </a:r>
            <a:r>
              <a:rPr kumimoji="0" lang="en-US" sz="4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#9Slide03 Arima Madurai Medium" panose="00000600000000000000" pitchFamily="2" charset="0"/>
                <a:sym typeface="Arial" panose="020B0604020202020204"/>
              </a:rPr>
              <a:t>(TIẾT 1)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#9Slide03 Arima Madurai Medium" panose="00000600000000000000" pitchFamily="2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47619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5784" y="214210"/>
            <a:ext cx="10471484" cy="1685846"/>
            <a:chOff x="1162561" y="1381224"/>
            <a:chExt cx="10471484" cy="1685846"/>
          </a:xfrm>
        </p:grpSpPr>
        <p:sp>
          <p:nvSpPr>
            <p:cNvPr id="5" name="TextBox 4"/>
            <p:cNvSpPr txBox="1"/>
            <p:nvPr/>
          </p:nvSpPr>
          <p:spPr>
            <a:xfrm>
              <a:off x="1733149" y="1381224"/>
              <a:ext cx="9900896" cy="168584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400" dirty="0"/>
                <a:t>Mi và Mai đi tham quan cùng bố mẹ. Điểm tham quan cách nhà 50 km. Đến trạm dừng nghỉ, bố cho biết ô tô đã đi được 25 km. Hỏi từ trạm dừng nghỉ còn cách điểm đến bao nhiêu ki-lô-mét? </a:t>
              </a:r>
              <a:endParaRPr lang="en-US" sz="2400" dirty="0"/>
            </a:p>
          </p:txBody>
        </p:sp>
        <p:sp>
          <p:nvSpPr>
            <p:cNvPr id="6" name="Oval 5"/>
            <p:cNvSpPr/>
            <p:nvPr/>
          </p:nvSpPr>
          <p:spPr>
            <a:xfrm>
              <a:off x="1162561" y="1443522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98026" y="1624578"/>
            <a:ext cx="9776374" cy="1902345"/>
            <a:chOff x="1298026" y="1894398"/>
            <a:chExt cx="9776374" cy="1902345"/>
          </a:xfrm>
        </p:grpSpPr>
        <p:sp>
          <p:nvSpPr>
            <p:cNvPr id="10" name="Rounded Rectangle 9"/>
            <p:cNvSpPr/>
            <p:nvPr/>
          </p:nvSpPr>
          <p:spPr>
            <a:xfrm>
              <a:off x="1649506" y="3429000"/>
              <a:ext cx="8803341" cy="342437"/>
            </a:xfrm>
            <a:prstGeom prst="roundRect">
              <a:avLst>
                <a:gd name="adj" fmla="val 5000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0" name="Picture 2" descr="Funny house cartoon Royalty Free Vector Image - VectorStock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3"/>
            <a:stretch>
              <a:fillRect/>
            </a:stretch>
          </p:blipFill>
          <p:spPr bwMode="auto">
            <a:xfrm>
              <a:off x="1298026" y="2495490"/>
              <a:ext cx="974082" cy="1041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Bus stop cartoon pop art Royalty Free Vector Image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938"/>
            <a:stretch>
              <a:fillRect/>
            </a:stretch>
          </p:blipFill>
          <p:spPr bwMode="auto">
            <a:xfrm>
              <a:off x="4952643" y="2168352"/>
              <a:ext cx="2197065" cy="1368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artoon collection zoo animals | Stock Images Page | Everypixe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  <a14:imgEffect>
                        <a14:sharpenSoften amoun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2448" y="1894398"/>
              <a:ext cx="1321952" cy="1902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Left Brace 14"/>
          <p:cNvSpPr/>
          <p:nvPr/>
        </p:nvSpPr>
        <p:spPr>
          <a:xfrm rot="16200000">
            <a:off x="5820055" y="-63655"/>
            <a:ext cx="362949" cy="754102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485154" y="3792784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50 km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58907" y="322877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Điểm tham quan cách nhà 50 km </a:t>
            </a:r>
            <a:endParaRPr lang="en-US" sz="24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24775" y="866930"/>
            <a:ext cx="4673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n w="28575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00B050"/>
                </a:solidFill>
              </a:rPr>
              <a:t>ô tô đã đi được 25 km</a:t>
            </a:r>
            <a:endParaRPr lang="en-US" sz="2400" dirty="0">
              <a:ln w="28575">
                <a:solidFill>
                  <a:schemeClr val="accent3">
                    <a:lumMod val="75000"/>
                  </a:schemeClr>
                </a:solidFill>
              </a:ln>
              <a:solidFill>
                <a:srgbClr val="00B05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98925" y="1305222"/>
            <a:ext cx="300523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 rot="5400000" flipV="1">
            <a:off x="3452275" y="1280669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85253" y="1907317"/>
            <a:ext cx="113204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25 km</a:t>
            </a:r>
          </a:p>
        </p:txBody>
      </p:sp>
      <p:sp>
        <p:nvSpPr>
          <p:cNvPr id="24" name="Left Brace 23"/>
          <p:cNvSpPr/>
          <p:nvPr/>
        </p:nvSpPr>
        <p:spPr>
          <a:xfrm rot="5400000" flipV="1">
            <a:off x="8082687" y="1280670"/>
            <a:ext cx="483085" cy="2895619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850575" y="1907318"/>
            <a:ext cx="96372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? km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86199" y="4227186"/>
            <a:ext cx="7511993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ym typeface="Wingdings" panose="05000000000000000000" pitchFamily="2" charset="2"/>
              </a:rPr>
              <a:t>Bài giải</a:t>
            </a:r>
          </a:p>
          <a:p>
            <a:pPr algn="ctr">
              <a:lnSpc>
                <a:spcPct val="150000"/>
              </a:lnSpc>
            </a:pPr>
            <a:r>
              <a:rPr lang="vi-VN" sz="2400" dirty="0"/>
              <a:t>Từ trạm dừng nghỉ còn cách điểm đến số ki-lô-mét là:</a:t>
            </a:r>
          </a:p>
          <a:p>
            <a:pPr algn="ctr">
              <a:lnSpc>
                <a:spcPct val="150000"/>
              </a:lnSpc>
            </a:pPr>
            <a:r>
              <a:rPr lang="vi-VN" sz="2400" dirty="0"/>
              <a:t> </a:t>
            </a:r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50 –  25 = 25 (km)</a:t>
            </a:r>
          </a:p>
          <a:p>
            <a:pPr algn="ctr">
              <a:lnSpc>
                <a:spcPct val="150000"/>
              </a:lnSpc>
            </a:pPr>
            <a:r>
              <a:rPr lang="vi-VN" sz="2400" dirty="0">
                <a:sym typeface="Wingdings" panose="05000000000000000000" pitchFamily="2" charset="2"/>
              </a:rPr>
              <a:t>Đáp số: 25 km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2" grpId="0"/>
      <p:bldP spid="19" grpId="0"/>
      <p:bldP spid="22" grpId="0" animBg="1"/>
      <p:bldP spid="23" grpId="0"/>
      <p:bldP spid="24" grpId="0" animBg="1"/>
      <p:bldP spid="25" grpId="0"/>
      <p:bldP spid="2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8471" y="544945"/>
            <a:ext cx="7887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+mn-ea"/>
                <a:cs typeface="+mn-cs"/>
              </a:rPr>
              <a:t>HOẠT ĐỘNG TIẾP NỐI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17455" y="2697018"/>
            <a:ext cx="538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đổi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đơn vị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7455" y="3874654"/>
            <a:ext cx="57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Chuẩn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Luyện tập chung ( tiết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2)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37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3621095" y="2182622"/>
            <a:ext cx="4949807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Khởi</a:t>
            </a:r>
            <a:r>
              <a:rPr kumimoji="0" lang="en-US" altLang="zh-CN" sz="8800" b="0" i="0" u="none" strike="noStrike" kern="1200" cap="none" spc="0" normalizeH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 </a:t>
            </a:r>
            <a:r>
              <a:rPr kumimoji="0" lang="en-US" altLang="zh-CN" sz="8800" b="0" i="0" u="none" strike="noStrike" kern="1200" cap="none" spc="0" normalizeH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Microsoft YaHei" panose="020B0503020204020204" charset="-122"/>
                <a:cs typeface="+mn-cs"/>
                <a:sym typeface="Microsoft YaHei" panose="020B0503020204020204" charset="-122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Microsoft YaHei" panose="020B0503020204020204" charset="-122"/>
              <a:cs typeface="+mn-cs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22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Điệu Nhảy vui nhộn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941" y="643467"/>
            <a:ext cx="9904118" cy="557106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047" b="1" smtClean="0">
                <a:solidFill>
                  <a:prstClr val="white"/>
                </a:solidFill>
                <a:latin typeface="HP001 4 hàng" panose="020B0603050302020204" pitchFamily="34" charset="0"/>
              </a:rPr>
              <a:t>ba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29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 </a:t>
            </a:r>
            <a:r>
              <a:rPr kumimoji="0" lang="en-US" sz="304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04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422" y="2428247"/>
            <a:ext cx="948479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58: Luyện</a:t>
            </a:r>
            <a:r>
              <a:rPr kumimoji="0" lang="en-US" sz="3047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tập chung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1)</a:t>
            </a:r>
            <a:endParaRPr kumimoji="0" lang="en-US" sz="3047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6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45559" t="6591" b="4038"/>
          <a:stretch>
            <a:fillRect/>
          </a:stretch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t="4941" r="81278" b="5687"/>
          <a:stretch>
            <a:fillRect/>
          </a:stretch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116" y="1995066"/>
            <a:ext cx="1056732" cy="10079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9482" y="3801157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5192" y="1829031"/>
            <a:ext cx="6965848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lvl="0">
              <a:defRPr/>
            </a:pPr>
            <a:r>
              <a:rPr lang="en-US" sz="28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 kĩ </a:t>
            </a:r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 chuyển đổi, cộng và trừ các số đo với đơn vị đo (</a:t>
            </a:r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</a:t>
            </a:r>
            <a:r>
              <a:rPr lang="en-US" sz="28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86214" y="4028170"/>
            <a:ext cx="7189414" cy="98482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lvl="0">
              <a:defRPr/>
            </a:pPr>
            <a:r>
              <a:rPr lang="en-US" sz="28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 </a:t>
            </a:r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tính độ dài đường gấp khúc trong bài toán </a:t>
            </a:r>
            <a:r>
              <a:rPr lang="en-US"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</a:t>
            </a:r>
            <a:r>
              <a:rPr lang="en-US" sz="2800" b="1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tế.</a:t>
            </a:r>
            <a:endParaRPr lang="en-US" sz="4000" b="1" dirty="0">
              <a:solidFill>
                <a:schemeClr val="tx2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22"/>
          <p:cNvSpPr txBox="1"/>
          <p:nvPr/>
        </p:nvSpPr>
        <p:spPr>
          <a:xfrm>
            <a:off x="1167130" y="412115"/>
            <a:ext cx="7571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402873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7600">
        <p14:ripple/>
      </p:transition>
    </mc:Choice>
    <mc:Fallback xmlns="">
      <p:transition spd="slow" advTm="7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"/>
          <p:cNvGrpSpPr/>
          <p:nvPr/>
        </p:nvGrpSpPr>
        <p:grpSpPr>
          <a:xfrm>
            <a:off x="288660" y="439305"/>
            <a:ext cx="11441759" cy="5883467"/>
            <a:chOff x="341926" y="208486"/>
            <a:chExt cx="11441759" cy="5883467"/>
          </a:xfrm>
        </p:grpSpPr>
        <p:pic>
          <p:nvPicPr>
            <p:cNvPr id="3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4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5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6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7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8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9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10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11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12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13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1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18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1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4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1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838160"/>
            <a:ext cx="352299" cy="5802531"/>
          </a:xfrm>
          <a:prstGeom prst="rect">
            <a:avLst/>
          </a:prstGeom>
        </p:spPr>
      </p:pic>
      <p:pic>
        <p:nvPicPr>
          <p:cNvPr id="37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25" name="矩形 7"/>
          <p:cNvSpPr/>
          <p:nvPr/>
        </p:nvSpPr>
        <p:spPr>
          <a:xfrm>
            <a:off x="2944519" y="2358702"/>
            <a:ext cx="6560816" cy="19972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Franklin Gothic Medium" panose="020B0603020102020204"/>
                <a:ea typeface="+mn-ea"/>
                <a:cs typeface="+mj-lt"/>
                <a:sym typeface="+mn-ea"/>
              </a:rPr>
              <a:t>LUYỆN TẬP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BEEC9">
                  <a:lumMod val="75000"/>
                </a:srgbClr>
              </a:solidFill>
              <a:effectLst/>
              <a:uLnTx/>
              <a:uFillTx/>
              <a:latin typeface="Franklin Gothic Book" panose="020B0503020102020204"/>
              <a:ea typeface="华文楷体" panose="0201060004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94" y="156279"/>
            <a:ext cx="2237784" cy="863493"/>
          </a:xfrm>
          <a:prstGeom prst="rect">
            <a:avLst/>
          </a:prstGeom>
          <a:noFill/>
        </p:spPr>
      </p:pic>
      <p:grpSp>
        <p:nvGrpSpPr>
          <p:cNvPr id="2" name="Group 1"/>
          <p:cNvGrpSpPr/>
          <p:nvPr/>
        </p:nvGrpSpPr>
        <p:grpSpPr>
          <a:xfrm>
            <a:off x="2765317" y="439325"/>
            <a:ext cx="5945546" cy="580447"/>
            <a:chOff x="2957822" y="607865"/>
            <a:chExt cx="5945546" cy="580447"/>
          </a:xfrm>
        </p:grpSpPr>
        <p:sp>
          <p:nvSpPr>
            <p:cNvPr id="10" name="Rounded Rectangle 9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957822" y="617724"/>
              <a:ext cx="5945546" cy="570588"/>
              <a:chOff x="1183343" y="1464304"/>
              <a:chExt cx="5945546" cy="5705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820069" y="1474175"/>
                <a:ext cx="5308820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1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577518" y="1394312"/>
            <a:ext cx="10685222" cy="1772138"/>
            <a:chOff x="705854" y="1198653"/>
            <a:chExt cx="10685222" cy="1772138"/>
          </a:xfrm>
        </p:grpSpPr>
        <p:grpSp>
          <p:nvGrpSpPr>
            <p:cNvPr id="5" name="Group 4"/>
            <p:cNvGrpSpPr/>
            <p:nvPr/>
          </p:nvGrpSpPr>
          <p:grpSpPr>
            <a:xfrm>
              <a:off x="705854" y="1198653"/>
              <a:ext cx="10685222" cy="1682127"/>
              <a:chOff x="882316" y="1198653"/>
              <a:chExt cx="10685222" cy="1682127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514786" y="1198653"/>
                <a:ext cx="10052752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3 dm =         cm		6 dm =           cm		3 m =           dm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6 m =          dm		3 m =            cm		6 m =          cm</a:t>
                </a: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a)</a:t>
                </a:r>
              </a:p>
            </p:txBody>
          </p:sp>
        </p:grpSp>
        <p:sp>
          <p:nvSpPr>
            <p:cNvPr id="18" name="Rounded Rectangle 17"/>
            <p:cNvSpPr/>
            <p:nvPr/>
          </p:nvSpPr>
          <p:spPr>
            <a:xfrm>
              <a:off x="259010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49384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6287808" y="140037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91555" y="2251066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9737404" y="14063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9705319" y="225707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7518" y="3672557"/>
            <a:ext cx="10986587" cy="1772138"/>
            <a:chOff x="705854" y="1198653"/>
            <a:chExt cx="10986587" cy="1772138"/>
          </a:xfrm>
        </p:grpSpPr>
        <p:grpSp>
          <p:nvGrpSpPr>
            <p:cNvPr id="26" name="Group 25"/>
            <p:cNvGrpSpPr/>
            <p:nvPr/>
          </p:nvGrpSpPr>
          <p:grpSpPr>
            <a:xfrm>
              <a:off x="705854" y="1198653"/>
              <a:ext cx="10986587" cy="1682127"/>
              <a:chOff x="882316" y="1198653"/>
              <a:chExt cx="10986587" cy="1682127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514786" y="1198653"/>
                <a:ext cx="10354117" cy="16821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100 cm = 1 m 		200 cm =         m		500 cm =         m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2800" dirty="0"/>
                  <a:t>10 dm = 1 m 		20 dm =           m		50 dm =          m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82316" y="1343031"/>
                <a:ext cx="505267" cy="6587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b)</a:t>
                </a:r>
              </a:p>
            </p:txBody>
          </p:sp>
        </p:grpSp>
        <p:sp>
          <p:nvSpPr>
            <p:cNvPr id="29" name="Rounded Rectangle 28"/>
            <p:cNvSpPr/>
            <p:nvPr/>
          </p:nvSpPr>
          <p:spPr>
            <a:xfrm>
              <a:off x="6640732" y="140037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6544479" y="225106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0314916" y="140638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32" name="Rounded Rectangle 31"/>
            <p:cNvSpPr/>
            <p:nvPr/>
          </p:nvSpPr>
          <p:spPr>
            <a:xfrm>
              <a:off x="10186579" y="2257072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517842" y="1675895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39546" y="2550692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298455" y="1685543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75781" y="2544298"/>
            <a:ext cx="8242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741689" y="1691937"/>
            <a:ext cx="6110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583183" y="2534650"/>
            <a:ext cx="824265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689207" y="3950108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94869" y="4808863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352754" y="3950108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226332" y="4808863"/>
            <a:ext cx="397866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08" y="145611"/>
            <a:ext cx="2325467" cy="116273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749275" y="713239"/>
            <a:ext cx="8416031" cy="138114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2400" dirty="0"/>
              <a:t>                   Người ta làm một cây cầu gỗ trên hồ nước và đóng các cọc làm thành cầu (như hình vẽ). Hai cọc cạnh nhau cách nhau đúng 1 m.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749275" y="698297"/>
            <a:ext cx="1560027" cy="580447"/>
            <a:chOff x="2957822" y="607865"/>
            <a:chExt cx="1560027" cy="580447"/>
          </a:xfrm>
        </p:grpSpPr>
        <p:sp>
          <p:nvSpPr>
            <p:cNvPr id="9" name="Rounded Rectangle 8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2957822" y="617724"/>
              <a:ext cx="1560027" cy="570588"/>
              <a:chOff x="1183343" y="1464304"/>
              <a:chExt cx="1560027" cy="57058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1183343" y="1464304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2</a:t>
                </a:r>
              </a:p>
            </p:txBody>
          </p:sp>
        </p:grp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7" r="108" b="33671"/>
          <a:stretch>
            <a:fillRect/>
          </a:stretch>
        </p:blipFill>
        <p:spPr>
          <a:xfrm>
            <a:off x="4733748" y="2309189"/>
            <a:ext cx="6641431" cy="319729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83091" y="2094386"/>
            <a:ext cx="4782720" cy="713719"/>
            <a:chOff x="683091" y="2094386"/>
            <a:chExt cx="4782720" cy="713719"/>
          </a:xfrm>
        </p:grpSpPr>
        <p:sp>
          <p:nvSpPr>
            <p:cNvPr id="6" name="Rectangle 5"/>
            <p:cNvSpPr/>
            <p:nvPr/>
          </p:nvSpPr>
          <p:spPr>
            <a:xfrm>
              <a:off x="683091" y="2289109"/>
              <a:ext cx="4782720" cy="4587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a)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Chiều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dài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đoạn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AB </a:t>
              </a:r>
              <a:r>
                <a:rPr lang="en-US" sz="2400" dirty="0" err="1"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           m.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4084197" y="2094386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76650" y="25451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6000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85006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85822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974828" y="253055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75644" y="252827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589550" y="252796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71832" y="252568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164625" y="2523408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58169" y="2130006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0" name="Left Brace 19"/>
          <p:cNvSpPr/>
          <p:nvPr/>
        </p:nvSpPr>
        <p:spPr>
          <a:xfrm rot="10800000">
            <a:off x="8569805" y="3037630"/>
            <a:ext cx="296433" cy="1606370"/>
          </a:xfrm>
          <a:prstGeom prst="leftBrace">
            <a:avLst>
              <a:gd name="adj1" fmla="val 64431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8830475" y="3590992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Left Brace 31"/>
          <p:cNvSpPr/>
          <p:nvPr/>
        </p:nvSpPr>
        <p:spPr>
          <a:xfrm rot="5400000">
            <a:off x="9393403" y="3451627"/>
            <a:ext cx="296433" cy="2012761"/>
          </a:xfrm>
          <a:prstGeom prst="leftBrace">
            <a:avLst>
              <a:gd name="adj1" fmla="val 64431"/>
              <a:gd name="adj2" fmla="val 50000"/>
            </a:avLst>
          </a:prstGeom>
          <a:ln w="28575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9370712" y="3870366"/>
            <a:ext cx="3706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2610" y="2936918"/>
            <a:ext cx="4327625" cy="2377959"/>
            <a:chOff x="692610" y="3134137"/>
            <a:chExt cx="4327625" cy="2377959"/>
          </a:xfrm>
        </p:grpSpPr>
        <p:sp>
          <p:nvSpPr>
            <p:cNvPr id="34" name="Rectangle 33"/>
            <p:cNvSpPr/>
            <p:nvPr/>
          </p:nvSpPr>
          <p:spPr>
            <a:xfrm>
              <a:off x="692610" y="3134137"/>
              <a:ext cx="4327625" cy="2342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tính</a:t>
              </a:r>
              <a:r>
                <a:rPr lang="en-US" sz="2400" dirty="0"/>
                <a:t> </a:t>
              </a:r>
              <a:r>
                <a:rPr lang="en-US" sz="2400" dirty="0" err="1"/>
                <a:t>bằng</a:t>
              </a:r>
              <a:r>
                <a:rPr lang="en-US" sz="2400" dirty="0"/>
                <a:t> </a:t>
              </a: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đường</a:t>
              </a:r>
              <a:r>
                <a:rPr lang="en-US" sz="2400" dirty="0"/>
                <a:t> </a:t>
              </a:r>
              <a:r>
                <a:rPr lang="en-US" sz="2400" dirty="0" err="1"/>
                <a:t>gấp</a:t>
              </a:r>
              <a:r>
                <a:rPr lang="en-US" sz="2400" dirty="0"/>
                <a:t> </a:t>
              </a:r>
              <a:r>
                <a:rPr lang="en-US" sz="2400" dirty="0" err="1"/>
                <a:t>khúc</a:t>
              </a:r>
              <a:r>
                <a:rPr lang="en-US" sz="2400" dirty="0"/>
                <a:t> ABCD. </a:t>
              </a:r>
            </a:p>
            <a:p>
              <a:pPr>
                <a:lnSpc>
                  <a:spcPct val="150000"/>
                </a:lnSpc>
                <a:spcAft>
                  <a:spcPts val="800"/>
                </a:spcAft>
              </a:pPr>
              <a:r>
                <a:rPr lang="en-US" sz="2400" dirty="0" err="1"/>
                <a:t>Độ</a:t>
              </a:r>
              <a:r>
                <a:rPr lang="en-US" sz="2400" dirty="0"/>
                <a:t> </a:t>
              </a:r>
              <a:r>
                <a:rPr lang="en-US" sz="2400" dirty="0" err="1"/>
                <a:t>dài</a:t>
              </a:r>
              <a:r>
                <a:rPr lang="en-US" sz="2400" dirty="0"/>
                <a:t> </a:t>
              </a:r>
              <a:r>
                <a:rPr lang="en-US" sz="2400" dirty="0" err="1"/>
                <a:t>cây</a:t>
              </a:r>
              <a:r>
                <a:rPr lang="en-US" sz="2400" dirty="0"/>
                <a:t> </a:t>
              </a:r>
              <a:r>
                <a:rPr lang="en-US" sz="2400" dirty="0" err="1"/>
                <a:t>cầu</a:t>
              </a:r>
              <a:r>
                <a:rPr lang="en-US" sz="2400" dirty="0"/>
                <a:t> </a:t>
              </a:r>
              <a:r>
                <a:rPr lang="en-US" sz="2400" dirty="0" err="1"/>
                <a:t>là</a:t>
              </a:r>
              <a:r>
                <a:rPr lang="en-US" sz="2400" dirty="0"/>
                <a:t>              m. </a:t>
              </a:r>
              <a:endParaRPr lang="en-US" sz="2400" dirty="0"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301043" y="4798377"/>
              <a:ext cx="863600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692610" y="5719482"/>
            <a:ext cx="1690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 ABCD =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383522" y="5719482"/>
            <a:ext cx="29065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AB</a:t>
            </a:r>
            <a:r>
              <a:rPr lang="en-US" sz="2800" dirty="0"/>
              <a:t> + </a:t>
            </a:r>
            <a:r>
              <a:rPr lang="en-US" sz="2800" dirty="0">
                <a:solidFill>
                  <a:srgbClr val="FF0000"/>
                </a:solidFill>
              </a:rPr>
              <a:t>BC</a:t>
            </a:r>
            <a:r>
              <a:rPr lang="en-US" sz="2800" dirty="0"/>
              <a:t> + </a:t>
            </a:r>
            <a:r>
              <a:rPr lang="en-US" sz="2800" dirty="0">
                <a:solidFill>
                  <a:srgbClr val="FF0000"/>
                </a:solidFill>
              </a:rPr>
              <a:t>CD</a:t>
            </a:r>
            <a:r>
              <a:rPr lang="en-US" sz="2800" dirty="0"/>
              <a:t> =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147898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9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0" name="Rectangle 39"/>
          <p:cNvSpPr/>
          <p:nvPr/>
        </p:nvSpPr>
        <p:spPr>
          <a:xfrm>
            <a:off x="5845455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 </a:t>
            </a:r>
            <a:r>
              <a:rPr lang="en-US" sz="2800" dirty="0"/>
              <a:t>+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1" name="Rectangle 40"/>
          <p:cNvSpPr/>
          <p:nvPr/>
        </p:nvSpPr>
        <p:spPr>
          <a:xfrm>
            <a:off x="6570894" y="5719482"/>
            <a:ext cx="7938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 </a:t>
            </a:r>
            <a:r>
              <a:rPr lang="en-US" sz="2800" dirty="0"/>
              <a:t>=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endParaRPr lang="en-US" sz="2800" dirty="0"/>
          </a:p>
        </p:txBody>
      </p:sp>
      <p:sp>
        <p:nvSpPr>
          <p:cNvPr id="42" name="Rectangle 41"/>
          <p:cNvSpPr/>
          <p:nvPr/>
        </p:nvSpPr>
        <p:spPr>
          <a:xfrm>
            <a:off x="7249192" y="5712783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21 m )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3396705" y="4634851"/>
            <a:ext cx="69762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 animBg="1"/>
      <p:bldP spid="20" grpId="0" animBg="1"/>
      <p:bldP spid="31" grpId="0"/>
      <p:bldP spid="32" grpId="0" animBg="1"/>
      <p:bldP spid="33" grpId="0"/>
      <p:bldP spid="37" grpId="0"/>
      <p:bldP spid="38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5784" y="396428"/>
            <a:ext cx="1580809" cy="570588"/>
            <a:chOff x="2937040" y="596942"/>
            <a:chExt cx="1580809" cy="570588"/>
          </a:xfrm>
        </p:grpSpPr>
        <p:sp>
          <p:nvSpPr>
            <p:cNvPr id="18" name="Rounded Rectangle 17"/>
            <p:cNvSpPr/>
            <p:nvPr/>
          </p:nvSpPr>
          <p:spPr>
            <a:xfrm>
              <a:off x="3584531" y="607865"/>
              <a:ext cx="923301" cy="523220"/>
            </a:xfrm>
            <a:prstGeom prst="roundRect">
              <a:avLst/>
            </a:prstGeom>
            <a:solidFill>
              <a:srgbClr val="FFC000">
                <a:alpha val="7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937040" y="596942"/>
              <a:ext cx="1580809" cy="570588"/>
              <a:chOff x="1162561" y="1443522"/>
              <a:chExt cx="1580809" cy="570588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820069" y="1474175"/>
                <a:ext cx="923301" cy="523220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/>
                  <a:t>Số</a:t>
                </a:r>
                <a:r>
                  <a:rPr lang="en-US" sz="2800" dirty="0"/>
                  <a:t> ?</a:t>
                </a: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162561" y="1443522"/>
                <a:ext cx="570588" cy="570588"/>
              </a:xfrm>
              <a:prstGeom prst="ellipse">
                <a:avLst/>
              </a:prstGeom>
              <a:solidFill>
                <a:schemeClr val="accent4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/>
                  <a:t>3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366372" y="1204606"/>
            <a:ext cx="5895204" cy="45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A, B, C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thước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42" y="1693156"/>
            <a:ext cx="7366000" cy="18669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366576" y="3444356"/>
            <a:ext cx="6096000" cy="2828569"/>
            <a:chOff x="2366576" y="3527484"/>
            <a:chExt cx="6096000" cy="2828569"/>
          </a:xfrm>
        </p:grpSpPr>
        <p:sp>
          <p:nvSpPr>
            <p:cNvPr id="5" name="Rectangle 4"/>
            <p:cNvSpPr/>
            <p:nvPr/>
          </p:nvSpPr>
          <p:spPr>
            <a:xfrm>
              <a:off x="2366576" y="3527484"/>
              <a:ext cx="6096000" cy="276216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  <a:p>
              <a:pPr>
                <a:lnSpc>
                  <a:spcPct val="200000"/>
                </a:lnSpc>
                <a:spcAft>
                  <a:spcPts val="800"/>
                </a:spcAft>
              </a:pP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Vạch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đo</a:t>
              </a:r>
              <a:r>
                <a:rPr lang="en-US" sz="28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            dm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992293" y="3685589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4997143" y="4678882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017925" y="5642334"/>
              <a:ext cx="844566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5065762" y="3636154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82881" y="4629447"/>
            <a:ext cx="66338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069567" y="5577038"/>
            <a:ext cx="697627" cy="646331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415</Words>
  <Application>Microsoft Office PowerPoint</Application>
  <PresentationFormat>Widescreen</PresentationFormat>
  <Paragraphs>99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32" baseType="lpstr">
      <vt:lpstr>Microsoft YaHei</vt:lpstr>
      <vt:lpstr>宋体</vt:lpstr>
      <vt:lpstr>#9Slide03 Arima Madurai Medium</vt:lpstr>
      <vt:lpstr>Arial</vt:lpstr>
      <vt:lpstr>Arial-Rounded</vt:lpstr>
      <vt:lpstr>Calibri</vt:lpstr>
      <vt:lpstr>等线</vt:lpstr>
      <vt:lpstr>Franklin Gothic Book</vt:lpstr>
      <vt:lpstr>Franklin Gothic Medium</vt:lpstr>
      <vt:lpstr>HP001 4 hàng</vt:lpstr>
      <vt:lpstr>Montserrat ExtraBold</vt:lpstr>
      <vt:lpstr>华文楷体</vt:lpstr>
      <vt:lpstr>Times New Roman</vt:lpstr>
      <vt:lpstr>Utm AVO</vt:lpstr>
      <vt:lpstr>UTM Cookies</vt:lpstr>
      <vt:lpstr>Wingdings</vt:lpstr>
      <vt:lpstr>思源黑体 CN Bold</vt:lpstr>
      <vt:lpstr>Office Theme</vt:lpstr>
      <vt:lpstr>7_Office Theme</vt:lpstr>
      <vt:lpstr>6_Office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319</cp:revision>
  <dcterms:created xsi:type="dcterms:W3CDTF">2021-06-02T01:34:00Z</dcterms:created>
  <dcterms:modified xsi:type="dcterms:W3CDTF">2022-03-23T09:26:12Z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69367132C1BD43BE9C5E5F01ABB9D865</vt:lpwstr>
  </property>
</Properties>
</file>