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m4a" ContentType="audio/mp4"/>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14"/>
  </p:notesMasterIdLst>
  <p:sldIdLst>
    <p:sldId id="3404" r:id="rId3"/>
    <p:sldId id="3405" r:id="rId4"/>
    <p:sldId id="3406" r:id="rId5"/>
    <p:sldId id="3407" r:id="rId6"/>
    <p:sldId id="3408" r:id="rId7"/>
    <p:sldId id="3409" r:id="rId8"/>
    <p:sldId id="3410" r:id="rId9"/>
    <p:sldId id="3411" r:id="rId10"/>
    <p:sldId id="3413" r:id="rId11"/>
    <p:sldId id="3412" r:id="rId12"/>
    <p:sldId id="341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cmAuthor id="2" name="Vũ Kim Ngân" initials="VKN"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43" d="100"/>
          <a:sy n="43" d="100"/>
        </p:scale>
        <p:origin x="64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15091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3921997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extLst>
      <p:ext uri="{BB962C8B-B14F-4D97-AF65-F5344CB8AC3E}">
        <p14:creationId xmlns:p14="http://schemas.microsoft.com/office/powerpoint/2010/main" val="3437117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7324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6DC5C0A-0D26-4132-B61F-2E06C1498EC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1682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8E650A-89FF-4CC3-B1B5-DF8CF759A315}" type="slidenum">
              <a:rPr lang="zh-CN" altLang="en-US" smtClean="0"/>
              <a:t>10</a:t>
            </a:fld>
            <a:endParaRPr lang="zh-CN" altLang="en-US"/>
          </a:p>
        </p:txBody>
      </p:sp>
    </p:spTree>
    <p:extLst>
      <p:ext uri="{BB962C8B-B14F-4D97-AF65-F5344CB8AC3E}">
        <p14:creationId xmlns:p14="http://schemas.microsoft.com/office/powerpoint/2010/main" val="4189740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70DCD1-95AB-4626-ABD9-D3784FCC6B66}" type="slidenum">
              <a:rPr lang="zh-CN" altLang="en-US" smtClean="0"/>
              <a:t>11</a:t>
            </a:fld>
            <a:endParaRPr lang="zh-CN" altLang="en-US"/>
          </a:p>
        </p:txBody>
      </p:sp>
    </p:spTree>
    <p:extLst>
      <p:ext uri="{BB962C8B-B14F-4D97-AF65-F5344CB8AC3E}">
        <p14:creationId xmlns:p14="http://schemas.microsoft.com/office/powerpoint/2010/main" val="3556321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p:nvPr userDrawn="1"/>
        </p:nvGrpSpPr>
        <p:grpSpPr>
          <a:xfrm>
            <a:off x="0" y="0"/>
            <a:ext cx="12192000" cy="6858000"/>
            <a:chOff x="0" y="0"/>
            <a:chExt cx="12192000" cy="6750674"/>
          </a:xfrm>
        </p:grpSpPr>
        <p:sp>
          <p:nvSpPr>
            <p:cNvPr id="3" name="矩形 2"/>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2023/3/26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2023/3/26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2023/3/26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2023/3/26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138E80B-084D-4A7A-9F88-BB3E4EABE714}" type="datetimeFigureOut">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3/26/2023</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197D2AD-FA6F-4A0B-9285-9B0CD075C97E}"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slideLayout" Target="../slideLayouts/slideLayout23.xml"/><Relationship Id="rId7" Type="http://schemas.openxmlformats.org/officeDocument/2006/relationships/image" Target="../media/image7.png"/><Relationship Id="rId12"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2.xml"/><Relationship Id="rId5" Type="http://schemas.openxmlformats.org/officeDocument/2006/relationships/image" Target="../media/image22.emf"/><Relationship Id="rId4" Type="http://schemas.openxmlformats.org/officeDocument/2006/relationships/image" Target="../media/image21.emf"/></Relationships>
</file>

<file path=ppt/slides/_rels/slide7.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microsoft.com/office/2007/relationships/hdphoto" Target="../media/hdphoto3.wdp"/><Relationship Id="rId5" Type="http://schemas.openxmlformats.org/officeDocument/2006/relationships/image" Target="../media/image2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7229" y="4064191"/>
            <a:ext cx="2923192" cy="2342943"/>
          </a:xfrm>
          <a:prstGeom prst="rect">
            <a:avLst/>
          </a:prstGeom>
        </p:spPr>
      </p:pic>
      <p:pic>
        <p:nvPicPr>
          <p:cNvPr id="326" name="图片 3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750749"/>
            <a:ext cx="2601610" cy="3115700"/>
          </a:xfrm>
          <a:prstGeom prst="rect">
            <a:avLst/>
          </a:prstGeom>
        </p:spPr>
      </p:pic>
      <p:pic>
        <p:nvPicPr>
          <p:cNvPr id="334" name="图片 3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4119" y="268474"/>
            <a:ext cx="8711808" cy="1785066"/>
          </a:xfrm>
          <a:prstGeom prst="rect">
            <a:avLst/>
          </a:prstGeom>
        </p:spPr>
      </p:pic>
      <p:pic>
        <p:nvPicPr>
          <p:cNvPr id="342" name="图片 34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47049" y="5267135"/>
            <a:ext cx="4809553" cy="1653023"/>
          </a:xfrm>
          <a:prstGeom prst="rect">
            <a:avLst/>
          </a:prstGeom>
        </p:spPr>
      </p:pic>
      <p:sp>
        <p:nvSpPr>
          <p:cNvPr id="343" name="文本框 342"/>
          <p:cNvSpPr txBox="1"/>
          <p:nvPr/>
        </p:nvSpPr>
        <p:spPr>
          <a:xfrm>
            <a:off x="2936489" y="104683"/>
            <a:ext cx="6450740" cy="523220"/>
          </a:xfrm>
          <a:prstGeom prst="rect">
            <a:avLst/>
          </a:prstGeom>
          <a:noFill/>
        </p:spPr>
        <p:txBody>
          <a:bodyPr wrap="none" rtlCol="0">
            <a:spAutoFit/>
            <a:scene3d>
              <a:camera prst="orthographicFront"/>
              <a:lightRig rig="threePt" dir="t"/>
            </a:scene3d>
            <a:sp3d contourW="12700"/>
          </a:bodyPr>
          <a:lstStyle/>
          <a:p>
            <a:pPr algn="ctr"/>
            <a:r>
              <a:rPr lang="vi-VN" altLang="zh-CN" sz="28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28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2980460" y="506614"/>
            <a:ext cx="6275051" cy="584775"/>
          </a:xfrm>
          <a:prstGeom prst="rect">
            <a:avLst/>
          </a:prstGeom>
          <a:noFill/>
        </p:spPr>
        <p:txBody>
          <a:bodyPr wrap="none" rtlCol="0">
            <a:spAutoFit/>
            <a:scene3d>
              <a:camera prst="orthographicFront"/>
              <a:lightRig rig="threePt" dir="t"/>
            </a:scene3d>
            <a:sp3d contourW="12700"/>
          </a:bodyPr>
          <a:lstStyle/>
          <a:p>
            <a:pPr algn="ctr"/>
            <a:r>
              <a:rPr lang="vi-VN" altLang="zh-CN" sz="32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 PHÚC LỢI</a:t>
            </a:r>
            <a:endParaRPr lang="zh-CN" altLang="en-US" sz="32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pic>
        <p:nvPicPr>
          <p:cNvPr id="20" name="轻松欢乐节奏感动进取电子音乐.mp3">
            <a:hlinkClick r:id="" action="ppaction://media"/>
          </p:cNvPr>
          <p:cNvPicPr>
            <a:picLocks noChangeAspect="1"/>
          </p:cNvPicPr>
          <p:nvPr>
            <a:audioFile r:link="rId1"/>
            <p:extLst>
              <p:ext uri="{DAA4B4D4-6D71-4841-9C94-3DE7FCFB9230}">
                <p14:media xmlns:p14="http://schemas.microsoft.com/office/powerpoint/2010/main" r:embed="rId2">
                  <p14:trim end="42154.648438"/>
                </p14:media>
              </p:ext>
            </p:extLst>
          </p:nvPr>
        </p:nvPicPr>
        <p:blipFill>
          <a:blip r:embed="rId13"/>
          <a:stretch>
            <a:fillRect/>
          </a:stretch>
        </p:blipFill>
        <p:spPr>
          <a:xfrm>
            <a:off x="-1141948" y="-587130"/>
            <a:ext cx="812800" cy="812800"/>
          </a:xfrm>
          <a:prstGeom prst="rect">
            <a:avLst/>
          </a:prstGeom>
        </p:spPr>
      </p:pic>
      <p:sp>
        <p:nvSpPr>
          <p:cNvPr id="14348" name="WordArt 12"/>
          <p:cNvSpPr>
            <a:spLocks noChangeArrowheads="1" noChangeShapeType="1" noTextEdit="1"/>
          </p:cNvSpPr>
          <p:nvPr/>
        </p:nvSpPr>
        <p:spPr bwMode="auto">
          <a:xfrm>
            <a:off x="2803100" y="1929105"/>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MÔN: TIẾNG VIỆT</a:t>
            </a:r>
          </a:p>
        </p:txBody>
      </p:sp>
      <p:sp>
        <p:nvSpPr>
          <p:cNvPr id="2055" name="TextBox 13"/>
          <p:cNvSpPr txBox="1">
            <a:spLocks noChangeArrowheads="1"/>
          </p:cNvSpPr>
          <p:nvPr/>
        </p:nvSpPr>
        <p:spPr bwMode="auto">
          <a:xfrm>
            <a:off x="1622734" y="28780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defRPr/>
            </a:pPr>
            <a:r>
              <a:rPr kumimoji="0" lang="en-US" altLang="en-US" sz="4000" b="1" i="0" u="none" strike="noStrike" kern="1200" cap="none" spc="0" normalizeH="0" baseline="0" noProof="0" dirty="0">
                <a:ln>
                  <a:noFill/>
                </a:ln>
                <a:solidFill>
                  <a:srgbClr val="0070C0"/>
                </a:solidFill>
                <a:effectLst/>
                <a:uLnTx/>
                <a:uFillTx/>
                <a:latin typeface="Times New Roman" panose="02020603050405020304" pitchFamily="18" charset="0"/>
                <a:cs typeface="+mn-cs"/>
              </a:rPr>
              <a:t>PHÂN MÔN : LUYỆN TẬP</a:t>
            </a:r>
            <a:endParaRPr kumimoji="0" lang="en-US" sz="4000" b="1"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1"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12" name="TextBox 14"/>
          <p:cNvSpPr txBox="1">
            <a:spLocks noChangeArrowheads="1"/>
          </p:cNvSpPr>
          <p:nvPr/>
        </p:nvSpPr>
        <p:spPr bwMode="auto">
          <a:xfrm>
            <a:off x="1364509" y="3805603"/>
            <a:ext cx="9594898"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kumimoji="0" lang="en-US" sz="36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Bài</a:t>
            </a:r>
            <a:r>
              <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lang="en-US" sz="3600" b="1" noProof="0" dirty="0" err="1" smtClean="0">
                <a:ln>
                  <a:noFill/>
                </a:ln>
                <a:solidFill>
                  <a:srgbClr val="7030A0"/>
                </a:solidFill>
                <a:effectLst/>
                <a:uLnTx/>
                <a:uFillTx/>
                <a:cs typeface="Times New Roman" panose="02020603050405020304" pitchFamily="18" charset="0"/>
                <a:sym typeface="+mn-ea"/>
              </a:rPr>
              <a:t>Viết</a:t>
            </a:r>
            <a:r>
              <a:rPr lang="en-US" sz="3600" b="1" noProof="0" dirty="0" smtClean="0">
                <a:ln>
                  <a:noFill/>
                </a:ln>
                <a:solidFill>
                  <a:srgbClr val="7030A0"/>
                </a:solidFill>
                <a:effectLst/>
                <a:uLnTx/>
                <a:uFillTx/>
                <a:cs typeface="Times New Roman" panose="02020603050405020304" pitchFamily="18" charset="0"/>
                <a:sym typeface="+mn-ea"/>
              </a:rPr>
              <a:t> </a:t>
            </a:r>
            <a:r>
              <a:rPr lang="en-US" sz="3600" b="1" noProof="0" dirty="0" err="1" smtClean="0">
                <a:ln>
                  <a:noFill/>
                </a:ln>
                <a:solidFill>
                  <a:srgbClr val="7030A0"/>
                </a:solidFill>
                <a:effectLst/>
                <a:uLnTx/>
                <a:uFillTx/>
                <a:cs typeface="Times New Roman" panose="02020603050405020304" pitchFamily="18" charset="0"/>
                <a:sym typeface="+mn-ea"/>
              </a:rPr>
              <a:t>đoạn</a:t>
            </a:r>
            <a:r>
              <a:rPr lang="en-US" sz="3600" b="1" noProof="0" dirty="0" smtClean="0">
                <a:ln>
                  <a:noFill/>
                </a:ln>
                <a:solidFill>
                  <a:srgbClr val="7030A0"/>
                </a:solidFill>
                <a:effectLst/>
                <a:uLnTx/>
                <a:uFillTx/>
                <a:cs typeface="Times New Roman" panose="02020603050405020304" pitchFamily="18" charset="0"/>
                <a:sym typeface="+mn-ea"/>
              </a:rPr>
              <a:t> </a:t>
            </a:r>
            <a:r>
              <a:rPr lang="en-US" sz="3600" b="1" noProof="0" dirty="0" err="1" smtClean="0">
                <a:ln>
                  <a:noFill/>
                </a:ln>
                <a:solidFill>
                  <a:srgbClr val="7030A0"/>
                </a:solidFill>
                <a:effectLst/>
                <a:uLnTx/>
                <a:uFillTx/>
                <a:cs typeface="Times New Roman" panose="02020603050405020304" pitchFamily="18" charset="0"/>
                <a:sym typeface="+mn-ea"/>
              </a:rPr>
              <a:t>văn</a:t>
            </a:r>
            <a:r>
              <a:rPr lang="en-US" sz="3600" b="1" noProof="0" dirty="0" smtClean="0">
                <a:ln>
                  <a:noFill/>
                </a:ln>
                <a:solidFill>
                  <a:srgbClr val="7030A0"/>
                </a:solidFill>
                <a:effectLst/>
                <a:uLnTx/>
                <a:uFillTx/>
                <a:cs typeface="Times New Roman" panose="02020603050405020304" pitchFamily="18" charset="0"/>
                <a:sym typeface="+mn-ea"/>
              </a:rPr>
              <a:t> </a:t>
            </a:r>
            <a:r>
              <a:rPr lang="en-US" sz="3600" b="1" noProof="0" dirty="0" err="1" smtClean="0">
                <a:ln>
                  <a:noFill/>
                </a:ln>
                <a:solidFill>
                  <a:srgbClr val="7030A0"/>
                </a:solidFill>
                <a:effectLst/>
                <a:uLnTx/>
                <a:uFillTx/>
                <a:cs typeface="Times New Roman" panose="02020603050405020304" pitchFamily="18" charset="0"/>
                <a:sym typeface="+mn-ea"/>
              </a:rPr>
              <a:t>giới</a:t>
            </a:r>
            <a:r>
              <a:rPr lang="en-US" sz="3600" b="1" noProof="0" dirty="0" smtClean="0">
                <a:ln>
                  <a:noFill/>
                </a:ln>
                <a:solidFill>
                  <a:srgbClr val="7030A0"/>
                </a:solidFill>
                <a:effectLst/>
                <a:uLnTx/>
                <a:uFillTx/>
                <a:cs typeface="Times New Roman" panose="02020603050405020304" pitchFamily="18" charset="0"/>
                <a:sym typeface="+mn-ea"/>
              </a:rPr>
              <a:t> </a:t>
            </a:r>
            <a:r>
              <a:rPr lang="en-US" sz="3600" b="1" noProof="0" dirty="0" err="1" smtClean="0">
                <a:ln>
                  <a:noFill/>
                </a:ln>
                <a:solidFill>
                  <a:srgbClr val="7030A0"/>
                </a:solidFill>
                <a:effectLst/>
                <a:uLnTx/>
                <a:uFillTx/>
                <a:cs typeface="Times New Roman" panose="02020603050405020304" pitchFamily="18" charset="0"/>
                <a:sym typeface="+mn-ea"/>
              </a:rPr>
              <a:t>thiệu</a:t>
            </a:r>
            <a:r>
              <a:rPr lang="en-US" sz="3600" b="1" noProof="0" dirty="0" smtClean="0">
                <a:ln>
                  <a:noFill/>
                </a:ln>
                <a:solidFill>
                  <a:srgbClr val="7030A0"/>
                </a:solidFill>
                <a:effectLst/>
                <a:uLnTx/>
                <a:uFillTx/>
                <a:cs typeface="Times New Roman" panose="02020603050405020304" pitchFamily="18" charset="0"/>
                <a:sym typeface="+mn-ea"/>
              </a:rPr>
              <a:t> </a:t>
            </a:r>
            <a:r>
              <a:rPr lang="en-US" sz="3600" b="1" noProof="0" dirty="0" err="1" smtClean="0">
                <a:ln>
                  <a:noFill/>
                </a:ln>
                <a:solidFill>
                  <a:srgbClr val="7030A0"/>
                </a:solidFill>
                <a:effectLst/>
                <a:uLnTx/>
                <a:uFillTx/>
                <a:cs typeface="Times New Roman" panose="02020603050405020304" pitchFamily="18" charset="0"/>
                <a:sym typeface="+mn-ea"/>
              </a:rPr>
              <a:t>về</a:t>
            </a:r>
            <a:r>
              <a:rPr lang="en-US" sz="3600" b="1" noProof="0" dirty="0" smtClean="0">
                <a:ln>
                  <a:noFill/>
                </a:ln>
                <a:solidFill>
                  <a:srgbClr val="7030A0"/>
                </a:solidFill>
                <a:effectLst/>
                <a:uLnTx/>
                <a:uFillTx/>
                <a:cs typeface="Times New Roman" panose="02020603050405020304" pitchFamily="18" charset="0"/>
                <a:sym typeface="+mn-ea"/>
              </a:rPr>
              <a:t> </a:t>
            </a:r>
            <a:r>
              <a:rPr lang="en-US" sz="3600" b="1" noProof="0" dirty="0" err="1" smtClean="0">
                <a:ln>
                  <a:noFill/>
                </a:ln>
                <a:solidFill>
                  <a:srgbClr val="7030A0"/>
                </a:solidFill>
                <a:effectLst/>
                <a:uLnTx/>
                <a:uFillTx/>
                <a:cs typeface="Times New Roman" panose="02020603050405020304" pitchFamily="18" charset="0"/>
                <a:sym typeface="+mn-ea"/>
              </a:rPr>
              <a:t>một</a:t>
            </a:r>
            <a:r>
              <a:rPr lang="en-US" sz="3600" b="1" noProof="0" dirty="0" smtClean="0">
                <a:ln>
                  <a:noFill/>
                </a:ln>
                <a:solidFill>
                  <a:srgbClr val="7030A0"/>
                </a:solidFill>
                <a:effectLst/>
                <a:uLnTx/>
                <a:uFillTx/>
                <a:cs typeface="Times New Roman" panose="02020603050405020304" pitchFamily="18" charset="0"/>
                <a:sym typeface="+mn-ea"/>
              </a:rPr>
              <a:t> </a:t>
            </a:r>
          </a:p>
          <a:p>
            <a:pPr algn="ctr" eaLnBrk="1" hangingPunct="1"/>
            <a:r>
              <a:rPr lang="en-US" sz="3600" b="1" noProof="0" dirty="0" err="1" smtClean="0">
                <a:ln>
                  <a:noFill/>
                </a:ln>
                <a:solidFill>
                  <a:srgbClr val="7030A0"/>
                </a:solidFill>
                <a:effectLst/>
                <a:uLnTx/>
                <a:uFillTx/>
                <a:cs typeface="Times New Roman" panose="02020603050405020304" pitchFamily="18" charset="0"/>
                <a:sym typeface="+mn-ea"/>
              </a:rPr>
              <a:t>đồ</a:t>
            </a:r>
            <a:r>
              <a:rPr lang="en-US" sz="3600" b="1" dirty="0">
                <a:solidFill>
                  <a:srgbClr val="7030A0"/>
                </a:solidFill>
                <a:cs typeface="Times New Roman" panose="02020603050405020304" pitchFamily="18" charset="0"/>
                <a:sym typeface="+mn-ea"/>
              </a:rPr>
              <a:t> </a:t>
            </a:r>
            <a:r>
              <a:rPr lang="en-US" sz="3600" b="1" dirty="0" err="1" smtClean="0">
                <a:solidFill>
                  <a:srgbClr val="7030A0"/>
                </a:solidFill>
                <a:cs typeface="Times New Roman" panose="02020603050405020304" pitchFamily="18" charset="0"/>
                <a:sym typeface="+mn-ea"/>
              </a:rPr>
              <a:t>dùng</a:t>
            </a:r>
            <a:r>
              <a:rPr lang="en-US" sz="3600" b="1" dirty="0" smtClean="0">
                <a:solidFill>
                  <a:srgbClr val="7030A0"/>
                </a:solidFill>
                <a:cs typeface="Times New Roman" panose="02020603050405020304" pitchFamily="18" charset="0"/>
                <a:sym typeface="+mn-ea"/>
              </a:rPr>
              <a:t> </a:t>
            </a:r>
            <a:r>
              <a:rPr lang="en-US" sz="3600" b="1" dirty="0" err="1" smtClean="0">
                <a:solidFill>
                  <a:srgbClr val="7030A0"/>
                </a:solidFill>
                <a:cs typeface="Times New Roman" panose="02020603050405020304" pitchFamily="18" charset="0"/>
                <a:sym typeface="+mn-ea"/>
              </a:rPr>
              <a:t>học</a:t>
            </a:r>
            <a:r>
              <a:rPr lang="en-US" sz="3600" b="1" dirty="0" smtClean="0">
                <a:solidFill>
                  <a:srgbClr val="7030A0"/>
                </a:solidFill>
                <a:cs typeface="Times New Roman" panose="02020603050405020304" pitchFamily="18" charset="0"/>
                <a:sym typeface="+mn-ea"/>
              </a:rPr>
              <a:t> </a:t>
            </a:r>
            <a:r>
              <a:rPr lang="en-US" sz="3600" b="1" dirty="0" err="1" smtClean="0">
                <a:solidFill>
                  <a:srgbClr val="7030A0"/>
                </a:solidFill>
                <a:cs typeface="Times New Roman" panose="02020603050405020304" pitchFamily="18" charset="0"/>
                <a:sym typeface="+mn-ea"/>
              </a:rPr>
              <a:t>tập</a:t>
            </a:r>
            <a:r>
              <a:rPr lang="en-US" sz="3600" b="1" noProof="0" dirty="0" smtClean="0">
                <a:ln>
                  <a:noFill/>
                </a:ln>
                <a:solidFill>
                  <a:srgbClr val="7030A0"/>
                </a:solidFill>
                <a:effectLst/>
                <a:uLnTx/>
                <a:uFillTx/>
                <a:cs typeface="Times New Roman" panose="02020603050405020304" pitchFamily="18" charset="0"/>
                <a:sym typeface="+mn-ea"/>
              </a:rPr>
              <a:t>.</a:t>
            </a:r>
            <a:endParaRPr kumimoji="0" lang="en-US" sz="36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 xmlns:a16="http://schemas.microsoft.com/office/drawing/2014/main" id="{A14342E8-410F-4091-9B30-14175B84F56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01852" y="145650"/>
            <a:ext cx="1402370" cy="14023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016" fill="hold"/>
                                        <p:tgtEl>
                                          <p:spTgt spid="20"/>
                                        </p:tgtEl>
                                      </p:cBhvr>
                                    </p:cmd>
                                  </p:childTnLst>
                                </p:cTn>
                              </p:par>
                              <p:par>
                                <p:cTn id="7" presetID="2" presetClass="entr" presetSubtype="2" fill="hold" nodeType="withEffect">
                                  <p:stCondLst>
                                    <p:cond delay="0"/>
                                  </p:stCondLst>
                                  <p:childTnLst>
                                    <p:set>
                                      <p:cBhvr>
                                        <p:cTn id="8" dur="1" fill="hold">
                                          <p:stCondLst>
                                            <p:cond delay="0"/>
                                          </p:stCondLst>
                                        </p:cTn>
                                        <p:tgtEl>
                                          <p:spTgt spid="330"/>
                                        </p:tgtEl>
                                        <p:attrNameLst>
                                          <p:attrName>style.visibility</p:attrName>
                                        </p:attrNameLst>
                                      </p:cBhvr>
                                      <p:to>
                                        <p:strVal val="visible"/>
                                      </p:to>
                                    </p:set>
                                    <p:anim calcmode="lin" valueType="num">
                                      <p:cBhvr additive="base">
                                        <p:cTn id="9" dur="500" fill="hold"/>
                                        <p:tgtEl>
                                          <p:spTgt spid="330"/>
                                        </p:tgtEl>
                                        <p:attrNameLst>
                                          <p:attrName>ppt_x</p:attrName>
                                        </p:attrNameLst>
                                      </p:cBhvr>
                                      <p:tavLst>
                                        <p:tav tm="0">
                                          <p:val>
                                            <p:strVal val="1+#ppt_w/2"/>
                                          </p:val>
                                        </p:tav>
                                        <p:tav tm="100000">
                                          <p:val>
                                            <p:strVal val="#ppt_x"/>
                                          </p:val>
                                        </p:tav>
                                      </p:tavLst>
                                    </p:anim>
                                    <p:anim calcmode="lin" valueType="num">
                                      <p:cBhvr additive="base">
                                        <p:cTn id="10" dur="500" fill="hold"/>
                                        <p:tgtEl>
                                          <p:spTgt spid="330"/>
                                        </p:tgtEl>
                                        <p:attrNameLst>
                                          <p:attrName>ppt_y</p:attrName>
                                        </p:attrNameLst>
                                      </p:cBhvr>
                                      <p:tavLst>
                                        <p:tav tm="0">
                                          <p:val>
                                            <p:strVal val="#ppt_y"/>
                                          </p:val>
                                        </p:tav>
                                        <p:tav tm="100000">
                                          <p:val>
                                            <p:strVal val="#ppt_y"/>
                                          </p:val>
                                        </p:tav>
                                      </p:tavLst>
                                    </p:anim>
                                  </p:childTnLst>
                                </p:cTn>
                              </p:par>
                              <p:par>
                                <p:cTn id="11" presetID="22" presetClass="entr" presetSubtype="4" fill="hold" nodeType="withEffect">
                                  <p:stCondLst>
                                    <p:cond delay="500"/>
                                  </p:stCondLst>
                                  <p:childTnLst>
                                    <p:set>
                                      <p:cBhvr>
                                        <p:cTn id="12" dur="1" fill="hold">
                                          <p:stCondLst>
                                            <p:cond delay="0"/>
                                          </p:stCondLst>
                                        </p:cTn>
                                        <p:tgtEl>
                                          <p:spTgt spid="336"/>
                                        </p:tgtEl>
                                        <p:attrNameLst>
                                          <p:attrName>style.visibility</p:attrName>
                                        </p:attrNameLst>
                                      </p:cBhvr>
                                      <p:to>
                                        <p:strVal val="visible"/>
                                      </p:to>
                                    </p:set>
                                    <p:animEffect transition="in" filter="wipe(down)">
                                      <p:cBhvr>
                                        <p:cTn id="13" dur="500"/>
                                        <p:tgtEl>
                                          <p:spTgt spid="336"/>
                                        </p:tgtEl>
                                      </p:cBhvr>
                                    </p:animEffect>
                                  </p:childTnLst>
                                </p:cTn>
                              </p:par>
                              <p:par>
                                <p:cTn id="14" presetID="42" presetClass="entr" presetSubtype="0" fill="hold" nodeType="withEffect">
                                  <p:stCondLst>
                                    <p:cond delay="150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50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par>
                                <p:cTn id="24" presetID="53" presetClass="entr" presetSubtype="16" fill="hold" nodeType="withEffect">
                                  <p:stCondLst>
                                    <p:cond delay="2000"/>
                                  </p:stCondLst>
                                  <p:childTnLst>
                                    <p:set>
                                      <p:cBhvr>
                                        <p:cTn id="25" dur="1" fill="hold">
                                          <p:stCondLst>
                                            <p:cond delay="0"/>
                                          </p:stCondLst>
                                        </p:cTn>
                                        <p:tgtEl>
                                          <p:spTgt spid="342"/>
                                        </p:tgtEl>
                                        <p:attrNameLst>
                                          <p:attrName>style.visibility</p:attrName>
                                        </p:attrNameLst>
                                      </p:cBhvr>
                                      <p:to>
                                        <p:strVal val="visible"/>
                                      </p:to>
                                    </p:set>
                                    <p:anim calcmode="lin" valueType="num">
                                      <p:cBhvr>
                                        <p:cTn id="26" dur="500" fill="hold"/>
                                        <p:tgtEl>
                                          <p:spTgt spid="342"/>
                                        </p:tgtEl>
                                        <p:attrNameLst>
                                          <p:attrName>ppt_w</p:attrName>
                                        </p:attrNameLst>
                                      </p:cBhvr>
                                      <p:tavLst>
                                        <p:tav tm="0">
                                          <p:val>
                                            <p:fltVal val="0"/>
                                          </p:val>
                                        </p:tav>
                                        <p:tav tm="100000">
                                          <p:val>
                                            <p:strVal val="#ppt_w"/>
                                          </p:val>
                                        </p:tav>
                                      </p:tavLst>
                                    </p:anim>
                                    <p:anim calcmode="lin" valueType="num">
                                      <p:cBhvr>
                                        <p:cTn id="27" dur="500" fill="hold"/>
                                        <p:tgtEl>
                                          <p:spTgt spid="342"/>
                                        </p:tgtEl>
                                        <p:attrNameLst>
                                          <p:attrName>ppt_h</p:attrName>
                                        </p:attrNameLst>
                                      </p:cBhvr>
                                      <p:tavLst>
                                        <p:tav tm="0">
                                          <p:val>
                                            <p:fltVal val="0"/>
                                          </p:val>
                                        </p:tav>
                                        <p:tav tm="100000">
                                          <p:val>
                                            <p:strVal val="#ppt_h"/>
                                          </p:val>
                                        </p:tav>
                                      </p:tavLst>
                                    </p:anim>
                                    <p:animEffect transition="in" filter="fade">
                                      <p:cBhvr>
                                        <p:cTn id="28" dur="500"/>
                                        <p:tgtEl>
                                          <p:spTgt spid="342"/>
                                        </p:tgtEl>
                                      </p:cBhvr>
                                    </p:animEffect>
                                  </p:childTnLst>
                                </p:cTn>
                              </p:par>
                              <p:par>
                                <p:cTn id="29" presetID="47" presetClass="entr" presetSubtype="0" fill="hold" nodeType="withEffect">
                                  <p:stCondLst>
                                    <p:cond delay="2250"/>
                                  </p:stCondLst>
                                  <p:childTnLst>
                                    <p:set>
                                      <p:cBhvr>
                                        <p:cTn id="30" dur="1" fill="hold">
                                          <p:stCondLst>
                                            <p:cond delay="0"/>
                                          </p:stCondLst>
                                        </p:cTn>
                                        <p:tgtEl>
                                          <p:spTgt spid="338"/>
                                        </p:tgtEl>
                                        <p:attrNameLst>
                                          <p:attrName>style.visibility</p:attrName>
                                        </p:attrNameLst>
                                      </p:cBhvr>
                                      <p:to>
                                        <p:strVal val="visible"/>
                                      </p:to>
                                    </p:set>
                                    <p:animEffect transition="in" filter="fade">
                                      <p:cBhvr>
                                        <p:cTn id="31" dur="1000"/>
                                        <p:tgtEl>
                                          <p:spTgt spid="338"/>
                                        </p:tgtEl>
                                      </p:cBhvr>
                                    </p:animEffect>
                                    <p:anim calcmode="lin" valueType="num">
                                      <p:cBhvr>
                                        <p:cTn id="32" dur="1000" fill="hold"/>
                                        <p:tgtEl>
                                          <p:spTgt spid="338"/>
                                        </p:tgtEl>
                                        <p:attrNameLst>
                                          <p:attrName>ppt_x</p:attrName>
                                        </p:attrNameLst>
                                      </p:cBhvr>
                                      <p:tavLst>
                                        <p:tav tm="0">
                                          <p:val>
                                            <p:strVal val="#ppt_x"/>
                                          </p:val>
                                        </p:tav>
                                        <p:tav tm="100000">
                                          <p:val>
                                            <p:strVal val="#ppt_x"/>
                                          </p:val>
                                        </p:tav>
                                      </p:tavLst>
                                    </p:anim>
                                    <p:anim calcmode="lin" valueType="num">
                                      <p:cBhvr>
                                        <p:cTn id="33" dur="1000" fill="hold"/>
                                        <p:tgtEl>
                                          <p:spTgt spid="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31000" showWhenStopped="0">
                <p:cTn id="34"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srcRect l="5593" t="76590"/>
          <a:stretch>
            <a:fillRect/>
          </a:stretch>
        </p:blipFill>
        <p:spPr>
          <a:xfrm>
            <a:off x="-397089" y="0"/>
            <a:ext cx="4224594" cy="1701261"/>
          </a:xfrm>
          <a:prstGeom prst="rect">
            <a:avLst/>
          </a:prstGeom>
        </p:spPr>
      </p:pic>
      <p:grpSp>
        <p:nvGrpSpPr>
          <p:cNvPr id="18" name="组合 17"/>
          <p:cNvGrpSpPr/>
          <p:nvPr/>
        </p:nvGrpSpPr>
        <p:grpSpPr>
          <a:xfrm>
            <a:off x="428033" y="517358"/>
            <a:ext cx="11335934" cy="6247352"/>
            <a:chOff x="2316000" y="1431475"/>
            <a:chExt cx="7560000" cy="4680000"/>
          </a:xfrm>
        </p:grpSpPr>
        <p:sp>
          <p:nvSpPr>
            <p:cNvPr id="17" name="云形 16"/>
            <p:cNvSpPr/>
            <p:nvPr/>
          </p:nvSpPr>
          <p:spPr>
            <a:xfrm>
              <a:off x="2316000" y="1431475"/>
              <a:ext cx="7560000" cy="4680000"/>
            </a:xfrm>
            <a:prstGeom prst="cloud">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云形 12"/>
            <p:cNvSpPr/>
            <p:nvPr/>
          </p:nvSpPr>
          <p:spPr>
            <a:xfrm>
              <a:off x="2496000" y="1611475"/>
              <a:ext cx="7200000" cy="4320000"/>
            </a:xfrm>
            <a:prstGeom prst="cloud">
              <a:avLst/>
            </a:prstGeom>
            <a:solidFill>
              <a:srgbClr val="D2EB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云形 15"/>
            <p:cNvSpPr/>
            <p:nvPr/>
          </p:nvSpPr>
          <p:spPr>
            <a:xfrm>
              <a:off x="2676000" y="1791475"/>
              <a:ext cx="6840000" cy="3960000"/>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72079" y="1871157"/>
            <a:ext cx="1740333" cy="881667"/>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478" y="5614521"/>
            <a:ext cx="449678" cy="227810"/>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6097" y="1942960"/>
            <a:ext cx="859903" cy="435634"/>
          </a:xfrm>
          <a:prstGeom prst="rect">
            <a:avLst/>
          </a:prstGeom>
        </p:spPr>
      </p:pic>
      <p:pic>
        <p:nvPicPr>
          <p:cNvPr id="22" name="图片 21"/>
          <p:cNvPicPr>
            <a:picLocks noChangeAspect="1"/>
          </p:cNvPicPr>
          <p:nvPr/>
        </p:nvPicPr>
        <p:blipFill rotWithShape="1">
          <a:blip r:embed="rId7" cstate="print">
            <a:extLst>
              <a:ext uri="{28A0092B-C50C-407E-A947-70E740481C1C}">
                <a14:useLocalDpi xmlns:a14="http://schemas.microsoft.com/office/drawing/2010/main" val="0"/>
              </a:ext>
            </a:extLst>
          </a:blip>
          <a:srcRect l="32883" r="32651"/>
          <a:stretch>
            <a:fillRect/>
          </a:stretch>
        </p:blipFill>
        <p:spPr>
          <a:xfrm flipH="1">
            <a:off x="772916" y="3658498"/>
            <a:ext cx="1366362" cy="1977797"/>
          </a:xfrm>
          <a:prstGeom prst="rect">
            <a:avLst/>
          </a:prstGeom>
        </p:spPr>
      </p:pic>
      <p:sp>
        <p:nvSpPr>
          <p:cNvPr id="14" name="TextBox 13"/>
          <p:cNvSpPr txBox="1"/>
          <p:nvPr/>
        </p:nvSpPr>
        <p:spPr>
          <a:xfrm>
            <a:off x="2139950" y="1941830"/>
            <a:ext cx="8131810" cy="3415030"/>
          </a:xfrm>
          <a:prstGeom prst="rect">
            <a:avLst/>
          </a:prstGeom>
          <a:noFill/>
        </p:spPr>
        <p:txBody>
          <a:bodyPr wrap="square">
            <a:spAutoFit/>
          </a:bodyPr>
          <a:lstStyle/>
          <a:p>
            <a:pPr indent="457200"/>
            <a:r>
              <a:rPr lang="vi-VN"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t>
            </a:r>
            <a:r>
              <a:rPr lang="vi-VN" sz="2400" dirty="0">
                <a:latin typeface="Arial" panose="020B0604020202020204" pitchFamily="34" charset="0"/>
                <a:cs typeface="Arial" panose="020B0604020202020204" pitchFamily="34" charset="0"/>
              </a:rPr>
              <a:t>ây thước kẻ là một đồ dùng không thể thiếu mỗi khi em đến lớp hay học tập ở nhà. Cây thước em đang dùng có màu trắng, được làm bằng nhựa cứng. Khi mới mua về, cây thước được bọc bởi một bao nilon màu vàng, trên đó có ghi nhà sản xuất, mã vạch. Trên cây thước có in các số từ một đến ba mươi đơn vị xăng-ti-mét và được chia vạch nhỏ hơn cả ở đơn vị mi-li-mét. Cây thước giúp em rất nhiều trong học tập. Em sẽ luôn giữ gìn cây thước cẩn thận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80">
                                          <p:stCondLst>
                                            <p:cond delay="0"/>
                                          </p:stCondLst>
                                        </p:cTn>
                                        <p:tgtEl>
                                          <p:spTgt spid="22"/>
                                        </p:tgtEl>
                                      </p:cBhvr>
                                    </p:animEffect>
                                    <p:anim calcmode="lin" valueType="num">
                                      <p:cBhvr>
                                        <p:cTn id="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9" dur="26">
                                          <p:stCondLst>
                                            <p:cond delay="650"/>
                                          </p:stCondLst>
                                        </p:cTn>
                                        <p:tgtEl>
                                          <p:spTgt spid="22"/>
                                        </p:tgtEl>
                                      </p:cBhvr>
                                      <p:to x="100000" y="60000"/>
                                    </p:animScale>
                                    <p:animScale>
                                      <p:cBhvr>
                                        <p:cTn id="20" dur="166" decel="50000">
                                          <p:stCondLst>
                                            <p:cond delay="676"/>
                                          </p:stCondLst>
                                        </p:cTn>
                                        <p:tgtEl>
                                          <p:spTgt spid="22"/>
                                        </p:tgtEl>
                                      </p:cBhvr>
                                      <p:to x="100000" y="100000"/>
                                    </p:animScale>
                                    <p:animScale>
                                      <p:cBhvr>
                                        <p:cTn id="21" dur="26">
                                          <p:stCondLst>
                                            <p:cond delay="1312"/>
                                          </p:stCondLst>
                                        </p:cTn>
                                        <p:tgtEl>
                                          <p:spTgt spid="22"/>
                                        </p:tgtEl>
                                      </p:cBhvr>
                                      <p:to x="100000" y="80000"/>
                                    </p:animScale>
                                    <p:animScale>
                                      <p:cBhvr>
                                        <p:cTn id="22" dur="166" decel="50000">
                                          <p:stCondLst>
                                            <p:cond delay="1338"/>
                                          </p:stCondLst>
                                        </p:cTn>
                                        <p:tgtEl>
                                          <p:spTgt spid="22"/>
                                        </p:tgtEl>
                                      </p:cBhvr>
                                      <p:to x="100000" y="100000"/>
                                    </p:animScale>
                                    <p:animScale>
                                      <p:cBhvr>
                                        <p:cTn id="23" dur="26">
                                          <p:stCondLst>
                                            <p:cond delay="1642"/>
                                          </p:stCondLst>
                                        </p:cTn>
                                        <p:tgtEl>
                                          <p:spTgt spid="22"/>
                                        </p:tgtEl>
                                      </p:cBhvr>
                                      <p:to x="100000" y="90000"/>
                                    </p:animScale>
                                    <p:animScale>
                                      <p:cBhvr>
                                        <p:cTn id="24" dur="166" decel="50000">
                                          <p:stCondLst>
                                            <p:cond delay="1668"/>
                                          </p:stCondLst>
                                        </p:cTn>
                                        <p:tgtEl>
                                          <p:spTgt spid="22"/>
                                        </p:tgtEl>
                                      </p:cBhvr>
                                      <p:to x="100000" y="100000"/>
                                    </p:animScale>
                                    <p:animScale>
                                      <p:cBhvr>
                                        <p:cTn id="25" dur="26">
                                          <p:stCondLst>
                                            <p:cond delay="1808"/>
                                          </p:stCondLst>
                                        </p:cTn>
                                        <p:tgtEl>
                                          <p:spTgt spid="22"/>
                                        </p:tgtEl>
                                      </p:cBhvr>
                                      <p:to x="100000" y="95000"/>
                                    </p:animScale>
                                    <p:animScale>
                                      <p:cBhvr>
                                        <p:cTn id="26" dur="166" decel="50000">
                                          <p:stCondLst>
                                            <p:cond delay="1834"/>
                                          </p:stCondLst>
                                        </p:cTn>
                                        <p:tgtEl>
                                          <p:spTgt spid="22"/>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wipe(up)">
                                      <p:cBhvr>
                                        <p:cTn id="31"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652" t="1786" r="770"/>
          <a:stretch>
            <a:fillRect/>
          </a:stretch>
        </p:blipFill>
        <p:spPr>
          <a:xfrm>
            <a:off x="0" y="0"/>
            <a:ext cx="12192000" cy="6858000"/>
          </a:xfrm>
          <a:prstGeom prst="rect">
            <a:avLst/>
          </a:prstGeom>
        </p:spPr>
      </p:pic>
      <p:sp>
        <p:nvSpPr>
          <p:cNvPr id="6" name="文本框 5"/>
          <p:cNvSpPr txBox="1"/>
          <p:nvPr/>
        </p:nvSpPr>
        <p:spPr>
          <a:xfrm>
            <a:off x="3456940" y="2586355"/>
            <a:ext cx="5092065" cy="1340485"/>
          </a:xfrm>
          <a:prstGeom prst="rect">
            <a:avLst/>
          </a:prstGeom>
          <a:noFill/>
        </p:spPr>
        <p:txBody>
          <a:bodyPr wrap="square" rtlCol="0">
            <a:prstTxWarp prst="textArchUp">
              <a:avLst/>
            </a:prstTxWarp>
            <a:spAutoFit/>
          </a:bodyPr>
          <a:lstStyle/>
          <a:p>
            <a:pPr algn="ctr"/>
            <a:r>
              <a:rPr lang="vi-VN" altLang="en-US" sz="6000" b="1" dirty="0">
                <a:solidFill>
                  <a:srgbClr val="401010"/>
                </a:solidFill>
                <a:latin typeface="Times New Roman" panose="02020603050405020304" pitchFamily="18" charset="0"/>
                <a:cs typeface="Times New Roman" panose="02020603050405020304" pitchFamily="18" charset="0"/>
              </a:rPr>
              <a:t>TIẾT HỌC KẾT THÚC</a:t>
            </a:r>
          </a:p>
        </p:txBody>
      </p:sp>
      <p:pic>
        <p:nvPicPr>
          <p:cNvPr id="15" name="欢快卡通背景音乐伴奏">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987425"/>
            <a:ext cx="609600" cy="6096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1000">
        <p15:prstTrans prst="origami"/>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endCondLst>
                </p:cTn>
                <p:tgtEl>
                  <p:spTgt spid="15"/>
                </p:tgtEl>
              </p:cMediaNode>
            </p:audio>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467"/>
            <a:ext cx="12192000" cy="6767066"/>
          </a:xfrm>
          <a:prstGeom prst="rect">
            <a:avLst/>
          </a:prstGeom>
        </p:spPr>
      </p:pic>
      <p:sp>
        <p:nvSpPr>
          <p:cNvPr id="5" name="TextBox 4"/>
          <p:cNvSpPr txBox="1"/>
          <p:nvPr/>
        </p:nvSpPr>
        <p:spPr>
          <a:xfrm>
            <a:off x="977900" y="1031240"/>
            <a:ext cx="8923655" cy="5835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vi-VN" alt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sáu</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vi-VN" alt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1</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vi-VN" alt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4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2022</a:t>
            </a:r>
          </a:p>
        </p:txBody>
      </p:sp>
      <p:sp>
        <p:nvSpPr>
          <p:cNvPr id="6" name="TextBox 5"/>
          <p:cNvSpPr txBox="1"/>
          <p:nvPr/>
        </p:nvSpPr>
        <p:spPr>
          <a:xfrm>
            <a:off x="3009016" y="1704752"/>
            <a:ext cx="22328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Tiếng</a:t>
            </a:r>
            <a:r>
              <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2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Việt</a:t>
            </a:r>
            <a:endParaRPr kumimoji="0" lang="en-US" sz="32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7" name="TextBox 6"/>
          <p:cNvSpPr txBox="1"/>
          <p:nvPr/>
        </p:nvSpPr>
        <p:spPr>
          <a:xfrm>
            <a:off x="-665480" y="2289810"/>
            <a:ext cx="14173200" cy="583565"/>
          </a:xfrm>
          <a:prstGeom prst="rect">
            <a:avLst/>
          </a:prstGeom>
          <a:noFill/>
        </p:spPr>
        <p:txBody>
          <a:bodyPr wrap="square" rtlCol="0">
            <a:spAutoFit/>
          </a:bodyPr>
          <a:lstStyle/>
          <a:p>
            <a:pPr algn="ctr" eaLnBrk="1" hangingPunct="1"/>
            <a:r>
              <a:rPr kumimoji="0" lang="vi-VN" altLang="en-US" sz="32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Luyện tậ</a:t>
            </a:r>
            <a:r>
              <a:rPr lang="en-US" sz="3200" b="1" dirty="0" err="1">
                <a:solidFill>
                  <a:srgbClr val="FFFF00"/>
                </a:solidFill>
                <a:latin typeface="HP001 5 hàng" panose="020B0603050302020204" charset="0"/>
                <a:cs typeface="HP001 5 hàng" panose="020B0603050302020204" charset="0"/>
                <a:sym typeface="+mn-ea"/>
              </a:rPr>
              <a:t>p</a:t>
            </a:r>
            <a:r>
              <a:rPr kumimoji="0" lang="en-US" sz="3200" b="1" i="0" u="none" strike="noStrike" kern="1200" cap="none" spc="0" normalizeH="0" noProof="0" dirty="0">
                <a:ln>
                  <a:noFill/>
                </a:ln>
                <a:solidFill>
                  <a:srgbClr val="FFFF00"/>
                </a:solidFill>
                <a:effectLst/>
                <a:uLnTx/>
                <a:uFillTx/>
                <a:latin typeface="HP001 5 hàng" panose="020B0603050302020204" charset="0"/>
                <a:ea typeface="+mn-ea"/>
                <a:cs typeface="HP001 5 hàng" panose="020B0603050302020204" charset="0"/>
              </a:rPr>
              <a:t>: </a:t>
            </a:r>
            <a:r>
              <a:rPr lang="en-US" sz="3200" b="1" noProof="0" dirty="0" err="1" smtClean="0">
                <a:ln>
                  <a:noFill/>
                </a:ln>
                <a:solidFill>
                  <a:srgbClr val="FFFF00"/>
                </a:solidFill>
                <a:effectLst/>
                <a:uLnTx/>
                <a:uFillTx/>
                <a:latin typeface="HP001 5 hàng" panose="020B0603050302020204" charset="0"/>
                <a:cs typeface="HP001 5 hàng" panose="020B0603050302020204" charset="0"/>
                <a:sym typeface="+mn-ea"/>
              </a:rPr>
              <a:t>Viết</a:t>
            </a:r>
            <a:r>
              <a:rPr lang="en-US" sz="3200" b="1" noProof="0" dirty="0" smtClean="0">
                <a:ln>
                  <a:noFill/>
                </a:ln>
                <a:solidFill>
                  <a:srgbClr val="FFFF00"/>
                </a:solidFill>
                <a:effectLst/>
                <a:uLnTx/>
                <a:uFillTx/>
                <a:latin typeface="HP001 5 hàng" panose="020B0603050302020204" charset="0"/>
                <a:cs typeface="HP001 5 hàng" panose="020B0603050302020204" charset="0"/>
                <a:sym typeface="+mn-ea"/>
              </a:rPr>
              <a:t> </a:t>
            </a:r>
            <a:r>
              <a:rPr lang="en-US" sz="3200" b="1" noProof="0" dirty="0" err="1" smtClean="0">
                <a:ln>
                  <a:noFill/>
                </a:ln>
                <a:solidFill>
                  <a:srgbClr val="FFFF00"/>
                </a:solidFill>
                <a:effectLst/>
                <a:uLnTx/>
                <a:uFillTx/>
                <a:latin typeface="HP001 5 hàng" panose="020B0603050302020204" charset="0"/>
                <a:cs typeface="HP001 5 hàng" panose="020B0603050302020204" charset="0"/>
                <a:sym typeface="+mn-ea"/>
              </a:rPr>
              <a:t>đoạn</a:t>
            </a:r>
            <a:r>
              <a:rPr lang="en-US" sz="3200" b="1" noProof="0" dirty="0" smtClean="0">
                <a:ln>
                  <a:noFill/>
                </a:ln>
                <a:solidFill>
                  <a:srgbClr val="FFFF00"/>
                </a:solidFill>
                <a:effectLst/>
                <a:uLnTx/>
                <a:uFillTx/>
                <a:latin typeface="HP001 5 hàng" panose="020B0603050302020204" charset="0"/>
                <a:cs typeface="HP001 5 hàng" panose="020B0603050302020204" charset="0"/>
                <a:sym typeface="+mn-ea"/>
              </a:rPr>
              <a:t> </a:t>
            </a:r>
            <a:r>
              <a:rPr lang="en-US" sz="3200" b="1" noProof="0" dirty="0" err="1" smtClean="0">
                <a:ln>
                  <a:noFill/>
                </a:ln>
                <a:solidFill>
                  <a:srgbClr val="FFFF00"/>
                </a:solidFill>
                <a:effectLst/>
                <a:uLnTx/>
                <a:uFillTx/>
                <a:latin typeface="HP001 5 hàng" panose="020B0603050302020204" charset="0"/>
                <a:cs typeface="HP001 5 hàng" panose="020B0603050302020204" charset="0"/>
                <a:sym typeface="+mn-ea"/>
              </a:rPr>
              <a:t>văn</a:t>
            </a:r>
            <a:r>
              <a:rPr lang="en-US" sz="3200" b="1" noProof="0" dirty="0" smtClean="0">
                <a:ln>
                  <a:noFill/>
                </a:ln>
                <a:solidFill>
                  <a:srgbClr val="FFFF00"/>
                </a:solidFill>
                <a:effectLst/>
                <a:uLnTx/>
                <a:uFillTx/>
                <a:latin typeface="HP001 5 hàng" panose="020B0603050302020204" charset="0"/>
                <a:cs typeface="HP001 5 hàng" panose="020B0603050302020204" charset="0"/>
                <a:sym typeface="+mn-ea"/>
              </a:rPr>
              <a:t> </a:t>
            </a:r>
            <a:r>
              <a:rPr lang="en-US" sz="3200" b="1" noProof="0" dirty="0" err="1" smtClean="0">
                <a:ln>
                  <a:noFill/>
                </a:ln>
                <a:solidFill>
                  <a:srgbClr val="FFFF00"/>
                </a:solidFill>
                <a:effectLst/>
                <a:uLnTx/>
                <a:uFillTx/>
                <a:latin typeface="HP001 5 hàng" panose="020B0603050302020204" charset="0"/>
                <a:cs typeface="HP001 5 hàng" panose="020B0603050302020204" charset="0"/>
                <a:sym typeface="+mn-ea"/>
              </a:rPr>
              <a:t>giới</a:t>
            </a:r>
            <a:r>
              <a:rPr lang="en-US" sz="3200" b="1" noProof="0" dirty="0" smtClean="0">
                <a:ln>
                  <a:noFill/>
                </a:ln>
                <a:solidFill>
                  <a:srgbClr val="FFFF00"/>
                </a:solidFill>
                <a:effectLst/>
                <a:uLnTx/>
                <a:uFillTx/>
                <a:latin typeface="HP001 5 hàng" panose="020B0603050302020204" charset="0"/>
                <a:cs typeface="HP001 5 hàng" panose="020B0603050302020204" charset="0"/>
                <a:sym typeface="+mn-ea"/>
              </a:rPr>
              <a:t> </a:t>
            </a:r>
            <a:r>
              <a:rPr lang="en-US" sz="3200" b="1" noProof="0" dirty="0" err="1" smtClean="0">
                <a:ln>
                  <a:noFill/>
                </a:ln>
                <a:solidFill>
                  <a:srgbClr val="FFFF00"/>
                </a:solidFill>
                <a:effectLst/>
                <a:uLnTx/>
                <a:uFillTx/>
                <a:latin typeface="HP001 5 hàng" panose="020B0603050302020204" charset="0"/>
                <a:cs typeface="HP001 5 hàng" panose="020B0603050302020204" charset="0"/>
                <a:sym typeface="+mn-ea"/>
              </a:rPr>
              <a:t>thiệu</a:t>
            </a:r>
            <a:r>
              <a:rPr lang="en-US" sz="3200" b="1" noProof="0" dirty="0" smtClean="0">
                <a:ln>
                  <a:noFill/>
                </a:ln>
                <a:solidFill>
                  <a:srgbClr val="FFFF00"/>
                </a:solidFill>
                <a:effectLst/>
                <a:uLnTx/>
                <a:uFillTx/>
                <a:latin typeface="HP001 5 hàng" panose="020B0603050302020204" charset="0"/>
                <a:cs typeface="HP001 5 hàng" panose="020B0603050302020204" charset="0"/>
                <a:sym typeface="+mn-ea"/>
              </a:rPr>
              <a:t> </a:t>
            </a:r>
            <a:r>
              <a:rPr lang="en-US" sz="3200" b="1" noProof="0" dirty="0" err="1" smtClean="0">
                <a:ln>
                  <a:noFill/>
                </a:ln>
                <a:solidFill>
                  <a:srgbClr val="FFFF00"/>
                </a:solidFill>
                <a:effectLst/>
                <a:uLnTx/>
                <a:uFillTx/>
                <a:latin typeface="HP001 5 hàng" panose="020B0603050302020204" charset="0"/>
                <a:cs typeface="HP001 5 hàng" panose="020B0603050302020204" charset="0"/>
                <a:sym typeface="+mn-ea"/>
              </a:rPr>
              <a:t>về</a:t>
            </a:r>
            <a:r>
              <a:rPr lang="en-US" sz="3200" b="1" noProof="0" dirty="0" smtClean="0">
                <a:ln>
                  <a:noFill/>
                </a:ln>
                <a:solidFill>
                  <a:srgbClr val="FFFF00"/>
                </a:solidFill>
                <a:effectLst/>
                <a:uLnTx/>
                <a:uFillTx/>
                <a:latin typeface="HP001 5 hàng" panose="020B0603050302020204" charset="0"/>
                <a:cs typeface="HP001 5 hàng" panose="020B0603050302020204" charset="0"/>
                <a:sym typeface="+mn-ea"/>
              </a:rPr>
              <a:t> </a:t>
            </a:r>
            <a:r>
              <a:rPr lang="en-US" sz="3200" b="1" noProof="0" dirty="0" err="1" smtClean="0">
                <a:ln>
                  <a:noFill/>
                </a:ln>
                <a:solidFill>
                  <a:srgbClr val="FFFF00"/>
                </a:solidFill>
                <a:effectLst/>
                <a:uLnTx/>
                <a:uFillTx/>
                <a:latin typeface="HP001 5 hàng" panose="020B0603050302020204" charset="0"/>
                <a:cs typeface="HP001 5 hàng" panose="020B0603050302020204" charset="0"/>
                <a:sym typeface="+mn-ea"/>
              </a:rPr>
              <a:t>một</a:t>
            </a:r>
            <a:r>
              <a:rPr lang="en-US" sz="3200" b="1" noProof="0" dirty="0" smtClean="0">
                <a:ln>
                  <a:noFill/>
                </a:ln>
                <a:solidFill>
                  <a:srgbClr val="FFFF00"/>
                </a:solidFill>
                <a:effectLst/>
                <a:uLnTx/>
                <a:uFillTx/>
                <a:latin typeface="HP001 5 hàng" panose="020B0603050302020204" charset="0"/>
                <a:cs typeface="HP001 5 hàng" panose="020B0603050302020204" charset="0"/>
                <a:sym typeface="+mn-ea"/>
              </a:rPr>
              <a:t> </a:t>
            </a:r>
            <a:r>
              <a:rPr lang="en-US" sz="3200" b="1" noProof="0" dirty="0" err="1" smtClean="0">
                <a:ln>
                  <a:noFill/>
                </a:ln>
                <a:solidFill>
                  <a:srgbClr val="FFFF00"/>
                </a:solidFill>
                <a:effectLst/>
                <a:uLnTx/>
                <a:uFillTx/>
                <a:latin typeface="HP001 5 hàng" panose="020B0603050302020204" charset="0"/>
                <a:cs typeface="HP001 5 hàng" panose="020B0603050302020204" charset="0"/>
                <a:sym typeface="+mn-ea"/>
              </a:rPr>
              <a:t>đồ</a:t>
            </a:r>
            <a:r>
              <a:rPr lang="en-US" sz="3200" b="1" dirty="0">
                <a:solidFill>
                  <a:srgbClr val="FFFF00"/>
                </a:solidFill>
                <a:latin typeface="HP001 5 hàng" panose="020B0603050302020204" charset="0"/>
                <a:cs typeface="HP001 5 hàng" panose="020B0603050302020204" charset="0"/>
                <a:sym typeface="+mn-ea"/>
              </a:rPr>
              <a:t> </a:t>
            </a:r>
            <a:r>
              <a:rPr lang="en-US" sz="3200" b="1" dirty="0" err="1" smtClean="0">
                <a:solidFill>
                  <a:srgbClr val="FFFF00"/>
                </a:solidFill>
                <a:latin typeface="HP001 5 hàng" panose="020B0603050302020204" charset="0"/>
                <a:cs typeface="HP001 5 hàng" panose="020B0603050302020204" charset="0"/>
                <a:sym typeface="+mn-ea"/>
              </a:rPr>
              <a:t>dùng</a:t>
            </a:r>
            <a:r>
              <a:rPr lang="en-US" sz="3200" b="1" dirty="0" smtClean="0">
                <a:solidFill>
                  <a:srgbClr val="FFFF00"/>
                </a:solidFill>
                <a:latin typeface="HP001 5 hàng" panose="020B0603050302020204" charset="0"/>
                <a:cs typeface="HP001 5 hàng" panose="020B0603050302020204" charset="0"/>
                <a:sym typeface="+mn-ea"/>
              </a:rPr>
              <a:t> </a:t>
            </a:r>
            <a:r>
              <a:rPr lang="en-US" sz="3200" b="1" dirty="0" err="1" smtClean="0">
                <a:solidFill>
                  <a:srgbClr val="FFFF00"/>
                </a:solidFill>
                <a:latin typeface="HP001 5 hàng" panose="020B0603050302020204" charset="0"/>
                <a:cs typeface="HP001 5 hàng" panose="020B0603050302020204" charset="0"/>
                <a:sym typeface="+mn-ea"/>
              </a:rPr>
              <a:t>học</a:t>
            </a:r>
            <a:r>
              <a:rPr lang="en-US" sz="3200" b="1" dirty="0" smtClean="0">
                <a:solidFill>
                  <a:srgbClr val="FFFF00"/>
                </a:solidFill>
                <a:latin typeface="HP001 5 hàng" panose="020B0603050302020204" charset="0"/>
                <a:cs typeface="HP001 5 hàng" panose="020B0603050302020204" charset="0"/>
                <a:sym typeface="+mn-ea"/>
              </a:rPr>
              <a:t> </a:t>
            </a:r>
            <a:r>
              <a:rPr lang="en-US" sz="3200" b="1" dirty="0" err="1" smtClean="0">
                <a:solidFill>
                  <a:srgbClr val="FFFF00"/>
                </a:solidFill>
                <a:latin typeface="HP001 5 hàng" panose="020B0603050302020204" charset="0"/>
                <a:cs typeface="HP001 5 hàng" panose="020B0603050302020204" charset="0"/>
                <a:sym typeface="+mn-ea"/>
              </a:rPr>
              <a:t>tập</a:t>
            </a:r>
            <a:r>
              <a:rPr lang="en-US" sz="3200" b="1" noProof="0" dirty="0" smtClean="0">
                <a:ln>
                  <a:noFill/>
                </a:ln>
                <a:solidFill>
                  <a:srgbClr val="FFFF00"/>
                </a:solidFill>
                <a:effectLst/>
                <a:uLnTx/>
                <a:uFillTx/>
                <a:latin typeface="HP001 5 hàng" panose="020B0603050302020204" charset="0"/>
                <a:cs typeface="HP001 5 hàng" panose="020B0603050302020204" charset="0"/>
                <a:sym typeface="+mn-ea"/>
              </a:rPr>
              <a:t>.</a:t>
            </a:r>
            <a:endParaRPr kumimoji="0" lang="en-US" sz="3200" b="1" i="0" u="none" strike="noStrike" kern="1200" cap="none" spc="0" normalizeH="0" baseline="0" noProof="0" dirty="0" smtClean="0">
              <a:ln>
                <a:noFill/>
              </a:ln>
              <a:solidFill>
                <a:srgbClr val="FFFF00"/>
              </a:solidFill>
              <a:effectLst/>
              <a:uLnTx/>
              <a:uFillTx/>
              <a:latin typeface="HP001 5 hàng" panose="020B0603050302020204" charset="0"/>
              <a:ea typeface="+mn-ea"/>
              <a:cs typeface="HP001 5 hàng" panose="020B0603050302020204"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p:nvSpPr>
        <p:spPr>
          <a:xfrm flipH="1">
            <a:off x="354012" y="342900"/>
            <a:ext cx="11482388" cy="6173786"/>
          </a:xfrm>
          <a:prstGeom prst="rect">
            <a:avLst/>
          </a:prstGeom>
          <a:noFill/>
          <a:ln>
            <a:solidFill>
              <a:srgbClr val="559A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Rectangle 1"/>
          <p:cNvSpPr/>
          <p:nvPr/>
        </p:nvSpPr>
        <p:spPr>
          <a:xfrm>
            <a:off x="2314453" y="2205697"/>
            <a:ext cx="7524817" cy="1862048"/>
          </a:xfrm>
          <a:prstGeom prst="rect">
            <a:avLst/>
          </a:prstGeom>
          <a:noFill/>
        </p:spPr>
        <p:txBody>
          <a:bodyPr wrap="none" lIns="91440" tIns="45720" rIns="91440" bIns="45720">
            <a:spAutoFit/>
          </a:bodyPr>
          <a:lstStyle/>
          <a:p>
            <a:pPr algn="ctr"/>
            <a:r>
              <a:rPr lang="en-US" sz="11500" b="1" cap="none" spc="0" dirty="0">
                <a:ln w="0"/>
                <a:solidFill>
                  <a:srgbClr val="FF0000"/>
                </a:solidFill>
                <a:effectLst>
                  <a:outerShdw blurRad="38100" dist="19050" dir="2700000" algn="tl" rotWithShape="0">
                    <a:schemeClr val="dk1">
                      <a:alpha val="40000"/>
                    </a:schemeClr>
                  </a:outerShdw>
                </a:effectLst>
              </a:rPr>
              <a:t>KHỞI ĐỘNG</a:t>
            </a:r>
          </a:p>
        </p:txBody>
      </p:sp>
    </p:spTree>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Effect transition="in" filter="fade">
                                      <p:cBhvr>
                                        <p:cTn id="13"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grpSp>
        <p:nvGrpSpPr>
          <p:cNvPr id="398" name="Google Shape;398;p38"/>
          <p:cNvGrpSpPr/>
          <p:nvPr/>
        </p:nvGrpSpPr>
        <p:grpSpPr>
          <a:xfrm flipH="1">
            <a:off x="9282305" y="170632"/>
            <a:ext cx="2372967" cy="1179947"/>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426" name="Google Shape;426;p38"/>
          <p:cNvGrpSpPr/>
          <p:nvPr/>
        </p:nvGrpSpPr>
        <p:grpSpPr>
          <a:xfrm>
            <a:off x="5666684" y="6279134"/>
            <a:ext cx="858600" cy="260900"/>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pic>
        <p:nvPicPr>
          <p:cNvPr id="3074" name="Picture 2" descr="Thinking Boy PNG Images | Vector and PSD Files | Free Download o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43330" y="2826235"/>
            <a:ext cx="4144972" cy="4144972"/>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2507649" y="989190"/>
            <a:ext cx="7024263" cy="2674548"/>
          </a:xfrm>
          <a:prstGeom prst="cloud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en-US" dirty="0"/>
          </a:p>
        </p:txBody>
      </p:sp>
      <p:sp>
        <p:nvSpPr>
          <p:cNvPr id="38" name="TextBox 37"/>
          <p:cNvSpPr txBox="1"/>
          <p:nvPr/>
        </p:nvSpPr>
        <p:spPr>
          <a:xfrm>
            <a:off x="3755708" y="1403133"/>
            <a:ext cx="4865189" cy="1828800"/>
          </a:xfrm>
          <a:prstGeom prst="rect">
            <a:avLst/>
          </a:prstGeom>
          <a:noFill/>
        </p:spPr>
        <p:txBody>
          <a:bodyPr wrap="square" lIns="121917" tIns="60958" rIns="121917" bIns="60958" rtlCol="0">
            <a:spAutoFit/>
          </a:bodyPr>
          <a:lstStyle/>
          <a:p>
            <a:r>
              <a:rPr lang="en-US" sz="3700" b="1" dirty="0">
                <a:solidFill>
                  <a:schemeClr val="bg1">
                    <a:lumMod val="10000"/>
                  </a:schemeClr>
                </a:solidFill>
                <a:latin typeface="Cambria" panose="02040503050406030204" pitchFamily="18" charset="0"/>
                <a:ea typeface="Cambria" panose="02040503050406030204" pitchFamily="18" charset="0"/>
              </a:rPr>
              <a:t>   </a:t>
            </a:r>
            <a:r>
              <a:rPr lang="vi-VN" altLang="en-US" sz="3700" b="1" dirty="0" err="1">
                <a:solidFill>
                  <a:schemeClr val="bg1">
                    <a:lumMod val="10000"/>
                  </a:schemeClr>
                </a:solidFill>
                <a:latin typeface="Cambria" panose="02040503050406030204" pitchFamily="18" charset="0"/>
                <a:ea typeface="Cambria" panose="02040503050406030204" pitchFamily="18" charset="0"/>
              </a:rPr>
              <a:t>Trong lời bài hát nhắc tên những </a:t>
            </a:r>
            <a:r>
              <a:rPr lang="vi-VN" altLang="en-US" sz="3700" b="1" dirty="0" err="1">
                <a:solidFill>
                  <a:srgbClr val="FF0000"/>
                </a:solidFill>
                <a:latin typeface="Cambria" panose="02040503050406030204" pitchFamily="18" charset="0"/>
                <a:ea typeface="Cambria" panose="02040503050406030204" pitchFamily="18" charset="0"/>
              </a:rPr>
              <a:t>đồ dùng học tậ</a:t>
            </a:r>
            <a:r>
              <a:rPr lang="en-US" sz="3700" b="1" dirty="0" err="1">
                <a:solidFill>
                  <a:srgbClr val="FF0000"/>
                </a:solidFill>
                <a:latin typeface="Times New Roman" panose="02020603050405020304" pitchFamily="18" charset="0"/>
                <a:cs typeface="Times New Roman" panose="02020603050405020304" pitchFamily="18" charset="0"/>
                <a:sym typeface="+mn-ea"/>
              </a:rPr>
              <a:t>p</a:t>
            </a:r>
            <a:r>
              <a:rPr lang="vi-VN" altLang="en-US" sz="3700" b="1" dirty="0" err="1">
                <a:solidFill>
                  <a:schemeClr val="bg1">
                    <a:lumMod val="10000"/>
                  </a:schemeClr>
                </a:solidFill>
                <a:latin typeface="Cambria" panose="02040503050406030204" pitchFamily="18" charset="0"/>
                <a:ea typeface="Cambria" panose="02040503050406030204" pitchFamily="18" charset="0"/>
              </a:rPr>
              <a:t> nào?</a:t>
            </a:r>
            <a:endParaRPr lang="en-US" sz="3700" dirty="0">
              <a:solidFill>
                <a:schemeClr val="bg1">
                  <a:lumMod val="10000"/>
                </a:schemeClr>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ppt_w</p:attrName>
                                        </p:attrNameLst>
                                      </p:cBhvr>
                                      <p:tavLst>
                                        <p:tav tm="0">
                                          <p:val>
                                            <p:fltVal val="0"/>
                                          </p:val>
                                        </p:tav>
                                        <p:tav tm="100000">
                                          <p:val>
                                            <p:strVal val="#ppt_w"/>
                                          </p:val>
                                        </p:tav>
                                      </p:tavLst>
                                    </p:anim>
                                    <p:anim calcmode="lin" valueType="num">
                                      <p:cBhvr>
                                        <p:cTn id="11" dur="500" fill="hold"/>
                                        <p:tgtEl>
                                          <p:spTgt spid="38"/>
                                        </p:tgtEl>
                                        <p:attrNameLst>
                                          <p:attrName>ppt_h</p:attrName>
                                        </p:attrNameLst>
                                      </p:cBhvr>
                                      <p:tavLst>
                                        <p:tav tm="0">
                                          <p:val>
                                            <p:fltVal val="0"/>
                                          </p:val>
                                        </p:tav>
                                        <p:tav tm="100000">
                                          <p:val>
                                            <p:strVal val="#ppt_h"/>
                                          </p:val>
                                        </p:tav>
                                      </p:tavLst>
                                    </p:anim>
                                    <p:animEffect transition="in" filter="fade">
                                      <p:cBhvr>
                                        <p:cTn id="12" dur="500"/>
                                        <p:tgtEl>
                                          <p:spTgt spid="3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bài hát lớp 3- Bài 8- Em yêu Trường e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6055" y="0"/>
            <a:ext cx="11819890" cy="66497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timing>
    <p:tnLst>
      <p:par>
        <p:cTn id="1" dur="indefinite" restart="never" nodeType="tmRoot">
          <p:childTnLst>
            <p:video>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48161" y="4285397"/>
            <a:ext cx="11818861" cy="2388358"/>
          </a:xfrm>
          <a:prstGeom prst="rect">
            <a:avLst/>
          </a:prstGeom>
        </p:spPr>
      </p:pic>
      <p:pic>
        <p:nvPicPr>
          <p:cNvPr id="3" name="图片 2"/>
          <p:cNvPicPr>
            <a:picLocks noChangeAspect="1"/>
          </p:cNvPicPr>
          <p:nvPr/>
        </p:nvPicPr>
        <p:blipFill>
          <a:blip r:embed="rId3"/>
          <a:stretch>
            <a:fillRect/>
          </a:stretch>
        </p:blipFill>
        <p:spPr>
          <a:xfrm>
            <a:off x="1921101" y="1473958"/>
            <a:ext cx="9864578" cy="2635291"/>
          </a:xfrm>
          <a:prstGeom prst="rect">
            <a:avLst/>
          </a:prstGeom>
        </p:spPr>
      </p:pic>
      <p:pic>
        <p:nvPicPr>
          <p:cNvPr id="4" name="图片 3"/>
          <p:cNvPicPr>
            <a:picLocks noChangeAspect="1"/>
          </p:cNvPicPr>
          <p:nvPr/>
        </p:nvPicPr>
        <p:blipFill>
          <a:blip r:embed="rId4"/>
          <a:stretch>
            <a:fillRect/>
          </a:stretch>
        </p:blipFill>
        <p:spPr>
          <a:xfrm>
            <a:off x="965881" y="395786"/>
            <a:ext cx="9935813" cy="1302800"/>
          </a:xfrm>
          <a:prstGeom prst="rect">
            <a:avLst/>
          </a:prstGeom>
        </p:spPr>
      </p:pic>
      <p:pic>
        <p:nvPicPr>
          <p:cNvPr id="5" name="图片 4"/>
          <p:cNvPicPr>
            <a:picLocks noChangeAspect="1"/>
          </p:cNvPicPr>
          <p:nvPr/>
        </p:nvPicPr>
        <p:blipFill>
          <a:blip r:embed="rId5"/>
          <a:stretch>
            <a:fillRect/>
          </a:stretch>
        </p:blipFill>
        <p:spPr>
          <a:xfrm>
            <a:off x="406321" y="2872861"/>
            <a:ext cx="7195481" cy="3419904"/>
          </a:xfrm>
          <a:prstGeom prst="rect">
            <a:avLst/>
          </a:prstGeom>
        </p:spPr>
      </p:pic>
      <p:sp>
        <p:nvSpPr>
          <p:cNvPr id="12" name="文本框 11"/>
          <p:cNvSpPr txBox="1"/>
          <p:nvPr/>
        </p:nvSpPr>
        <p:spPr>
          <a:xfrm>
            <a:off x="2823275" y="2187792"/>
            <a:ext cx="873763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Tiết</a:t>
            </a:r>
            <a:r>
              <a:rPr kumimoji="0" lang="en-US" altLang="zh-CN" sz="5400" b="1" i="0" u="none" strike="noStrike" kern="1200" cap="none" spc="0" normalizeH="0" baseline="0" noProof="0">
                <a:ln>
                  <a:noFill/>
                </a:ln>
                <a:solidFill>
                  <a:srgbClr val="0070C0"/>
                </a:solidFill>
                <a:effectLst/>
                <a:uLnTx/>
                <a:uFillTx/>
                <a:latin typeface="+mj-lt"/>
                <a:ea typeface="方正静蕾简体" panose="02000000000000000000" pitchFamily="2" charset="-122"/>
                <a:cs typeface="+mn-cs"/>
              </a:rPr>
              <a:t> 5: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Luyện</a:t>
            </a:r>
            <a:r>
              <a:rPr kumimoji="0" lang="en-US" altLang="zh-CN"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rPr>
              <a:t>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viết</a:t>
            </a:r>
            <a:r>
              <a:rPr kumimoji="0" lang="en-US" altLang="zh-CN"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rPr>
              <a:t> </a:t>
            </a:r>
            <a:r>
              <a:rPr kumimoji="0" lang="en-US" altLang="zh-CN" sz="5400" b="1" i="0" u="none" strike="noStrike" kern="1200" cap="none" spc="0" normalizeH="0" baseline="0" noProof="0" dirty="0" err="1">
                <a:ln>
                  <a:noFill/>
                </a:ln>
                <a:solidFill>
                  <a:srgbClr val="0070C0"/>
                </a:solidFill>
                <a:effectLst/>
                <a:uLnTx/>
                <a:uFillTx/>
                <a:latin typeface="+mj-lt"/>
                <a:ea typeface="方正静蕾简体" panose="02000000000000000000" pitchFamily="2" charset="-122"/>
                <a:cs typeface="+mn-cs"/>
              </a:rPr>
              <a:t>đoạn</a:t>
            </a:r>
            <a:endParaRPr kumimoji="0" lang="zh-CN" altLang="en-US" sz="5400" b="1" i="0" u="none" strike="noStrike" kern="1200" cap="none" spc="0" normalizeH="0" baseline="0" noProof="0" dirty="0">
              <a:ln>
                <a:noFill/>
              </a:ln>
              <a:solidFill>
                <a:srgbClr val="0070C0"/>
              </a:solidFill>
              <a:effectLst/>
              <a:uLnTx/>
              <a:uFillTx/>
              <a:latin typeface="+mj-lt"/>
              <a:ea typeface="方正静蕾简体" panose="02000000000000000000"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03065" y="1107508"/>
            <a:ext cx="11487363" cy="81997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6683" tIns="43341" rIns="86683" bIns="43341"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字魂59号-创粗黑" panose="020F0502020204030204"/>
              <a:cs typeface="+mn-ea"/>
              <a:sym typeface="+mn-lt"/>
            </a:endParaRPr>
          </a:p>
        </p:txBody>
      </p:sp>
      <p:pic>
        <p:nvPicPr>
          <p:cNvPr id="4" name="Picture 2" descr="20210409090849_wm_shs-tieng-viet-2-tap-1"/>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958" t="7289" r="85745" b="87276"/>
          <a:stretch>
            <a:fillRect/>
          </a:stretch>
        </p:blipFill>
        <p:spPr bwMode="auto">
          <a:xfrm>
            <a:off x="2052084" y="1219708"/>
            <a:ext cx="684585" cy="629409"/>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930682" y="1219708"/>
            <a:ext cx="7835425" cy="603885"/>
          </a:xfrm>
          <a:prstGeom prst="rect">
            <a:avLst/>
          </a:prstGeom>
          <a:noFill/>
        </p:spPr>
        <p:txBody>
          <a:bodyPr wrap="square" rtlCol="0">
            <a:spAutoFit/>
          </a:bodyPr>
          <a:lstStyle/>
          <a:p>
            <a:pPr>
              <a:lnSpc>
                <a:spcPts val="4000"/>
              </a:lnSpc>
            </a:pPr>
            <a:r>
              <a:rPr lang="en-US" sz="2665" b="1" dirty="0">
                <a:solidFill>
                  <a:schemeClr val="accent4">
                    <a:lumMod val="50000"/>
                  </a:schemeClr>
                </a:solidFill>
                <a:latin typeface="Arial" panose="020B0604020202020204" pitchFamily="34" charset="0"/>
                <a:cs typeface="Arial" panose="020B0604020202020204" pitchFamily="34" charset="0"/>
              </a:rPr>
              <a:t>1. </a:t>
            </a:r>
            <a:r>
              <a:rPr lang="en-US" sz="2665" b="1" dirty="0" err="1">
                <a:solidFill>
                  <a:schemeClr val="accent4">
                    <a:lumMod val="50000"/>
                  </a:schemeClr>
                </a:solidFill>
                <a:latin typeface="Arial" panose="020B0604020202020204" pitchFamily="34" charset="0"/>
                <a:cs typeface="Arial" panose="020B0604020202020204" pitchFamily="34" charset="0"/>
              </a:rPr>
              <a:t>Nói</a:t>
            </a:r>
            <a:r>
              <a:rPr lang="en-US" sz="2665" b="1" dirty="0">
                <a:solidFill>
                  <a:schemeClr val="accent4">
                    <a:lumMod val="50000"/>
                  </a:schemeClr>
                </a:solidFill>
                <a:latin typeface="Arial" panose="020B0604020202020204" pitchFamily="34" charset="0"/>
                <a:cs typeface="Arial" panose="020B0604020202020204" pitchFamily="34" charset="0"/>
              </a:rPr>
              <a:t> </a:t>
            </a:r>
            <a:r>
              <a:rPr lang="en-US" sz="2665" b="1" dirty="0" err="1">
                <a:solidFill>
                  <a:schemeClr val="accent4">
                    <a:lumMod val="50000"/>
                  </a:schemeClr>
                </a:solidFill>
                <a:latin typeface="Arial" panose="020B0604020202020204" pitchFamily="34" charset="0"/>
                <a:cs typeface="Arial" panose="020B0604020202020204" pitchFamily="34" charset="0"/>
              </a:rPr>
              <a:t>về</a:t>
            </a:r>
            <a:r>
              <a:rPr lang="en-US" sz="2665" b="1" dirty="0">
                <a:solidFill>
                  <a:schemeClr val="accent4">
                    <a:lumMod val="50000"/>
                  </a:schemeClr>
                </a:solidFill>
                <a:latin typeface="Arial" panose="020B0604020202020204" pitchFamily="34" charset="0"/>
                <a:cs typeface="Arial" panose="020B0604020202020204" pitchFamily="34" charset="0"/>
              </a:rPr>
              <a:t> </a:t>
            </a:r>
            <a:r>
              <a:rPr lang="en-US" sz="2665" b="1" dirty="0" err="1">
                <a:solidFill>
                  <a:schemeClr val="accent4">
                    <a:lumMod val="50000"/>
                  </a:schemeClr>
                </a:solidFill>
                <a:latin typeface="Arial" panose="020B0604020202020204" pitchFamily="34" charset="0"/>
                <a:cs typeface="Arial" panose="020B0604020202020204" pitchFamily="34" charset="0"/>
              </a:rPr>
              <a:t>một</a:t>
            </a:r>
            <a:r>
              <a:rPr lang="en-US" sz="2665" b="1" dirty="0">
                <a:solidFill>
                  <a:schemeClr val="accent4">
                    <a:lumMod val="50000"/>
                  </a:schemeClr>
                </a:solidFill>
                <a:latin typeface="Arial" panose="020B0604020202020204" pitchFamily="34" charset="0"/>
                <a:cs typeface="Arial" panose="020B0604020202020204" pitchFamily="34" charset="0"/>
              </a:rPr>
              <a:t> </a:t>
            </a:r>
            <a:r>
              <a:rPr lang="en-US" sz="2665" b="1" dirty="0" err="1">
                <a:solidFill>
                  <a:schemeClr val="accent4">
                    <a:lumMod val="50000"/>
                  </a:schemeClr>
                </a:solidFill>
                <a:latin typeface="Arial" panose="020B0604020202020204" pitchFamily="34" charset="0"/>
                <a:cs typeface="Arial" panose="020B0604020202020204" pitchFamily="34" charset="0"/>
              </a:rPr>
              <a:t>đồ</a:t>
            </a:r>
            <a:r>
              <a:rPr lang="en-US" sz="2665" b="1" dirty="0">
                <a:solidFill>
                  <a:schemeClr val="accent4">
                    <a:lumMod val="50000"/>
                  </a:schemeClr>
                </a:solidFill>
                <a:latin typeface="Arial" panose="020B0604020202020204" pitchFamily="34" charset="0"/>
                <a:cs typeface="Arial" panose="020B0604020202020204" pitchFamily="34" charset="0"/>
              </a:rPr>
              <a:t> </a:t>
            </a:r>
            <a:r>
              <a:rPr lang="en-US" sz="2665" b="1" dirty="0" err="1">
                <a:solidFill>
                  <a:schemeClr val="accent4">
                    <a:lumMod val="50000"/>
                  </a:schemeClr>
                </a:solidFill>
                <a:latin typeface="Arial" panose="020B0604020202020204" pitchFamily="34" charset="0"/>
                <a:cs typeface="Arial" panose="020B0604020202020204" pitchFamily="34" charset="0"/>
              </a:rPr>
              <a:t>dùng</a:t>
            </a:r>
            <a:r>
              <a:rPr lang="en-US" sz="2665" b="1" dirty="0">
                <a:solidFill>
                  <a:schemeClr val="accent4">
                    <a:lumMod val="50000"/>
                  </a:schemeClr>
                </a:solidFill>
                <a:latin typeface="Arial" panose="020B0604020202020204" pitchFamily="34" charset="0"/>
                <a:cs typeface="Arial" panose="020B0604020202020204" pitchFamily="34" charset="0"/>
              </a:rPr>
              <a:t> </a:t>
            </a:r>
            <a:r>
              <a:rPr lang="en-US" sz="2665" b="1" dirty="0" err="1">
                <a:solidFill>
                  <a:schemeClr val="accent4">
                    <a:lumMod val="50000"/>
                  </a:schemeClr>
                </a:solidFill>
                <a:latin typeface="Arial" panose="020B0604020202020204" pitchFamily="34" charset="0"/>
                <a:cs typeface="Arial" panose="020B0604020202020204" pitchFamily="34" charset="0"/>
              </a:rPr>
              <a:t>học</a:t>
            </a:r>
            <a:r>
              <a:rPr lang="en-US" sz="2665" b="1" dirty="0">
                <a:solidFill>
                  <a:schemeClr val="accent4">
                    <a:lumMod val="50000"/>
                  </a:schemeClr>
                </a:solidFill>
                <a:latin typeface="Arial" panose="020B0604020202020204" pitchFamily="34" charset="0"/>
                <a:cs typeface="Arial" panose="020B0604020202020204" pitchFamily="34" charset="0"/>
              </a:rPr>
              <a:t> </a:t>
            </a:r>
            <a:r>
              <a:rPr lang="en-US" sz="2665" b="1" dirty="0" err="1">
                <a:solidFill>
                  <a:schemeClr val="accent4">
                    <a:lumMod val="50000"/>
                  </a:schemeClr>
                </a:solidFill>
                <a:latin typeface="Arial" panose="020B0604020202020204" pitchFamily="34" charset="0"/>
                <a:cs typeface="Arial" panose="020B0604020202020204" pitchFamily="34" charset="0"/>
              </a:rPr>
              <a:t>tập</a:t>
            </a:r>
            <a:r>
              <a:rPr lang="en-US" sz="2665" b="1" dirty="0">
                <a:solidFill>
                  <a:schemeClr val="accent4">
                    <a:lumMod val="50000"/>
                  </a:schemeClr>
                </a:solidFill>
                <a:latin typeface="Arial" panose="020B0604020202020204" pitchFamily="34" charset="0"/>
                <a:cs typeface="Arial" panose="020B0604020202020204" pitchFamily="34" charset="0"/>
              </a:rPr>
              <a:t> </a:t>
            </a:r>
            <a:r>
              <a:rPr lang="en-US" sz="2665" b="1" dirty="0" err="1">
                <a:solidFill>
                  <a:schemeClr val="accent4">
                    <a:lumMod val="50000"/>
                  </a:schemeClr>
                </a:solidFill>
                <a:latin typeface="Arial" panose="020B0604020202020204" pitchFamily="34" charset="0"/>
                <a:cs typeface="Arial" panose="020B0604020202020204" pitchFamily="34" charset="0"/>
              </a:rPr>
              <a:t>của</a:t>
            </a:r>
            <a:r>
              <a:rPr lang="en-US" sz="2665" b="1" dirty="0">
                <a:solidFill>
                  <a:schemeClr val="accent4">
                    <a:lumMod val="50000"/>
                  </a:schemeClr>
                </a:solidFill>
                <a:latin typeface="Arial" panose="020B0604020202020204" pitchFamily="34" charset="0"/>
                <a:cs typeface="Arial" panose="020B0604020202020204" pitchFamily="34" charset="0"/>
              </a:rPr>
              <a:t> </a:t>
            </a:r>
            <a:r>
              <a:rPr lang="en-US" sz="2665" b="1" dirty="0" err="1">
                <a:solidFill>
                  <a:schemeClr val="accent4">
                    <a:lumMod val="50000"/>
                  </a:schemeClr>
                </a:solidFill>
                <a:latin typeface="Arial" panose="020B0604020202020204" pitchFamily="34" charset="0"/>
                <a:cs typeface="Arial" panose="020B0604020202020204" pitchFamily="34" charset="0"/>
              </a:rPr>
              <a:t>em</a:t>
            </a:r>
            <a:endParaRPr lang="en-US" sz="2665" b="1" dirty="0">
              <a:solidFill>
                <a:schemeClr val="accent4">
                  <a:lumMod val="50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Effect>
                      <a14:sharpenSoften amount="50000"/>
                    </a14:imgEffect>
                  </a14:imgLayer>
                </a14:imgProps>
              </a:ext>
            </a:extLst>
          </a:blip>
          <a:srcRect l="9287"/>
          <a:stretch>
            <a:fillRect/>
          </a:stretch>
        </p:blipFill>
        <p:spPr>
          <a:xfrm>
            <a:off x="4384414" y="2352232"/>
            <a:ext cx="4630623" cy="3717134"/>
          </a:xfrm>
          <a:prstGeom prst="rect">
            <a:avLst/>
          </a:prstGeom>
        </p:spPr>
      </p:pic>
      <p:pic>
        <p:nvPicPr>
          <p:cNvPr id="8" name="Picture 2" descr="Free Pen Cartoon Image｜Charato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69194" y="3239954"/>
            <a:ext cx="1941689" cy="19416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10;&#10;Description automatically generated with medium confidenc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914" y="3051545"/>
            <a:ext cx="2657000" cy="27777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8" name="TextBox 27"/>
          <p:cNvSpPr txBox="1"/>
          <p:nvPr/>
        </p:nvSpPr>
        <p:spPr>
          <a:xfrm>
            <a:off x="1276865" y="916085"/>
            <a:ext cx="9638270" cy="1116965"/>
          </a:xfrm>
          <a:prstGeom prst="rect">
            <a:avLst/>
          </a:prstGeom>
          <a:noFill/>
        </p:spPr>
        <p:txBody>
          <a:bodyPr wrap="square" rtlCol="0">
            <a:spAutoFit/>
          </a:bodyPr>
          <a:lstStyle/>
          <a:p>
            <a:pPr marL="0" marR="0" lvl="0" indent="0" algn="ctr" defTabSz="914400" eaLnBrk="1" fontAlgn="auto" latinLnBrk="0" hangingPunct="1">
              <a:lnSpc>
                <a:spcPts val="4000"/>
              </a:lnSpc>
              <a:spcBef>
                <a:spcPts val="0"/>
              </a:spcBef>
              <a:spcAft>
                <a:spcPts val="0"/>
              </a:spcAft>
              <a:buClrTx/>
              <a:buSzTx/>
              <a:buFontTx/>
              <a:buNone/>
              <a:defRPr/>
            </a:pPr>
            <a:r>
              <a:rPr kumimoji="0" lang="en-US" sz="36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2. </a:t>
            </a:r>
            <a:r>
              <a:rPr kumimoji="0" lang="en-US" sz="3600" b="1" i="0" u="none" strike="noStrike" kern="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Viết</a:t>
            </a:r>
            <a:r>
              <a:rPr kumimoji="0" lang="en-US" sz="36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4 – 5 </a:t>
            </a:r>
            <a:r>
              <a:rPr kumimoji="0" lang="en-US" sz="3600" b="1" i="0" u="none" strike="noStrike" kern="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câu</a:t>
            </a:r>
            <a:r>
              <a:rPr kumimoji="0" lang="en-US" sz="36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giới</a:t>
            </a:r>
            <a:r>
              <a:rPr kumimoji="0" lang="en-US" sz="36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thiệu</a:t>
            </a:r>
            <a:r>
              <a:rPr kumimoji="0" lang="en-US" sz="36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về</a:t>
            </a:r>
            <a:r>
              <a:rPr kumimoji="0" lang="en-US" sz="36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đồ</a:t>
            </a:r>
            <a:r>
              <a:rPr kumimoji="0" lang="en-US" sz="36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dùng</a:t>
            </a:r>
            <a:r>
              <a:rPr kumimoji="0" lang="en-US" sz="36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học</a:t>
            </a:r>
            <a:r>
              <a:rPr kumimoji="0" lang="en-US" sz="36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tập</a:t>
            </a:r>
            <a:r>
              <a:rPr kumimoji="0" lang="en-US" sz="36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em</a:t>
            </a:r>
            <a:r>
              <a:rPr kumimoji="0" lang="en-US" sz="36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đã</a:t>
            </a:r>
            <a:r>
              <a:rPr kumimoji="0" lang="en-US" sz="36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3600" b="1" i="0" u="none" strike="noStrike" kern="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nói</a:t>
            </a:r>
            <a:r>
              <a:rPr kumimoji="0" lang="en-US" sz="36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ở </a:t>
            </a:r>
            <a:r>
              <a:rPr kumimoji="0" lang="en-US" sz="3600" b="1" i="0" u="none" strike="noStrike" kern="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trên</a:t>
            </a:r>
            <a:r>
              <a:rPr kumimoji="0" lang="en-US" sz="36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a:t>
            </a:r>
          </a:p>
        </p:txBody>
      </p:sp>
      <p:grpSp>
        <p:nvGrpSpPr>
          <p:cNvPr id="29" name="Group 28"/>
          <p:cNvGrpSpPr/>
          <p:nvPr/>
        </p:nvGrpSpPr>
        <p:grpSpPr>
          <a:xfrm>
            <a:off x="973670" y="2232262"/>
            <a:ext cx="10633215" cy="3657600"/>
            <a:chOff x="383219" y="1655378"/>
            <a:chExt cx="6252019" cy="1996898"/>
          </a:xfrm>
        </p:grpSpPr>
        <p:grpSp>
          <p:nvGrpSpPr>
            <p:cNvPr id="30" name="Group 29"/>
            <p:cNvGrpSpPr/>
            <p:nvPr/>
          </p:nvGrpSpPr>
          <p:grpSpPr>
            <a:xfrm>
              <a:off x="2144876" y="1655378"/>
              <a:ext cx="2575862" cy="821122"/>
              <a:chOff x="1945909" y="2204300"/>
              <a:chExt cx="2575862" cy="821122"/>
            </a:xfrm>
          </p:grpSpPr>
          <p:sp>
            <p:nvSpPr>
              <p:cNvPr id="48" name="Oval 47"/>
              <p:cNvSpPr/>
              <p:nvPr/>
            </p:nvSpPr>
            <p:spPr>
              <a:xfrm>
                <a:off x="1945909" y="2204300"/>
                <a:ext cx="2575862" cy="821122"/>
              </a:xfrm>
              <a:prstGeom prst="ellipse">
                <a:avLst/>
              </a:pr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9" name="TextBox 48"/>
              <p:cNvSpPr txBox="1"/>
              <p:nvPr/>
            </p:nvSpPr>
            <p:spPr>
              <a:xfrm>
                <a:off x="2161100" y="2363762"/>
                <a:ext cx="2137867" cy="498788"/>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Giới</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thiệu</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dùng</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học</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tập</a:t>
                </a:r>
                <a:endPar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1" name="Group 30"/>
            <p:cNvGrpSpPr/>
            <p:nvPr/>
          </p:nvGrpSpPr>
          <p:grpSpPr>
            <a:xfrm>
              <a:off x="383219" y="3165040"/>
              <a:ext cx="6252019" cy="487236"/>
              <a:chOff x="462847" y="3217333"/>
              <a:chExt cx="6252019" cy="487236"/>
            </a:xfrm>
          </p:grpSpPr>
          <p:grpSp>
            <p:nvGrpSpPr>
              <p:cNvPr id="36" name="Group 35"/>
              <p:cNvGrpSpPr/>
              <p:nvPr/>
            </p:nvGrpSpPr>
            <p:grpSpPr>
              <a:xfrm>
                <a:off x="462847" y="3217333"/>
                <a:ext cx="596334" cy="483794"/>
                <a:chOff x="462847" y="3217333"/>
                <a:chExt cx="596334" cy="483794"/>
              </a:xfrm>
            </p:grpSpPr>
            <p:sp>
              <p:nvSpPr>
                <p:cNvPr id="46" name="Rectangle: Rounded Corners 45"/>
                <p:cNvSpPr/>
                <p:nvPr/>
              </p:nvSpPr>
              <p:spPr>
                <a:xfrm>
                  <a:off x="462847" y="3217333"/>
                  <a:ext cx="596334"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7" name="TextBox 46"/>
                <p:cNvSpPr txBox="1"/>
                <p:nvPr/>
              </p:nvSpPr>
              <p:spPr>
                <a:xfrm>
                  <a:off x="463938" y="3262545"/>
                  <a:ext cx="594154" cy="43858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p>
              </p:txBody>
            </p:sp>
          </p:grpSp>
          <p:grpSp>
            <p:nvGrpSpPr>
              <p:cNvPr id="37" name="Group 36"/>
              <p:cNvGrpSpPr/>
              <p:nvPr/>
            </p:nvGrpSpPr>
            <p:grpSpPr>
              <a:xfrm>
                <a:off x="795521" y="3220776"/>
                <a:ext cx="2750994" cy="483793"/>
                <a:chOff x="124659" y="3217333"/>
                <a:chExt cx="2750994" cy="483793"/>
              </a:xfrm>
            </p:grpSpPr>
            <p:sp>
              <p:nvSpPr>
                <p:cNvPr id="44" name="Rectangle: Rounded Corners 43"/>
                <p:cNvSpPr/>
                <p:nvPr/>
              </p:nvSpPr>
              <p:spPr>
                <a:xfrm>
                  <a:off x="462846" y="3217333"/>
                  <a:ext cx="2105063"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5" name="TextBox 44"/>
                <p:cNvSpPr txBox="1"/>
                <p:nvPr/>
              </p:nvSpPr>
              <p:spPr>
                <a:xfrm>
                  <a:off x="124659" y="3262545"/>
                  <a:ext cx="2750994"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Hình</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dáng</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màu</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sắc</a:t>
                  </a:r>
                  <a:endPar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8" name="Group 37"/>
              <p:cNvGrpSpPr/>
              <p:nvPr/>
            </p:nvGrpSpPr>
            <p:grpSpPr>
              <a:xfrm>
                <a:off x="3223979" y="3217333"/>
                <a:ext cx="1570382" cy="483793"/>
                <a:chOff x="344666" y="3217333"/>
                <a:chExt cx="1570382" cy="483793"/>
              </a:xfrm>
            </p:grpSpPr>
            <p:sp>
              <p:nvSpPr>
                <p:cNvPr id="42" name="Rectangle: Rounded Corners 41"/>
                <p:cNvSpPr/>
                <p:nvPr/>
              </p:nvSpPr>
              <p:spPr>
                <a:xfrm>
                  <a:off x="462847" y="3217333"/>
                  <a:ext cx="1334020"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3" name="TextBox 42"/>
                <p:cNvSpPr txBox="1"/>
                <p:nvPr/>
              </p:nvSpPr>
              <p:spPr>
                <a:xfrm>
                  <a:off x="344666" y="3262545"/>
                  <a:ext cx="1570382"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endPar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9" name="Group 38"/>
              <p:cNvGrpSpPr/>
              <p:nvPr/>
            </p:nvGrpSpPr>
            <p:grpSpPr>
              <a:xfrm>
                <a:off x="4590246" y="3217333"/>
                <a:ext cx="2124620" cy="483793"/>
                <a:chOff x="287164" y="3217333"/>
                <a:chExt cx="2124620" cy="483793"/>
              </a:xfrm>
            </p:grpSpPr>
            <p:sp>
              <p:nvSpPr>
                <p:cNvPr id="40" name="Rectangle: Rounded Corners 39"/>
                <p:cNvSpPr/>
                <p:nvPr/>
              </p:nvSpPr>
              <p:spPr>
                <a:xfrm>
                  <a:off x="462847" y="3217333"/>
                  <a:ext cx="1788478" cy="428978"/>
                </a:xfrm>
                <a:prstGeom prst="roundRect">
                  <a:avLst/>
                </a:prstGeom>
                <a:solidFill>
                  <a:srgbClr val="70AD47">
                    <a:lumMod val="40000"/>
                    <a:lumOff val="60000"/>
                  </a:srgbClr>
                </a:solidFill>
                <a:ln w="12700" cap="flat" cmpd="sng" algn="ctr">
                  <a:solidFill>
                    <a:srgbClr val="44546A">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600" b="0" i="0" u="none" strike="noStrike" kern="0" cap="none" spc="0" normalizeH="0" baseline="0" noProof="0">
                    <a:ln>
                      <a:noFill/>
                    </a:ln>
                    <a:solidFill>
                      <a:prstClr val="white"/>
                    </a:solidFill>
                    <a:effectLst/>
                    <a:uLnTx/>
                    <a:uFillTx/>
                    <a:latin typeface="Arial-Rounded"/>
                    <a:ea typeface="Arial-Rounded"/>
                    <a:cs typeface="+mn-cs"/>
                  </a:endParaRPr>
                </a:p>
              </p:txBody>
            </p:sp>
            <p:sp>
              <p:nvSpPr>
                <p:cNvPr id="41" name="TextBox 40"/>
                <p:cNvSpPr txBox="1"/>
                <p:nvPr/>
              </p:nvSpPr>
              <p:spPr>
                <a:xfrm>
                  <a:off x="287164" y="3262545"/>
                  <a:ext cx="2124620" cy="438581"/>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Cách</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bảo</a:t>
                  </a:r>
                  <a:r>
                    <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32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quản</a:t>
                  </a:r>
                  <a:endPar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cxnSp>
          <p:nvCxnSpPr>
            <p:cNvPr id="32" name="Straight Arrow Connector 31"/>
            <p:cNvCxnSpPr>
              <a:stCxn id="48" idx="4"/>
              <a:endCxn id="46" idx="0"/>
            </p:cNvCxnSpPr>
            <p:nvPr/>
          </p:nvCxnSpPr>
          <p:spPr>
            <a:xfrm flipH="1">
              <a:off x="681386" y="2476500"/>
              <a:ext cx="2751421" cy="688540"/>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3" name="Straight Arrow Connector 32"/>
            <p:cNvCxnSpPr>
              <a:endCxn id="40" idx="0"/>
            </p:cNvCxnSpPr>
            <p:nvPr/>
          </p:nvCxnSpPr>
          <p:spPr>
            <a:xfrm>
              <a:off x="3394952" y="2470808"/>
              <a:ext cx="2185588" cy="694232"/>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4" name="Straight Arrow Connector 33"/>
            <p:cNvCxnSpPr>
              <a:endCxn id="44" idx="0"/>
            </p:cNvCxnSpPr>
            <p:nvPr/>
          </p:nvCxnSpPr>
          <p:spPr>
            <a:xfrm flipH="1">
              <a:off x="2106612" y="2470808"/>
              <a:ext cx="1280728" cy="697675"/>
            </a:xfrm>
            <a:prstGeom prst="straightConnector1">
              <a:avLst/>
            </a:prstGeom>
            <a:noFill/>
            <a:ln w="28575" cap="flat" cmpd="sng" algn="ctr">
              <a:solidFill>
                <a:srgbClr val="70AD47">
                  <a:lumMod val="75000"/>
                </a:srgbClr>
              </a:solidFill>
              <a:prstDash val="solid"/>
              <a:miter lim="800000"/>
              <a:tailEnd type="triangle"/>
            </a:ln>
            <a:effectLst/>
          </p:spPr>
        </p:cxnSp>
        <p:cxnSp>
          <p:nvCxnSpPr>
            <p:cNvPr id="35" name="Straight Arrow Connector 34"/>
            <p:cNvCxnSpPr>
              <a:endCxn id="42" idx="0"/>
            </p:cNvCxnSpPr>
            <p:nvPr/>
          </p:nvCxnSpPr>
          <p:spPr>
            <a:xfrm>
              <a:off x="3380543" y="2476500"/>
              <a:ext cx="548999" cy="688540"/>
            </a:xfrm>
            <a:prstGeom prst="straightConnector1">
              <a:avLst/>
            </a:prstGeom>
            <a:noFill/>
            <a:ln w="28575" cap="flat" cmpd="sng" algn="ctr">
              <a:solidFill>
                <a:srgbClr val="70AD47">
                  <a:lumMod val="75000"/>
                </a:srgbClr>
              </a:solidFill>
              <a:prstDash val="solid"/>
              <a:miter lim="800000"/>
              <a:tailEnd type="triangle"/>
            </a:ln>
            <a:effectLst/>
          </p:spPr>
        </p:cxn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 name="TextBox 48"/>
          <p:cNvSpPr txBox="1"/>
          <p:nvPr/>
        </p:nvSpPr>
        <p:spPr>
          <a:xfrm>
            <a:off x="1654175" y="647700"/>
            <a:ext cx="8300720" cy="8299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Giới</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thiệu</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dùng</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học</a:t>
            </a:r>
            <a:r>
              <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8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tập</a:t>
            </a:r>
            <a:endParaRPr kumimoji="0" lang="en-US" sz="48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TextBox 46"/>
          <p:cNvSpPr txBox="1"/>
          <p:nvPr/>
        </p:nvSpPr>
        <p:spPr>
          <a:xfrm>
            <a:off x="430530" y="1649095"/>
            <a:ext cx="11331575" cy="8216900"/>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vi-VN" altLang="en-US" sz="4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 </a:t>
            </a:r>
            <a:r>
              <a:rPr kumimoji="0" lang="en-US" sz="4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Tên</a:t>
            </a:r>
            <a:r>
              <a:rPr kumimoji="0" lang="vi-VN" altLang="en-US" sz="4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 bút mực, cặ</a:t>
            </a:r>
            <a:r>
              <a:rPr 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rPr>
              <a:t>p</a:t>
            </a:r>
            <a:r>
              <a:rPr lang="vi-VN" alt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rPr>
              <a:t>, thước kẻ, hộ</a:t>
            </a:r>
            <a:r>
              <a:rPr 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rPr>
              <a:t>p</a:t>
            </a:r>
            <a:r>
              <a:rPr lang="vi-VN" alt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rPr>
              <a:t> màu, vở, ...</a:t>
            </a:r>
          </a:p>
          <a:p>
            <a:pPr marL="0" marR="0" lvl="0" indent="0" algn="just" defTabSz="914400" eaLnBrk="1" fontAlgn="auto" latinLnBrk="0" hangingPunct="1">
              <a:lnSpc>
                <a:spcPct val="100000"/>
              </a:lnSpc>
              <a:spcBef>
                <a:spcPts val="0"/>
              </a:spcBef>
              <a:spcAft>
                <a:spcPts val="0"/>
              </a:spcAft>
              <a:buClrTx/>
              <a:buSzTx/>
              <a:buFontTx/>
              <a:buNone/>
              <a:defRPr/>
            </a:pPr>
            <a:r>
              <a:rPr lang="vi-VN" alt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rPr>
              <a:t>- </a:t>
            </a:r>
            <a:r>
              <a:rPr 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rPr>
              <a:t>Hình</a:t>
            </a:r>
            <a:r>
              <a:rPr lang="en-US" sz="4400" kern="0" noProof="0" dirty="0">
                <a:ln>
                  <a:noFill/>
                </a:ln>
                <a:solidFill>
                  <a:prstClr val="black"/>
                </a:solidFill>
                <a:effectLst/>
                <a:uLnTx/>
                <a:uFillTx/>
                <a:latin typeface="Arial" panose="020B0604020202020204" pitchFamily="34" charset="0"/>
                <a:cs typeface="Arial" panose="020B0604020202020204" pitchFamily="34" charset="0"/>
                <a:sym typeface="+mn-ea"/>
              </a:rPr>
              <a:t> </a:t>
            </a:r>
            <a:r>
              <a:rPr 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rPr>
              <a:t>dáng</a:t>
            </a:r>
            <a:r>
              <a:rPr lang="vi-VN" alt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rPr>
              <a:t>, </a:t>
            </a:r>
            <a:r>
              <a:rPr 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rPr>
              <a:t>màu</a:t>
            </a:r>
            <a:r>
              <a:rPr lang="en-US" sz="4400" kern="0" noProof="0" dirty="0">
                <a:ln>
                  <a:noFill/>
                </a:ln>
                <a:solidFill>
                  <a:prstClr val="black"/>
                </a:solidFill>
                <a:effectLst/>
                <a:uLnTx/>
                <a:uFillTx/>
                <a:latin typeface="Arial" panose="020B0604020202020204" pitchFamily="34" charset="0"/>
                <a:cs typeface="Arial" panose="020B0604020202020204" pitchFamily="34" charset="0"/>
                <a:sym typeface="+mn-ea"/>
              </a:rPr>
              <a:t> </a:t>
            </a:r>
            <a:r>
              <a:rPr 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rPr>
              <a:t>sắc</a:t>
            </a:r>
            <a:r>
              <a:rPr lang="vi-VN" alt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rPr>
              <a:t>: hình chữ nhật, màu hồng, màu xanh dương, ...</a:t>
            </a:r>
          </a:p>
          <a:p>
            <a:pPr marL="0" marR="0" lvl="0" indent="0" algn="just" defTabSz="914400" eaLnBrk="1" fontAlgn="auto" latinLnBrk="0" hangingPunct="1">
              <a:lnSpc>
                <a:spcPct val="100000"/>
              </a:lnSpc>
              <a:spcBef>
                <a:spcPts val="0"/>
              </a:spcBef>
              <a:spcAft>
                <a:spcPts val="0"/>
              </a:spcAft>
              <a:buClrTx/>
              <a:buSzTx/>
              <a:buFontTx/>
              <a:buNone/>
              <a:defRPr/>
            </a:pPr>
            <a:r>
              <a:rPr lang="vi-VN" alt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rPr>
              <a:t>- </a:t>
            </a:r>
            <a:r>
              <a:rPr 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rPr>
              <a:t>Công</a:t>
            </a:r>
            <a:r>
              <a:rPr lang="en-US" sz="4400" kern="0" noProof="0" dirty="0">
                <a:ln>
                  <a:noFill/>
                </a:ln>
                <a:solidFill>
                  <a:prstClr val="black"/>
                </a:solidFill>
                <a:effectLst/>
                <a:uLnTx/>
                <a:uFillTx/>
                <a:latin typeface="Arial" panose="020B0604020202020204" pitchFamily="34" charset="0"/>
                <a:cs typeface="Arial" panose="020B0604020202020204" pitchFamily="34" charset="0"/>
                <a:sym typeface="+mn-ea"/>
              </a:rPr>
              <a:t> </a:t>
            </a:r>
            <a:r>
              <a:rPr 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rPr>
              <a:t>dụng</a:t>
            </a:r>
            <a:r>
              <a:rPr lang="vi-VN" alt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rPr>
              <a:t>: để viết, để đựng sách vở, để tô màu, ...</a:t>
            </a:r>
          </a:p>
          <a:p>
            <a:pPr marL="0" marR="0" lvl="0" indent="0" algn="just" defTabSz="914400" eaLnBrk="1" fontAlgn="auto" latinLnBrk="0" hangingPunct="1">
              <a:lnSpc>
                <a:spcPct val="100000"/>
              </a:lnSpc>
              <a:spcBef>
                <a:spcPts val="0"/>
              </a:spcBef>
              <a:spcAft>
                <a:spcPts val="0"/>
              </a:spcAft>
              <a:buClrTx/>
              <a:buSzTx/>
              <a:buFontTx/>
              <a:buNone/>
              <a:defRPr/>
            </a:pPr>
            <a:r>
              <a:rPr lang="vi-VN" alt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rPr>
              <a:t>- </a:t>
            </a:r>
            <a:r>
              <a:rPr 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rPr>
              <a:t>Cách</a:t>
            </a:r>
            <a:r>
              <a:rPr lang="en-US" sz="4400" kern="0" noProof="0" dirty="0">
                <a:ln>
                  <a:noFill/>
                </a:ln>
                <a:solidFill>
                  <a:prstClr val="black"/>
                </a:solidFill>
                <a:effectLst/>
                <a:uLnTx/>
                <a:uFillTx/>
                <a:latin typeface="Arial" panose="020B0604020202020204" pitchFamily="34" charset="0"/>
                <a:cs typeface="Arial" panose="020B0604020202020204" pitchFamily="34" charset="0"/>
                <a:sym typeface="+mn-ea"/>
              </a:rPr>
              <a:t> </a:t>
            </a:r>
            <a:r>
              <a:rPr 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rPr>
              <a:t>bảo</a:t>
            </a:r>
            <a:r>
              <a:rPr lang="en-US" sz="4400" kern="0" noProof="0" dirty="0">
                <a:ln>
                  <a:noFill/>
                </a:ln>
                <a:solidFill>
                  <a:prstClr val="black"/>
                </a:solidFill>
                <a:effectLst/>
                <a:uLnTx/>
                <a:uFillTx/>
                <a:latin typeface="Arial" panose="020B0604020202020204" pitchFamily="34" charset="0"/>
                <a:cs typeface="Arial" panose="020B0604020202020204" pitchFamily="34" charset="0"/>
                <a:sym typeface="+mn-ea"/>
              </a:rPr>
              <a:t> </a:t>
            </a:r>
            <a:r>
              <a:rPr 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rPr>
              <a:t>quản</a:t>
            </a:r>
            <a:r>
              <a:rPr lang="vi-VN" alt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rPr>
              <a:t>: giữ gìn cẩn thận, ...</a:t>
            </a:r>
          </a:p>
          <a:p>
            <a:pPr marL="0" marR="0" lvl="0" indent="0" algn="just" defTabSz="914400" eaLnBrk="1" fontAlgn="auto" latinLnBrk="0" hangingPunct="1">
              <a:lnSpc>
                <a:spcPct val="100000"/>
              </a:lnSpc>
              <a:spcBef>
                <a:spcPts val="0"/>
              </a:spcBef>
              <a:spcAft>
                <a:spcPts val="0"/>
              </a:spcAft>
              <a:buClrTx/>
              <a:buSzTx/>
              <a:buFontTx/>
              <a:buNone/>
              <a:defRPr/>
            </a:pPr>
            <a:endParaRPr kumimoji="0" lang="en-US" sz="4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defRPr/>
            </a:pPr>
            <a:endParaRPr lang="vi-VN" altLang="en-US" sz="4400" kern="0" noProof="0" dirty="0" err="1">
              <a:ln>
                <a:noFill/>
              </a:ln>
              <a:solidFill>
                <a:prstClr val="black"/>
              </a:solidFill>
              <a:effectLst/>
              <a:uLnTx/>
              <a:uFillTx/>
              <a:latin typeface="Arial" panose="020B0604020202020204" pitchFamily="34" charset="0"/>
              <a:cs typeface="Arial" panose="020B0604020202020204" pitchFamily="34" charset="0"/>
              <a:sym typeface="+mn-ea"/>
            </a:endParaRPr>
          </a:p>
          <a:p>
            <a:pPr marL="0" marR="0" lvl="0" indent="0" algn="just" defTabSz="914400" eaLnBrk="1" fontAlgn="auto" latinLnBrk="0" hangingPunct="1">
              <a:lnSpc>
                <a:spcPct val="100000"/>
              </a:lnSpc>
              <a:spcBef>
                <a:spcPts val="0"/>
              </a:spcBef>
              <a:spcAft>
                <a:spcPts val="0"/>
              </a:spcAft>
              <a:buClrTx/>
              <a:buSzTx/>
              <a:buFontTx/>
              <a:buNone/>
              <a:defRPr/>
            </a:pPr>
            <a:endParaRPr kumimoji="0" lang="en-US" sz="4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defRPr/>
            </a:pPr>
            <a:endParaRPr kumimoji="0" lang="en-US" sz="4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just" defTabSz="914400" eaLnBrk="1" fontAlgn="auto" latinLnBrk="0" hangingPunct="1">
              <a:lnSpc>
                <a:spcPct val="100000"/>
              </a:lnSpc>
              <a:spcBef>
                <a:spcPts val="0"/>
              </a:spcBef>
              <a:spcAft>
                <a:spcPts val="0"/>
              </a:spcAft>
              <a:buClrTx/>
              <a:buSzTx/>
              <a:buFontTx/>
              <a:buNone/>
              <a:defRPr/>
            </a:pPr>
            <a:r>
              <a:rPr kumimoji="0" lang="vi-VN" altLang="en-US" sz="4400" b="0" i="0" u="none" strike="noStrike" kern="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 </a:t>
            </a:r>
          </a:p>
        </p:txBody>
      </p:sp>
      <p:sp>
        <p:nvSpPr>
          <p:cNvPr id="4" name="TextBox 40"/>
          <p:cNvSpPr txBox="1"/>
          <p:nvPr/>
        </p:nvSpPr>
        <p:spPr>
          <a:xfrm>
            <a:off x="9645206" y="5080233"/>
            <a:ext cx="309880" cy="5835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32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335</Words>
  <Application>Microsoft Office PowerPoint</Application>
  <PresentationFormat>Widescreen</PresentationFormat>
  <Paragraphs>37</Paragraphs>
  <Slides>11</Slides>
  <Notes>6</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11</vt:i4>
      </vt:variant>
    </vt:vector>
  </HeadingPairs>
  <TitlesOfParts>
    <vt:vector size="26" baseType="lpstr">
      <vt:lpstr>宋体</vt:lpstr>
      <vt:lpstr>Arial</vt:lpstr>
      <vt:lpstr>Arial-Rounded</vt:lpstr>
      <vt:lpstr>Calibri</vt:lpstr>
      <vt:lpstr>Cambria</vt:lpstr>
      <vt:lpstr>HP001 4 hàng</vt:lpstr>
      <vt:lpstr>HP001 5 hàng</vt:lpstr>
      <vt:lpstr>黑体</vt:lpstr>
      <vt:lpstr>Times New Roman</vt:lpstr>
      <vt:lpstr>字魂36号-正文宋楷</vt:lpstr>
      <vt:lpstr>字魂59号-创粗黑</vt:lpstr>
      <vt:lpstr>方正静蕾简体</vt:lpstr>
      <vt:lpstr>等线</vt:lpstr>
      <vt:lpstr>2_Office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Microsoft account</cp:lastModifiedBy>
  <cp:revision>45</cp:revision>
  <dcterms:created xsi:type="dcterms:W3CDTF">2021-07-20T01:55:00Z</dcterms:created>
  <dcterms:modified xsi:type="dcterms:W3CDTF">2023-03-26T09:35:22Z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984D9A9575B840B3A7594ABFC269A5F6</vt:lpwstr>
  </property>
  <property fmtid="{D5CDD505-2E9C-101B-9397-08002B2CF9AE}" pid="3" name="KSOProductBuildVer">
    <vt:lpwstr>1033-11.2.0.11029</vt:lpwstr>
  </property>
</Properties>
</file>