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8" r:id="rId2"/>
    <p:sldMasterId id="2147483691" r:id="rId3"/>
    <p:sldMasterId id="2147483703" r:id="rId4"/>
    <p:sldMasterId id="2147483725" r:id="rId5"/>
  </p:sldMasterIdLst>
  <p:notesMasterIdLst>
    <p:notesMasterId r:id="rId25"/>
  </p:notesMasterIdLst>
  <p:sldIdLst>
    <p:sldId id="295" r:id="rId6"/>
    <p:sldId id="256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96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ookie" panose="020B0604020202020204" charset="0"/>
      <p:regular r:id="rId34"/>
      <p:bold r:id="rId35"/>
      <p:boldItalic r:id="rId36"/>
    </p:embeddedFont>
    <p:embeddedFont>
      <p:font typeface="HP001 4 hàng" panose="020B0603050302020204" pitchFamily="34" charset="0"/>
      <p:regular r:id="rId37"/>
      <p:bold r:id="rId38"/>
    </p:embeddedFont>
    <p:embeddedFont>
      <p:font typeface="Tahoma" panose="020B0604030504040204" pitchFamily="3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7" name="Google Shape;444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8" name="Google Shape;44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1" name="Google Shape;445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2" name="Google Shape;44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1" name="Google Shape;447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3" name="Google Shape;448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1" name="Google Shape;450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" name="Google Shape;450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7" name="Google Shape;45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2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8.gi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9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0" i="0" u="none" strike="noStrike" cap="none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04939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5731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65105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65317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554659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17679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57989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6289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755438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5089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3389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70048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655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5376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1530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465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8259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28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182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695491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4725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sz="11500">
              <a:solidFill>
                <a:srgbClr val="002060"/>
              </a:solidFill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7646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Arial" panose="020B0604020202020204"/>
                <a:sym typeface="Arial" panose="020B0604020202020204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UTM Cookies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80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56456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5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8393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6977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Arial" panose="020B0604020202020204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Arial" panose="020B0604020202020204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307617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7144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055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TRÒ CHƠI</a:t>
            </a:r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599850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43079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696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037307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0063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068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0766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235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457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250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72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335334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083011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Arial" panose="020B0604020202020204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0594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190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5040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2022/3/22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36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7285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4619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471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3923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0251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8928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356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90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 panose="020B0604020202020204"/>
              <a:buNone/>
            </a:pPr>
            <a:endParaRPr sz="5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 panose="02000000000000000000"/>
              <a:buNone/>
              <a:defRPr sz="4400" b="0" i="0" u="none" strike="noStrike" cap="none">
                <a:solidFill>
                  <a:schemeClr val="dk1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1125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3420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5590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3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png"/><Relationship Id="rId4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6.wdp"/><Relationship Id="rId18" Type="http://schemas.openxmlformats.org/officeDocument/2006/relationships/image" Target="../media/image8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openxmlformats.org/officeDocument/2006/relationships/image" Target="../media/image76.png"/><Relationship Id="rId17" Type="http://schemas.openxmlformats.org/officeDocument/2006/relationships/image" Target="../media/image79.png"/><Relationship Id="rId2" Type="http://schemas.openxmlformats.org/officeDocument/2006/relationships/audio" Target="../media/media2.mp3"/><Relationship Id="rId16" Type="http://schemas.microsoft.com/office/2007/relationships/hdphoto" Target="../media/hdphoto7.wdp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7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78.png"/><Relationship Id="rId10" Type="http://schemas.openxmlformats.org/officeDocument/2006/relationships/image" Target="../media/image75.png"/><Relationship Id="rId19" Type="http://schemas.openxmlformats.org/officeDocument/2006/relationships/image" Target="../media/image81.png"/><Relationship Id="rId4" Type="http://schemas.openxmlformats.org/officeDocument/2006/relationships/image" Target="../media/image72.png"/><Relationship Id="rId9" Type="http://schemas.microsoft.com/office/2007/relationships/hdphoto" Target="../media/hdphoto4.wdp"/><Relationship Id="rId1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microsoft.com/office/2007/relationships/hdphoto" Target="../media/hdphoto12.wdp"/><Relationship Id="rId18" Type="http://schemas.microsoft.com/office/2007/relationships/hdphoto" Target="../media/hdphoto4.wdp"/><Relationship Id="rId3" Type="http://schemas.microsoft.com/office/2007/relationships/hdphoto" Target="../media/hdphoto2.wdp"/><Relationship Id="rId21" Type="http://schemas.openxmlformats.org/officeDocument/2006/relationships/image" Target="../media/image93.png"/><Relationship Id="rId7" Type="http://schemas.microsoft.com/office/2007/relationships/hdphoto" Target="../media/hdphoto9.wdp"/><Relationship Id="rId12" Type="http://schemas.openxmlformats.org/officeDocument/2006/relationships/image" Target="../media/image88.png"/><Relationship Id="rId17" Type="http://schemas.openxmlformats.org/officeDocument/2006/relationships/image" Target="../media/image74.png"/><Relationship Id="rId2" Type="http://schemas.openxmlformats.org/officeDocument/2006/relationships/image" Target="../media/image72.png"/><Relationship Id="rId16" Type="http://schemas.openxmlformats.org/officeDocument/2006/relationships/image" Target="../media/image90.GIF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microsoft.com/office/2007/relationships/hdphoto" Target="../media/hdphoto11.wdp"/><Relationship Id="rId5" Type="http://schemas.microsoft.com/office/2007/relationships/hdphoto" Target="../media/hdphoto3.wdp"/><Relationship Id="rId15" Type="http://schemas.microsoft.com/office/2007/relationships/hdphoto" Target="../media/hdphoto13.wdp"/><Relationship Id="rId23" Type="http://schemas.openxmlformats.org/officeDocument/2006/relationships/image" Target="../media/image94.png"/><Relationship Id="rId10" Type="http://schemas.openxmlformats.org/officeDocument/2006/relationships/image" Target="../media/image87.png"/><Relationship Id="rId19" Type="http://schemas.openxmlformats.org/officeDocument/2006/relationships/image" Target="../media/image91.png"/><Relationship Id="rId4" Type="http://schemas.openxmlformats.org/officeDocument/2006/relationships/image" Target="../media/image73.png"/><Relationship Id="rId9" Type="http://schemas.microsoft.com/office/2007/relationships/hdphoto" Target="../media/hdphoto10.wdp"/><Relationship Id="rId14" Type="http://schemas.openxmlformats.org/officeDocument/2006/relationships/image" Target="../media/image89.png"/><Relationship Id="rId22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55: ĐỀ- XI- MÉT. MÉT. KI- LÔ- MÉT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(TIẾT 2)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166278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Thứ ba ngày 22 tháng 3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506" y="2428247"/>
            <a:ext cx="933338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Bài 55: Đề- xi- mét. Mét. Ki- lô- mét (tiết 2)</a:t>
            </a:r>
          </a:p>
        </p:txBody>
      </p:sp>
    </p:spTree>
    <p:extLst>
      <p:ext uri="{BB962C8B-B14F-4D97-AF65-F5344CB8AC3E}">
        <p14:creationId xmlns:p14="http://schemas.microsoft.com/office/powerpoint/2010/main" val="326189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87293" cy="1158955"/>
            <a:chOff x="774356" y="888444"/>
            <a:chExt cx="10187293" cy="1158955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1200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Ôn tập tính toán, chuyển đổi giữa các đơn vị đo độ dài, so sánh các số đo độ dài.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93882" y="2852107"/>
            <a:ext cx="10187300" cy="772907"/>
            <a:chOff x="752655" y="2065203"/>
            <a:chExt cx="10209001" cy="718981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486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1200">
                  <a:solidFill>
                    <a:srgbClr val="002060"/>
                  </a:solidFill>
                  <a:ea typeface="+mn-ea"/>
                  <a:cs typeface="Arial" panose="020B0604020202020204" pitchFamily="34" charset="0"/>
                </a:rPr>
                <a:t>Ôn tập các đơn bị đo độ dài( đề -xi-met; mét)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282733" y="4534572"/>
            <a:ext cx="10340838" cy="778349"/>
            <a:chOff x="778314" y="3315253"/>
            <a:chExt cx="10210371" cy="714672"/>
          </a:xfrm>
        </p:grpSpPr>
        <p:grpSp>
          <p:nvGrpSpPr>
            <p:cNvPr id="17" name="Group 16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9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0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4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Phát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triển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giao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toán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 panose="020B0604020202020204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93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9445" y="2320413"/>
            <a:ext cx="5515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/>
              <a:t>LUYỆN TẬP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" name="Google Shape;4454;p10" descr="C:\Users\TUAN\Downloads\Luyện tập 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30152" y="328812"/>
            <a:ext cx="2237784" cy="863493"/>
          </a:xfrm>
          <a:prstGeom prst="rect">
            <a:avLst/>
          </a:prstGeom>
          <a:noFill/>
          <a:ln>
            <a:noFill/>
          </a:ln>
        </p:spPr>
      </p:pic>
      <p:sp>
        <p:nvSpPr>
          <p:cNvPr id="4455" name="Google Shape;4455;p10"/>
          <p:cNvSpPr/>
          <p:nvPr/>
        </p:nvSpPr>
        <p:spPr>
          <a:xfrm>
            <a:off x="3585891" y="643936"/>
            <a:ext cx="1034386" cy="523220"/>
          </a:xfrm>
          <a:prstGeom prst="roundRect">
            <a:avLst>
              <a:gd name="adj" fmla="val 16667"/>
            </a:avLst>
          </a:prstGeom>
          <a:solidFill>
            <a:srgbClr val="FFC000">
              <a:alpha val="7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6" name="Google Shape;4456;p10"/>
          <p:cNvGrpSpPr/>
          <p:nvPr/>
        </p:nvGrpSpPr>
        <p:grpSpPr>
          <a:xfrm>
            <a:off x="2967936" y="589072"/>
            <a:ext cx="1905202" cy="570588"/>
            <a:chOff x="1183343" y="1464304"/>
            <a:chExt cx="1905202" cy="570588"/>
          </a:xfrm>
        </p:grpSpPr>
        <p:sp>
          <p:nvSpPr>
            <p:cNvPr id="4457" name="Google Shape;4457;p10"/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Số ?</a:t>
              </a:r>
            </a:p>
          </p:txBody>
        </p:sp>
        <p:sp>
          <p:nvSpPr>
            <p:cNvPr id="4458" name="Google Shape;4458;p10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1</a:t>
              </a:r>
            </a:p>
          </p:txBody>
        </p:sp>
      </p:grpSp>
      <p:sp>
        <p:nvSpPr>
          <p:cNvPr id="4459" name="Google Shape;4459;p10"/>
          <p:cNvSpPr txBox="1"/>
          <p:nvPr/>
        </p:nvSpPr>
        <p:spPr>
          <a:xfrm>
            <a:off x="1234227" y="1673787"/>
            <a:ext cx="9474068" cy="1131848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Mẫu: 		2 dm + 3 dm = 5 dm			4 m + 6 m = 10 m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		5 dm – 3 dm = 2 dm			10 m – 6 m = 4 m     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60" name="Google Shape;4460;p10"/>
          <p:cNvGrpSpPr/>
          <p:nvPr/>
        </p:nvGrpSpPr>
        <p:grpSpPr>
          <a:xfrm>
            <a:off x="1326162" y="3184970"/>
            <a:ext cx="10693773" cy="1508984"/>
            <a:chOff x="2353055" y="2078841"/>
            <a:chExt cx="10693773" cy="1508984"/>
          </a:xfrm>
        </p:grpSpPr>
        <p:sp>
          <p:nvSpPr>
            <p:cNvPr id="4461" name="Google Shape;4461;p10"/>
            <p:cNvSpPr txBox="1"/>
            <p:nvPr/>
          </p:nvSpPr>
          <p:spPr>
            <a:xfrm>
              <a:off x="2353055" y="2078841"/>
              <a:ext cx="10693773" cy="1455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5 dm + 8 dm =                dm		26 dm + 45 dm =              dm</a:t>
              </a: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65 m – 30 m =                m			51 m – 16 m =              m</a:t>
              </a:r>
            </a:p>
          </p:txBody>
        </p:sp>
        <p:sp>
          <p:nvSpPr>
            <p:cNvPr id="4462" name="Google Shape;4462;p10"/>
            <p:cNvSpPr/>
            <p:nvPr/>
          </p:nvSpPr>
          <p:spPr>
            <a:xfrm>
              <a:off x="4608858" y="2246029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63" name="Google Shape;4463;p10"/>
            <p:cNvSpPr/>
            <p:nvPr/>
          </p:nvSpPr>
          <p:spPr>
            <a:xfrm>
              <a:off x="4608858" y="3000940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64" name="Google Shape;4464;p10"/>
            <p:cNvSpPr/>
            <p:nvPr/>
          </p:nvSpPr>
          <p:spPr>
            <a:xfrm>
              <a:off x="10352196" y="2231281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  <p:sp>
          <p:nvSpPr>
            <p:cNvPr id="4465" name="Google Shape;4465;p10"/>
            <p:cNvSpPr/>
            <p:nvPr/>
          </p:nvSpPr>
          <p:spPr>
            <a:xfrm>
              <a:off x="10012992" y="3000940"/>
              <a:ext cx="94996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sp>
        <p:nvSpPr>
          <p:cNvPr id="4466" name="Google Shape;4466;p10"/>
          <p:cNvSpPr txBox="1"/>
          <p:nvPr/>
        </p:nvSpPr>
        <p:spPr>
          <a:xfrm>
            <a:off x="3778984" y="3379434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13</a:t>
            </a:r>
          </a:p>
        </p:txBody>
      </p:sp>
      <p:sp>
        <p:nvSpPr>
          <p:cNvPr id="4467" name="Google Shape;4467;p10"/>
          <p:cNvSpPr txBox="1"/>
          <p:nvPr/>
        </p:nvSpPr>
        <p:spPr>
          <a:xfrm>
            <a:off x="3763114" y="413151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35</a:t>
            </a:r>
          </a:p>
        </p:txBody>
      </p:sp>
      <p:sp>
        <p:nvSpPr>
          <p:cNvPr id="4468" name="Google Shape;4468;p10"/>
          <p:cNvSpPr txBox="1"/>
          <p:nvPr/>
        </p:nvSpPr>
        <p:spPr>
          <a:xfrm>
            <a:off x="9535771" y="336690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71</a:t>
            </a:r>
          </a:p>
        </p:txBody>
      </p:sp>
      <p:sp>
        <p:nvSpPr>
          <p:cNvPr id="4469" name="Google Shape;4469;p10"/>
          <p:cNvSpPr txBox="1"/>
          <p:nvPr/>
        </p:nvSpPr>
        <p:spPr>
          <a:xfrm>
            <a:off x="9168370" y="4133857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" name="Google Shape;4474;p11" descr="C:\Users\TUAN\Downloads\Luyện tập 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30152" y="328812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75" name="Google Shape;4475;p11"/>
          <p:cNvGrpSpPr/>
          <p:nvPr/>
        </p:nvGrpSpPr>
        <p:grpSpPr>
          <a:xfrm>
            <a:off x="2967936" y="700290"/>
            <a:ext cx="7193702" cy="481630"/>
            <a:chOff x="2967936" y="700290"/>
            <a:chExt cx="7193702" cy="481630"/>
          </a:xfrm>
        </p:grpSpPr>
        <p:sp>
          <p:nvSpPr>
            <p:cNvPr id="4476" name="Google Shape;4476;p11"/>
            <p:cNvSpPr/>
            <p:nvPr/>
          </p:nvSpPr>
          <p:spPr>
            <a:xfrm>
              <a:off x="2967936" y="700290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</a:t>
              </a:r>
              <a:endParaRPr sz="32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7" name="Google Shape;4477;p11"/>
            <p:cNvSpPr txBox="1"/>
            <p:nvPr/>
          </p:nvSpPr>
          <p:spPr>
            <a:xfrm>
              <a:off x="3405257" y="720255"/>
              <a:ext cx="675638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Quan sát tranh và trả lời câu hỏi:</a:t>
              </a:r>
            </a:p>
          </p:txBody>
        </p:sp>
      </p:grpSp>
      <p:pic>
        <p:nvPicPr>
          <p:cNvPr id="4478" name="Google Shape;4478;p1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60680" y="1212270"/>
            <a:ext cx="8969195" cy="2967468"/>
          </a:xfrm>
          <a:prstGeom prst="roundRect">
            <a:avLst>
              <a:gd name="adj" fmla="val 23762"/>
            </a:avLst>
          </a:prstGeom>
          <a:noFill/>
          <a:ln>
            <a:noFill/>
          </a:ln>
        </p:spPr>
      </p:pic>
      <p:sp>
        <p:nvSpPr>
          <p:cNvPr id="4479" name="Google Shape;4479;p11"/>
          <p:cNvSpPr txBox="1"/>
          <p:nvPr/>
        </p:nvSpPr>
        <p:spPr>
          <a:xfrm>
            <a:off x="988142" y="4380271"/>
            <a:ext cx="945964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Để đi đến cầu trượt rồi ra bập bênh. Rô – bốt cần đi bao nhiêu mét?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80" name="Google Shape;4480;p11"/>
          <p:cNvSpPr txBox="1"/>
          <p:nvPr/>
        </p:nvSpPr>
        <p:spPr>
          <a:xfrm>
            <a:off x="3569110" y="5104859"/>
            <a:ext cx="35012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30 m + 15 m =  45 m</a:t>
            </a:r>
          </a:p>
        </p:txBody>
      </p:sp>
      <p:sp>
        <p:nvSpPr>
          <p:cNvPr id="4481" name="Google Shape;4481;p11"/>
          <p:cNvSpPr txBox="1"/>
          <p:nvPr/>
        </p:nvSpPr>
        <p:spPr>
          <a:xfrm>
            <a:off x="988142" y="5829447"/>
            <a:ext cx="397416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🡪 Rô- bốt phải đi </a:t>
            </a:r>
            <a:r>
              <a:rPr lang="en-US" sz="28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45 m</a:t>
            </a:r>
            <a:r>
              <a:rPr lang="en-US" sz="2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sz="2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6" name="Google Shape;4486;p12"/>
          <p:cNvGrpSpPr/>
          <p:nvPr/>
        </p:nvGrpSpPr>
        <p:grpSpPr>
          <a:xfrm>
            <a:off x="805176" y="165881"/>
            <a:ext cx="10187765" cy="1015800"/>
            <a:chOff x="2967936" y="602271"/>
            <a:chExt cx="10187765" cy="1015800"/>
          </a:xfrm>
        </p:grpSpPr>
        <p:sp>
          <p:nvSpPr>
            <p:cNvPr id="4487" name="Google Shape;4487;p12"/>
            <p:cNvSpPr/>
            <p:nvPr/>
          </p:nvSpPr>
          <p:spPr>
            <a:xfrm>
              <a:off x="2967936" y="700290"/>
              <a:ext cx="437322" cy="447159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3</a:t>
              </a:r>
              <a:endParaRPr sz="32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8" name="Google Shape;4488;p12"/>
            <p:cNvSpPr txBox="1"/>
            <p:nvPr/>
          </p:nvSpPr>
          <p:spPr>
            <a:xfrm>
              <a:off x="3449501" y="602271"/>
              <a:ext cx="97062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Nam, Việt và Rô – bốt cùng chơi đá cầu. Nam đá quả cầu bay xa 4 m. Việt đá quả cầu bay ra xa 5 m. Rô – bốt đá quả c</a:t>
              </a:r>
              <a:r>
                <a:rPr lang="en-US" sz="2400">
                  <a:solidFill>
                    <a:schemeClr val="dk1"/>
                  </a:solidFill>
                </a:rPr>
                <a:t>ầ</a:t>
              </a:r>
              <a:r>
                <a:rPr lang="en-US" sz="24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u bay xa 7 m. </a:t>
              </a:r>
            </a:p>
          </p:txBody>
        </p:sp>
      </p:grpSp>
      <p:pic>
        <p:nvPicPr>
          <p:cNvPr id="4489" name="Google Shape;4489;p1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925044" y="1542250"/>
            <a:ext cx="6365912" cy="23370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0" name="Google Shape;4490;p12"/>
          <p:cNvCxnSpPr/>
          <p:nvPr/>
        </p:nvCxnSpPr>
        <p:spPr>
          <a:xfrm>
            <a:off x="6848505" y="681563"/>
            <a:ext cx="88490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1" name="Google Shape;4491;p12"/>
          <p:cNvCxnSpPr/>
          <p:nvPr/>
        </p:nvCxnSpPr>
        <p:spPr>
          <a:xfrm>
            <a:off x="10107897" y="711059"/>
            <a:ext cx="884903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2" name="Google Shape;4492;p12"/>
          <p:cNvCxnSpPr/>
          <p:nvPr/>
        </p:nvCxnSpPr>
        <p:spPr>
          <a:xfrm>
            <a:off x="1352529" y="1297729"/>
            <a:ext cx="664841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3" name="Google Shape;4493;p12"/>
          <p:cNvCxnSpPr/>
          <p:nvPr/>
        </p:nvCxnSpPr>
        <p:spPr>
          <a:xfrm>
            <a:off x="4905588" y="1276789"/>
            <a:ext cx="549455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4" name="Google Shape;4494;p12"/>
          <p:cNvCxnSpPr/>
          <p:nvPr/>
        </p:nvCxnSpPr>
        <p:spPr>
          <a:xfrm>
            <a:off x="5587971" y="1297729"/>
            <a:ext cx="1177806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5" name="Google Shape;4495;p12"/>
          <p:cNvCxnSpPr/>
          <p:nvPr/>
        </p:nvCxnSpPr>
        <p:spPr>
          <a:xfrm>
            <a:off x="9339820" y="1276789"/>
            <a:ext cx="664841" cy="0"/>
          </a:xfrm>
          <a:prstGeom prst="straightConnector1">
            <a:avLst/>
          </a:prstGeom>
          <a:noFill/>
          <a:ln w="38100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96" name="Google Shape;4496;p12"/>
          <p:cNvSpPr txBox="1"/>
          <p:nvPr/>
        </p:nvSpPr>
        <p:spPr>
          <a:xfrm>
            <a:off x="7366996" y="1662574"/>
            <a:ext cx="394564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a) Bạn nào đá quả cầu bay xa nhất?</a:t>
            </a:r>
            <a:endParaRPr sz="24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97" name="Google Shape;4497;p12"/>
          <p:cNvSpPr txBox="1"/>
          <p:nvPr/>
        </p:nvSpPr>
        <p:spPr>
          <a:xfrm>
            <a:off x="7366996" y="2493571"/>
            <a:ext cx="306365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Rô-bốt đá xa nhất.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( 7 m &gt; 5m &gt; 4m)</a:t>
            </a:r>
          </a:p>
        </p:txBody>
      </p:sp>
      <p:sp>
        <p:nvSpPr>
          <p:cNvPr id="4498" name="Google Shape;4498;p12"/>
          <p:cNvSpPr txBox="1"/>
          <p:nvPr/>
        </p:nvSpPr>
        <p:spPr>
          <a:xfrm>
            <a:off x="1023837" y="3905433"/>
            <a:ext cx="72451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b) Việt đá quả cầu bay xa hơn Nam bao nhiêu mét?</a:t>
            </a:r>
          </a:p>
        </p:txBody>
      </p:sp>
      <p:sp>
        <p:nvSpPr>
          <p:cNvPr id="4499" name="Google Shape;4499;p12"/>
          <p:cNvSpPr txBox="1"/>
          <p:nvPr/>
        </p:nvSpPr>
        <p:spPr>
          <a:xfrm>
            <a:off x="2423374" y="4194026"/>
            <a:ext cx="5513882" cy="2239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giải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Việt đá quả cầu xa hơn Nam số mét là: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– 4 = 1 (m)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Đáp số: 1 m.</a:t>
            </a:r>
            <a:endParaRPr sz="240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8" name="Google Shape;4508;p14" descr="Không có mô tả.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90947" y="370400"/>
            <a:ext cx="2330549" cy="887829"/>
          </a:xfrm>
          <a:prstGeom prst="rect">
            <a:avLst/>
          </a:prstGeom>
          <a:noFill/>
          <a:ln>
            <a:noFill/>
          </a:ln>
        </p:spPr>
      </p:pic>
      <p:sp>
        <p:nvSpPr>
          <p:cNvPr id="4509" name="Google Shape;4509;p14"/>
          <p:cNvSpPr txBox="1"/>
          <p:nvPr/>
        </p:nvSpPr>
        <p:spPr>
          <a:xfrm flipH="1">
            <a:off x="3021429" y="740676"/>
            <a:ext cx="4844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A1E72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CẦU THANG - CẦU TRƯỢT</a:t>
            </a:r>
          </a:p>
        </p:txBody>
      </p:sp>
      <p:pic>
        <p:nvPicPr>
          <p:cNvPr id="4510" name="Google Shape;4510;p1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307415" y="290996"/>
            <a:ext cx="1693179" cy="142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1" name="Google Shape;4511;p14" descr="Business Rules Clip Art - Royalty Free - GoGraph"/>
          <p:cNvPicPr preferRelativeResize="0"/>
          <p:nvPr/>
        </p:nvPicPr>
        <p:blipFill rotWithShape="1">
          <a:blip r:embed="rId5"/>
          <a:srcRect b="22676"/>
          <a:stretch>
            <a:fillRect/>
          </a:stretch>
        </p:blipFill>
        <p:spPr>
          <a:xfrm>
            <a:off x="5026496" y="1416937"/>
            <a:ext cx="2238375" cy="1428802"/>
          </a:xfrm>
          <a:prstGeom prst="rect">
            <a:avLst/>
          </a:prstGeom>
          <a:noFill/>
          <a:ln>
            <a:noFill/>
          </a:ln>
        </p:spPr>
      </p:pic>
      <p:sp>
        <p:nvSpPr>
          <p:cNvPr id="4512" name="Google Shape;4512;p14"/>
          <p:cNvSpPr txBox="1"/>
          <p:nvPr/>
        </p:nvSpPr>
        <p:spPr>
          <a:xfrm>
            <a:off x="996694" y="2308217"/>
            <a:ext cx="9937608" cy="390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Chơi theo nhóm.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Người chơi bắt đầu từ ô </a:t>
            </a:r>
            <a:r>
              <a:rPr lang="en-US" sz="2400" b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xuất phát</a:t>
            </a: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 Khi đến lượt, người chơi gieo xúc xắc. Đếm số chấm ở mặt trên xúc xắc rồi di chuyển số ô bằng số chấm đó. Nếu số thích hợp với      ở ô đi đến, nếu nêu sai số thì phải quay về ô xuất phát trước đó. Khi đến chân cầu thang, em leo lên. Khi đến đỉnh cầu trượt, em trượt xuống.</a:t>
            </a:r>
          </a:p>
          <a:p>
            <a:pPr marL="285750" marR="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Char char="•"/>
            </a:pP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Trò chơi kết thúc khi có người đến được </a:t>
            </a:r>
            <a:r>
              <a:rPr lang="en-US" sz="2400" b="1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kho báu</a:t>
            </a:r>
            <a:r>
              <a:rPr lang="en-US" sz="2400">
                <a:solidFill>
                  <a:srgbClr val="00206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</a:p>
        </p:txBody>
      </p:sp>
      <p:sp>
        <p:nvSpPr>
          <p:cNvPr id="4513" name="Google Shape;4513;p14"/>
          <p:cNvSpPr/>
          <p:nvPr/>
        </p:nvSpPr>
        <p:spPr>
          <a:xfrm>
            <a:off x="859722" y="1628506"/>
            <a:ext cx="10183416" cy="469499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lg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14" name="Google Shape;4514;p14"/>
          <p:cNvSpPr/>
          <p:nvPr/>
        </p:nvSpPr>
        <p:spPr>
          <a:xfrm>
            <a:off x="5660175" y="4071254"/>
            <a:ext cx="443163" cy="4850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794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45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4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9" name="Google Shape;4519;p15" descr="Không có mô tả.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90947" y="370400"/>
            <a:ext cx="2330549" cy="887829"/>
          </a:xfrm>
          <a:prstGeom prst="rect">
            <a:avLst/>
          </a:prstGeom>
          <a:noFill/>
          <a:ln>
            <a:noFill/>
          </a:ln>
        </p:spPr>
      </p:pic>
      <p:sp>
        <p:nvSpPr>
          <p:cNvPr id="4520" name="Google Shape;4520;p15"/>
          <p:cNvSpPr txBox="1"/>
          <p:nvPr/>
        </p:nvSpPr>
        <p:spPr>
          <a:xfrm flipH="1">
            <a:off x="408924" y="1557104"/>
            <a:ext cx="48443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A1E72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CẦU THANG – CẦU TRƯỢT</a:t>
            </a:r>
          </a:p>
        </p:txBody>
      </p:sp>
      <p:pic>
        <p:nvPicPr>
          <p:cNvPr id="4521" name="Google Shape;4521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28317" y="2715630"/>
            <a:ext cx="3068056" cy="258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2" name="Google Shape;4522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363453" y="223239"/>
            <a:ext cx="6122852" cy="6234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45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 panose="020B0604020202020204"/>
                <a:sym typeface="Arial" panose="020B0604020202020204"/>
              </a:rPr>
              <a:t>HOẠT ĐỘNG TIẾP NỐI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-Ôn tập về đề- xi- mét. Mét. Ki-lô-mét.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55: Đề- xi- mét. Mét. Ki-lô-mét.( tiết 3)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2742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690880" y="106045"/>
            <a:ext cx="2317115" cy="980440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5208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E36C09"/>
                  </a:solidFill>
                  <a:latin typeface="Cookie" panose="02000000000000000000"/>
                  <a:ea typeface="Cookie" panose="02000000000000000000"/>
                  <a:cs typeface="Cookie" panose="02000000000000000000"/>
                  <a:sym typeface="Cookie" panose="02000000000000000000"/>
                </a:rPr>
                <a:t>CHỦ ĐỀ 11</a:t>
              </a: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2730500" y="231775"/>
            <a:ext cx="7724775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ĐỘ DÀI VÀ ĐƠN VỊ ĐO ĐỘ DÀI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rgbClr val="E36C09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TIỀN VIỆT NAM</a:t>
            </a:r>
          </a:p>
        </p:txBody>
      </p:sp>
      <p:sp>
        <p:nvSpPr>
          <p:cNvPr id="4344" name="Google Shape;4344;p1"/>
          <p:cNvSpPr txBox="1"/>
          <p:nvPr/>
        </p:nvSpPr>
        <p:spPr>
          <a:xfrm>
            <a:off x="2677160" y="1899285"/>
            <a:ext cx="6896735" cy="341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BÀI 55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ĐỀ- XI- MÉT. MÉT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Times New Roman" panose="02020603050405020304" charset="0"/>
                <a:ea typeface="Cookie" panose="02000000000000000000"/>
                <a:cs typeface="Times New Roman" panose="02020603050405020304" charset="0"/>
                <a:sym typeface="Cookie" panose="02000000000000000000"/>
              </a:rPr>
              <a:t>KI-LÔ-MÉT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902548" y="2938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5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8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57989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36221" y="2075730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 là một đơn vị đo........?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3890645" y="1228725"/>
            <a:ext cx="50133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charset="0"/>
                <a:cs typeface="Times New Roman" panose="02020603050405020304" charset="0"/>
              </a:rPr>
              <a:t>4 dm = ......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00026" y="1628690"/>
            <a:ext cx="638284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dm = ..... 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593</Words>
  <Application>Microsoft Office PowerPoint</Application>
  <PresentationFormat>Widescreen</PresentationFormat>
  <Paragraphs>69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Cookie</vt:lpstr>
      <vt:lpstr>HP001 4 hàng</vt:lpstr>
      <vt:lpstr>Calibri</vt:lpstr>
      <vt:lpstr>Arial-Rounded</vt:lpstr>
      <vt:lpstr>等线</vt:lpstr>
      <vt:lpstr>Arial</vt:lpstr>
      <vt:lpstr>Tahoma</vt:lpstr>
      <vt:lpstr>Noto Sans Symbols</vt:lpstr>
      <vt:lpstr>Times New Roman</vt:lpstr>
      <vt:lpstr>Calibri Light</vt:lpstr>
      <vt:lpstr>UTM Cookies</vt:lpstr>
      <vt:lpstr>Office Theme</vt:lpstr>
      <vt:lpstr>6_Office Theme</vt:lpstr>
      <vt:lpstr>1_Office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LENOVO</cp:lastModifiedBy>
  <cp:revision>8</cp:revision>
  <dcterms:created xsi:type="dcterms:W3CDTF">2021-08-04T02:54:00Z</dcterms:created>
  <dcterms:modified xsi:type="dcterms:W3CDTF">2022-03-22T01:41:52Z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1B439640523D4D4390D6F29240648644</vt:lpwstr>
  </property>
</Properties>
</file>