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2" r:id="rId3"/>
    <p:sldMasterId id="2147483704" r:id="rId4"/>
  </p:sldMasterIdLst>
  <p:notesMasterIdLst>
    <p:notesMasterId r:id="rId21"/>
  </p:notesMasterIdLst>
  <p:sldIdLst>
    <p:sldId id="2900" r:id="rId5"/>
    <p:sldId id="257" r:id="rId6"/>
    <p:sldId id="258" r:id="rId7"/>
    <p:sldId id="259" r:id="rId8"/>
    <p:sldId id="260" r:id="rId9"/>
    <p:sldId id="261" r:id="rId10"/>
    <p:sldId id="264" r:id="rId11"/>
    <p:sldId id="2007577130" r:id="rId12"/>
    <p:sldId id="2007577095" r:id="rId13"/>
    <p:sldId id="2007577134" r:id="rId14"/>
    <p:sldId id="367" r:id="rId15"/>
    <p:sldId id="2007577135" r:id="rId16"/>
    <p:sldId id="2007577136" r:id="rId17"/>
    <p:sldId id="294" r:id="rId18"/>
    <p:sldId id="487" r:id="rId19"/>
    <p:sldId id="20075771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8" d="100"/>
          <a:sy n="68" d="100"/>
        </p:scale>
        <p:origin x="61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0F52C-A344-4A73-9706-4FD7958C8F94}" type="datetimeFigureOut">
              <a:rPr lang="en-US" smtClean="0"/>
              <a:t>3/19/2022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3AE45-BD59-4493-92AC-2396D2095C30}" type="slidenum">
              <a:rPr lang="en-US" smtClean="0"/>
              <a:t>‹#›</a:t>
            </a:fld>
            <a:endParaRPr lang="en-US"/>
          </a:p>
        </p:txBody>
      </p:sp>
    </p:spTree>
    <p:extLst>
      <p:ext uri="{BB962C8B-B14F-4D97-AF65-F5344CB8AC3E}">
        <p14:creationId xmlns:p14="http://schemas.microsoft.com/office/powerpoint/2010/main" val="288099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203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16</a:t>
            </a:fld>
            <a:endParaRPr lang="zh-CN" altLang="en-US">
              <a:solidFill>
                <a:prstClr val="black"/>
              </a:solidFill>
              <a:latin typeface="Calibri"/>
            </a:endParaRPr>
          </a:p>
        </p:txBody>
      </p:sp>
    </p:spTree>
    <p:extLst>
      <p:ext uri="{BB962C8B-B14F-4D97-AF65-F5344CB8AC3E}">
        <p14:creationId xmlns:p14="http://schemas.microsoft.com/office/powerpoint/2010/main" val="29800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8406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509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4564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02979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543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898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582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3/19/2022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40881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175643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50695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2022/3/19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2468278"/>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28337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2022/3/19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3598935"/>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2022/3/19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96925434"/>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2022/3/19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403259"/>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2022/3/19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8049399"/>
      </p:ext>
    </p:extLst>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2022/3/19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69707645"/>
      </p:ext>
    </p:extLst>
  </p:cSld>
  <p:clrMapOvr>
    <a:masterClrMapping/>
  </p:clrMapOvr>
  <p:transition spd="slow" advClick="0" advTm="1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2022/3/19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914556243"/>
      </p:ext>
    </p:extLst>
  </p:cSld>
  <p:clrMapOvr>
    <a:masterClrMapping/>
  </p:clrMapOvr>
  <p:transition spd="slow" advClick="0" advTm="1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2022/3/19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0097457"/>
      </p:ext>
    </p:extLst>
  </p:cSld>
  <p:clrMapOvr>
    <a:masterClrMapping/>
  </p:clrMapOvr>
  <p:transition spd="slow" advClick="0" advTm="1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2022/3/19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26799031"/>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2022/3/19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6115531"/>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2022/3/19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29582740"/>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4802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17137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5457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5746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81961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6623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2338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13693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9999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65654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13738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800437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2111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286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8412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14172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94854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324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3.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5047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0833371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716" r:id="rId6"/>
    <p:sldLayoutId id="214748371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2022/3/19</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3">
            <a:extLst>
              <a:ext uri="{FF2B5EF4-FFF2-40B4-BE49-F238E27FC236}">
                <a16:creationId xmlns:a16="http://schemas.microsoft.com/office/drawing/2014/main" id="{0FBE09A3-510D-491D-8E8A-3AE1DF43222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4423588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2022/3/19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8324318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0.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3"/><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21.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1.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C346DA-DD64-4FC6-BE2A-77D6A4CBC3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41" y="154132"/>
            <a:ext cx="1264373" cy="1264373"/>
          </a:xfrm>
          <a:prstGeom prst="rect">
            <a:avLst/>
          </a:prstGeom>
        </p:spPr>
      </p:pic>
      <p:sp>
        <p:nvSpPr>
          <p:cNvPr id="12" name="TextBox 11">
            <a:extLst>
              <a:ext uri="{FF2B5EF4-FFF2-40B4-BE49-F238E27FC236}">
                <a16:creationId xmlns:a16="http://schemas.microsoft.com/office/drawing/2014/main" id="{B235E503-111A-40EF-A197-F3075D6423F3}"/>
              </a:ext>
            </a:extLst>
          </p:cNvPr>
          <p:cNvSpPr txBox="1"/>
          <p:nvPr/>
        </p:nvSpPr>
        <p:spPr>
          <a:xfrm>
            <a:off x="2843540" y="154132"/>
            <a:ext cx="6504921" cy="11406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lnSpc>
                <a:spcPct val="150000"/>
              </a:lnSpc>
              <a:defRPr/>
            </a:pPr>
            <a:r>
              <a:rPr lang="en-US" sz="2400" b="1" dirty="0">
                <a:solidFill>
                  <a:prstClr val="black"/>
                </a:solidFill>
                <a:latin typeface="Calibri"/>
                <a:cs typeface="#9Slide03 Arima Madurai Medium" panose="00000600000000000000" pitchFamily="2" charset="0"/>
              </a:rPr>
              <a:t>PHÒNG GIÁO DỤC VÀ ĐÀO TẠO QUẬN LONG BIÊN</a:t>
            </a:r>
          </a:p>
          <a:p>
            <a:pPr algn="ctr" defTabSz="914377">
              <a:lnSpc>
                <a:spcPct val="150000"/>
              </a:lnSpc>
              <a:defRPr/>
            </a:pPr>
            <a:r>
              <a:rPr lang="en-US" sz="2400" b="1" dirty="0">
                <a:solidFill>
                  <a:prstClr val="black"/>
                </a:solidFill>
                <a:latin typeface="Calibri"/>
                <a:cs typeface="#9Slide03 Arima Madurai Medium" panose="00000600000000000000" pitchFamily="2" charset="0"/>
              </a:rPr>
              <a:t>TRƯỜNG TIỂU HỌC PHÚC LỢI</a:t>
            </a:r>
            <a:endParaRPr lang="vi-VN" sz="2400" b="1" dirty="0">
              <a:solidFill>
                <a:prstClr val="black"/>
              </a:solidFill>
              <a:latin typeface="Arial" panose="020B0604020202020204" pitchFamily="34" charset="0"/>
              <a:cs typeface="#9Slide03 Arima Madurai Medium" panose="00000600000000000000" pitchFamily="2" charset="0"/>
            </a:endParaRPr>
          </a:p>
        </p:txBody>
      </p:sp>
      <p:sp>
        <p:nvSpPr>
          <p:cNvPr id="13" name="TextBox 12">
            <a:extLst>
              <a:ext uri="{FF2B5EF4-FFF2-40B4-BE49-F238E27FC236}">
                <a16:creationId xmlns:a16="http://schemas.microsoft.com/office/drawing/2014/main" id="{3821ED9E-0786-4025-88AA-FAA56FBB3344}"/>
              </a:ext>
            </a:extLst>
          </p:cNvPr>
          <p:cNvSpPr txBox="1"/>
          <p:nvPr/>
        </p:nvSpPr>
        <p:spPr>
          <a:xfrm>
            <a:off x="991828" y="1891447"/>
            <a:ext cx="10782043" cy="24929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5400" b="1">
                <a:solidFill>
                  <a:srgbClr val="FF0000"/>
                </a:solidFill>
                <a:latin typeface="Calibri"/>
                <a:cs typeface="#9Slide03 Arima Madurai Medium" panose="00000600000000000000" pitchFamily="2" charset="0"/>
              </a:rPr>
              <a:t> TIẾNG VIỆT</a:t>
            </a:r>
          </a:p>
          <a:p>
            <a:pPr algn="ctr" defTabSz="914377">
              <a:defRPr/>
            </a:pPr>
            <a:r>
              <a:rPr lang="en-US" sz="5400" b="1">
                <a:solidFill>
                  <a:srgbClr val="FF0000"/>
                </a:solidFill>
                <a:latin typeface="Calibri"/>
                <a:cs typeface="#9Slide03 Arima Madurai Medium" panose="00000600000000000000" pitchFamily="2" charset="0"/>
              </a:rPr>
              <a:t>ĐỌC</a:t>
            </a:r>
            <a:endParaRPr lang="en-US" sz="5400" b="1" dirty="0">
              <a:solidFill>
                <a:srgbClr val="FF0000"/>
              </a:solidFill>
              <a:latin typeface="Calibri"/>
              <a:cs typeface="#9Slide03 Arima Madurai Medium" panose="00000600000000000000" pitchFamily="2" charset="0"/>
            </a:endParaRPr>
          </a:p>
          <a:p>
            <a:pPr algn="ctr" defTabSz="914377">
              <a:defRPr/>
            </a:pPr>
            <a:r>
              <a:rPr lang="en-US" sz="4800" b="1">
                <a:solidFill>
                  <a:srgbClr val="FF0000"/>
                </a:solidFill>
                <a:latin typeface="Calibri"/>
                <a:cs typeface="#9Slide03 Arima Madurai Medium" panose="00000600000000000000" pitchFamily="2" charset="0"/>
              </a:rPr>
              <a:t>ÔN TẬP GIỮA HỌC KÌ 2 (TIẾT 1+2)</a:t>
            </a:r>
            <a:endParaRPr lang="vi-VN" sz="4800" b="1" dirty="0">
              <a:solidFill>
                <a:srgbClr val="FF0000"/>
              </a:solidFill>
              <a:latin typeface="Arial" panose="020B0604020202020204" pitchFamily="34" charset="0"/>
              <a:cs typeface="#9Slide03 Arima Madurai Medium" panose="00000600000000000000" pitchFamily="2" charset="0"/>
            </a:endParaRPr>
          </a:p>
        </p:txBody>
      </p:sp>
      <p:pic>
        <p:nvPicPr>
          <p:cNvPr id="6" name="Picture 5">
            <a:extLst>
              <a:ext uri="{FF2B5EF4-FFF2-40B4-BE49-F238E27FC236}">
                <a16:creationId xmlns:a16="http://schemas.microsoft.com/office/drawing/2014/main" id="{A14342E8-410F-4091-9B30-14175B84F5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41" y="229547"/>
            <a:ext cx="1264373" cy="1264373"/>
          </a:xfrm>
          <a:prstGeom prst="rect">
            <a:avLst/>
          </a:prstGeom>
        </p:spPr>
      </p:pic>
    </p:spTree>
    <p:extLst>
      <p:ext uri="{BB962C8B-B14F-4D97-AF65-F5344CB8AC3E}">
        <p14:creationId xmlns:p14="http://schemas.microsoft.com/office/powerpoint/2010/main" val="3318415963"/>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3A33DF-D310-49A8-940B-7C603510C9B2}"/>
              </a:ext>
            </a:extLst>
          </p:cNvPr>
          <p:cNvSpPr txBox="1"/>
          <p:nvPr/>
        </p:nvSpPr>
        <p:spPr>
          <a:xfrm>
            <a:off x="625929" y="83721"/>
            <a:ext cx="10940142" cy="440120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8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28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800" b="1" i="0" u="none" strike="noStrike" kern="1200" cap="none" spc="0" normalizeH="0" baseline="0" noProof="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thích</a:t>
            </a:r>
          </a:p>
          <a:p>
            <a:pPr marL="514350" indent="-514350">
              <a:buAutoNum type="alphaLcPeriod"/>
              <a:defRPr/>
            </a:pPr>
            <a:r>
              <a:rPr kumimoji="0" lang="vi-VN" sz="2800" b="0" i="0" u="none" strike="noStrike" kern="1200" cap="none" spc="0" normalizeH="0" baseline="0" noProof="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Tìm trong bài đọc những câu văn, câu thơ hay nói về cây cối hoặc loài vật, cảnh vật</a:t>
            </a:r>
            <a:endParaRPr kumimoji="0" lang="en-US" sz="2800" b="0" i="0" u="none" strike="noStrike" kern="1200" cap="none" spc="0" normalizeH="0" baseline="0" noProof="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a:defRPr/>
            </a:pPr>
            <a:r>
              <a:rPr kumimoji="0" lang="en-US" sz="2800" b="0" i="0" u="none" strike="noStrike" kern="1200" cap="none" spc="0" normalizeH="0" baseline="0" noProof="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 Các loài hoa nghe tiếng hát trong suốt của bạn họa mi chợt bừng giấc, xòe những cánh hoa đẹp, bày đủ các màu sắc xanh tươi. (Bài Họa mi hót)</a:t>
            </a:r>
          </a:p>
          <a:p>
            <a:pPr>
              <a:defRPr/>
            </a:pPr>
            <a:r>
              <a:rPr kumimoji="0" lang="en-US" sz="2800" b="0" i="0" u="none" strike="noStrike" kern="1200" cap="none" spc="0" normalizeH="0" baseline="0" noProof="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 Nêu tên một nhân vật em yêu thích trong bài đọc và giải thích vì sao em thích nhân vật đó?</a:t>
            </a:r>
          </a:p>
          <a:p>
            <a:pPr marL="514350" indent="-514350">
              <a:buAutoNum type="alphaLcPeriod"/>
              <a:defRPr/>
            </a:pPr>
            <a:endParaRPr kumimoji="0" lang="en-US" sz="2800" b="0" i="0" u="none" strike="noStrike" kern="1200" cap="none" spc="0" normalizeH="0" baseline="0" noProof="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C406EDCC-5442-48F2-BAF2-583B492DC18E}"/>
              </a:ext>
            </a:extLst>
          </p:cNvPr>
          <p:cNvPicPr>
            <a:picLocks noChangeAspect="1"/>
          </p:cNvPicPr>
          <p:nvPr/>
        </p:nvPicPr>
        <p:blipFill>
          <a:blip r:embed="rId2"/>
          <a:stretch>
            <a:fillRect/>
          </a:stretch>
        </p:blipFill>
        <p:spPr>
          <a:xfrm>
            <a:off x="5241100" y="3396795"/>
            <a:ext cx="6834636" cy="3377484"/>
          </a:xfrm>
          <a:prstGeom prst="rect">
            <a:avLst/>
          </a:prstGeom>
        </p:spPr>
      </p:pic>
    </p:spTree>
    <p:extLst>
      <p:ext uri="{BB962C8B-B14F-4D97-AF65-F5344CB8AC3E}">
        <p14:creationId xmlns:p14="http://schemas.microsoft.com/office/powerpoint/2010/main" val="4094495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Học</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sinh</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đọc</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bài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3.33333E-6 L -4.16667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240270" y="261257"/>
            <a:ext cx="11711460" cy="1143000"/>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 trong bài đọc những câu văn, câu thơ hay nói về cây cối hoặc loài vật, cảnh vật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855315" y="1573323"/>
            <a:ext cx="9699172" cy="1405548"/>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chợt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xòe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8EC25A94-4879-4D5F-A07D-186716A7AB4D}"/>
              </a:ext>
            </a:extLst>
          </p:cNvPr>
          <p:cNvPicPr>
            <a:picLocks noChangeAspect="1"/>
          </p:cNvPicPr>
          <p:nvPr/>
        </p:nvPicPr>
        <p:blipFill>
          <a:blip r:embed="rId2"/>
          <a:stretch>
            <a:fillRect/>
          </a:stretch>
        </p:blipFill>
        <p:spPr>
          <a:xfrm>
            <a:off x="5005430" y="3219259"/>
            <a:ext cx="6834636" cy="3377484"/>
          </a:xfrm>
          <a:prstGeom prst="rect">
            <a:avLst/>
          </a:prstGeom>
        </p:spPr>
      </p:pic>
    </p:spTree>
    <p:extLst>
      <p:ext uri="{BB962C8B-B14F-4D97-AF65-F5344CB8AC3E}">
        <p14:creationId xmlns:p14="http://schemas.microsoft.com/office/powerpoint/2010/main" val="2055543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490193" y="413658"/>
            <a:ext cx="11387579" cy="1143000"/>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1334396" y="1736328"/>
            <a:ext cx="9699172" cy="1478212"/>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nhân vật chim họa mi. Vì mỗi lần chim cất lên tiếng hót vang lừng, mọi vật như có sự thay đổi kỳ diệu.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49E4548-5BF2-40B0-814A-A2F9EF2F09DA}"/>
              </a:ext>
            </a:extLst>
          </p:cNvPr>
          <p:cNvPicPr>
            <a:picLocks noChangeAspect="1"/>
          </p:cNvPicPr>
          <p:nvPr/>
        </p:nvPicPr>
        <p:blipFill>
          <a:blip r:embed="rId2"/>
          <a:stretch>
            <a:fillRect/>
          </a:stretch>
        </p:blipFill>
        <p:spPr>
          <a:xfrm>
            <a:off x="5241100" y="3396795"/>
            <a:ext cx="6834636" cy="3377484"/>
          </a:xfrm>
          <a:prstGeom prst="rect">
            <a:avLst/>
          </a:prstGeom>
        </p:spPr>
      </p:pic>
    </p:spTree>
    <p:extLst>
      <p:ext uri="{BB962C8B-B14F-4D97-AF65-F5344CB8AC3E}">
        <p14:creationId xmlns:p14="http://schemas.microsoft.com/office/powerpoint/2010/main" val="72552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6" name="Thought Bubble: Cloud 5">
            <a:extLst>
              <a:ext uri="{FF2B5EF4-FFF2-40B4-BE49-F238E27FC236}">
                <a16:creationId xmlns:a16="http://schemas.microsoft.com/office/drawing/2014/main" id="{BF3E3577-B85D-41BE-934A-3E5A7188D767}"/>
              </a:ext>
            </a:extLst>
          </p:cNvPr>
          <p:cNvSpPr/>
          <p:nvPr/>
        </p:nvSpPr>
        <p:spPr>
          <a:xfrm>
            <a:off x="3922485"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 nay em được ôn lại những kiến thức nào?</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hought Bubble: Cloud 6">
            <a:extLst>
              <a:ext uri="{FF2B5EF4-FFF2-40B4-BE49-F238E27FC236}">
                <a16:creationId xmlns:a16="http://schemas.microsoft.com/office/drawing/2014/main" id="{1FEFA608-B261-4936-86EB-83ACE6DBA845}"/>
              </a:ext>
            </a:extLst>
          </p:cNvPr>
          <p:cNvSpPr/>
          <p:nvPr/>
        </p:nvSpPr>
        <p:spPr>
          <a:xfrm>
            <a:off x="3630253" y="-17692"/>
            <a:ext cx="8181532" cy="3359631"/>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iếp tục luyện đọc các bài tập đọc đã học</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7327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3255582" y="1398173"/>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sp>
        <p:nvSpPr>
          <p:cNvPr id="3" name="TextBox 2"/>
          <p:cNvSpPr txBox="1"/>
          <p:nvPr/>
        </p:nvSpPr>
        <p:spPr>
          <a:xfrm>
            <a:off x="4833269" y="2780288"/>
            <a:ext cx="6590805" cy="1077218"/>
          </a:xfrm>
          <a:prstGeom prst="rect">
            <a:avLst/>
          </a:prstGeom>
          <a:noFill/>
        </p:spPr>
        <p:txBody>
          <a:bodyPr wrap="square" rtlCol="0">
            <a:spAutoFit/>
          </a:bodyPr>
          <a:lstStyle/>
          <a:p>
            <a:pPr marL="285750" indent="-285750">
              <a:buFontTx/>
              <a:buChar char="-"/>
            </a:pPr>
            <a:r>
              <a:rPr lang="en-US" sz="3200" b="1" dirty="0" err="1"/>
              <a:t>Về</a:t>
            </a:r>
            <a:r>
              <a:rPr lang="en-US" sz="3200" b="1" dirty="0"/>
              <a:t> </a:t>
            </a:r>
            <a:r>
              <a:rPr lang="en-US" sz="3200" b="1" dirty="0" err="1"/>
              <a:t>nhà</a:t>
            </a:r>
            <a:r>
              <a:rPr lang="en-US" sz="3200" b="1" dirty="0"/>
              <a:t> </a:t>
            </a:r>
            <a:r>
              <a:rPr lang="en-US" sz="3200" b="1" dirty="0" err="1"/>
              <a:t>đọc</a:t>
            </a:r>
            <a:r>
              <a:rPr lang="en-US" sz="3200" b="1" dirty="0"/>
              <a:t> </a:t>
            </a:r>
            <a:r>
              <a:rPr lang="en-US" sz="3200" b="1" dirty="0" err="1"/>
              <a:t>và</a:t>
            </a:r>
            <a:r>
              <a:rPr lang="en-US" sz="3200" b="1" dirty="0"/>
              <a:t> </a:t>
            </a:r>
            <a:r>
              <a:rPr lang="en-US" sz="3200" b="1" dirty="0" err="1"/>
              <a:t>trả</a:t>
            </a:r>
            <a:r>
              <a:rPr lang="en-US" sz="3200" b="1" dirty="0"/>
              <a:t> </a:t>
            </a:r>
            <a:r>
              <a:rPr lang="en-US" sz="3200" b="1" dirty="0" err="1"/>
              <a:t>lời</a:t>
            </a:r>
            <a:r>
              <a:rPr lang="en-US" sz="3200" b="1" dirty="0"/>
              <a:t> </a:t>
            </a:r>
            <a:r>
              <a:rPr lang="en-US" sz="3200" b="1" dirty="0" err="1"/>
              <a:t>bài</a:t>
            </a:r>
            <a:r>
              <a:rPr lang="en-US" sz="3200" b="1" dirty="0"/>
              <a:t>.</a:t>
            </a:r>
          </a:p>
          <a:p>
            <a:pPr marL="285750" indent="-285750">
              <a:buFontTx/>
              <a:buChar char="-"/>
            </a:pPr>
            <a:r>
              <a:rPr lang="en-US" sz="3200" b="1" dirty="0" err="1"/>
              <a:t>Chuẩn</a:t>
            </a:r>
            <a:r>
              <a:rPr lang="en-US" sz="3200" b="1" dirty="0"/>
              <a:t> </a:t>
            </a:r>
            <a:r>
              <a:rPr lang="en-US" sz="3200" b="1" err="1"/>
              <a:t>bị</a:t>
            </a:r>
            <a:r>
              <a:rPr lang="en-US" sz="3200" b="1"/>
              <a:t> bài học sau.</a:t>
            </a:r>
            <a:endParaRPr lang="en-US" sz="3200" b="1" dirty="0"/>
          </a:p>
        </p:txBody>
      </p:sp>
    </p:spTree>
    <p:extLst>
      <p:ext uri="{BB962C8B-B14F-4D97-AF65-F5344CB8AC3E}">
        <p14:creationId xmlns:p14="http://schemas.microsoft.com/office/powerpoint/2010/main" val="405435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94" y="704055"/>
            <a:ext cx="2661644" cy="891500"/>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005" y="236091"/>
            <a:ext cx="12331428" cy="10693183"/>
          </a:xfrm>
          <a:prstGeom prst="rect">
            <a:avLst/>
          </a:prstGeom>
        </p:spPr>
      </p:pic>
      <p:sp>
        <p:nvSpPr>
          <p:cNvPr id="26" name="任意多边形 25"/>
          <p:cNvSpPr/>
          <p:nvPr/>
        </p:nvSpPr>
        <p:spPr>
          <a:xfrm>
            <a:off x="1915887" y="1868278"/>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05" name="任意多边形 104"/>
          <p:cNvSpPr/>
          <p:nvPr/>
        </p:nvSpPr>
        <p:spPr>
          <a:xfrm>
            <a:off x="2390356" y="2056871"/>
            <a:ext cx="7408981" cy="4072083"/>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4840823"/>
            <a:ext cx="2751437" cy="1620820"/>
          </a:xfrm>
          <a:prstGeom prst="rect">
            <a:avLst/>
          </a:prstGeom>
        </p:spPr>
      </p:pic>
      <p:grpSp>
        <p:nvGrpSpPr>
          <p:cNvPr id="108" name="组合 107"/>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407611" y="4800725"/>
            <a:ext cx="2784389" cy="1620820"/>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9670239" y="3330309"/>
            <a:ext cx="2176557" cy="3377231"/>
          </a:xfrm>
          <a:prstGeom prst="rect">
            <a:avLst/>
          </a:prstGeom>
        </p:spPr>
      </p:pic>
      <p:sp>
        <p:nvSpPr>
          <p:cNvPr id="92" name="任意多边形 91"/>
          <p:cNvSpPr/>
          <p:nvPr/>
        </p:nvSpPr>
        <p:spPr>
          <a:xfrm>
            <a:off x="-6577" y="6168693"/>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1" name="任意多边形 110"/>
          <p:cNvSpPr/>
          <p:nvPr/>
        </p:nvSpPr>
        <p:spPr>
          <a:xfrm>
            <a:off x="-6577" y="6291730"/>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2" name="任意多边形 111"/>
          <p:cNvSpPr/>
          <p:nvPr/>
        </p:nvSpPr>
        <p:spPr>
          <a:xfrm>
            <a:off x="-6577" y="6487466"/>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22366" y="4748185"/>
            <a:ext cx="3121967" cy="1772088"/>
          </a:xfrm>
          <a:prstGeom prst="rect">
            <a:avLst/>
          </a:prstGeom>
        </p:spPr>
      </p:pic>
      <p:sp>
        <p:nvSpPr>
          <p:cNvPr id="24" name="TextBox 31"/>
          <p:cNvSpPr txBox="1"/>
          <p:nvPr/>
        </p:nvSpPr>
        <p:spPr>
          <a:xfrm>
            <a:off x="1832499" y="2923447"/>
            <a:ext cx="8374419" cy="1733680"/>
          </a:xfrm>
          <a:prstGeom prst="rect">
            <a:avLst/>
          </a:prstGeom>
          <a:noFill/>
          <a:ln w="9525">
            <a:noFill/>
          </a:ln>
        </p:spPr>
        <p:txBody>
          <a:bodyPr wrap="square">
            <a:spAutoFit/>
          </a:bodyPr>
          <a:lstStyle/>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Chúc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các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con</a:t>
            </a:r>
          </a:p>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Chăm</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ngoan</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học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giỏi</a:t>
            </a:r>
            <a:endParaRPr lang="zh-CN" altLang="en-US" sz="5333" b="1" dirty="0">
              <a:solidFill>
                <a:srgbClr val="A9250B"/>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16187490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down)">
                                      <p:cBhvr>
                                        <p:cTn id="14" dur="500"/>
                                        <p:tgtEl>
                                          <p:spTgt spid="1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par>
                                <p:cTn id="32" presetID="8" presetClass="emph" presetSubtype="0" fill="hold" nodeType="withEffect">
                                  <p:stCondLst>
                                    <p:cond delay="0"/>
                                  </p:stCondLst>
                                  <p:childTnLst>
                                    <p:animRot by="21600000">
                                      <p:cBhvr>
                                        <p:cTn id="33" dur="10000" fill="hold"/>
                                        <p:tgtEl>
                                          <p:spTgt spid="23"/>
                                        </p:tgtEl>
                                        <p:attrNameLst>
                                          <p:attrName>r</p:attrName>
                                        </p:attrNameLst>
                                      </p:cBhvr>
                                    </p:animRot>
                                  </p:childTnLst>
                                </p:cTn>
                              </p:par>
                              <p:par>
                                <p:cTn id="34" presetID="22" presetClass="entr" presetSubtype="8"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wipe(left)">
                                      <p:cBhvr>
                                        <p:cTn id="36" dur="500"/>
                                        <p:tgtEl>
                                          <p:spTgt spid="80"/>
                                        </p:tgtEl>
                                      </p:cBhvr>
                                    </p:animEffect>
                                  </p:childTnLst>
                                </p:cTn>
                              </p:par>
                              <p:par>
                                <p:cTn id="37" presetID="22" presetClass="entr" presetSubtype="2"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right)">
                                      <p:cBhvr>
                                        <p:cTn id="39" dur="500"/>
                                        <p:tgtEl>
                                          <p:spTgt spid="86"/>
                                        </p:tgtEl>
                                      </p:cBhvr>
                                    </p:animEffect>
                                  </p:childTnLst>
                                </p:cTn>
                              </p:par>
                              <p:par>
                                <p:cTn id="40" presetID="42" presetClass="entr" presetSubtype="0" fill="hold"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1000"/>
                                        <p:tgtEl>
                                          <p:spTgt spid="108"/>
                                        </p:tgtEl>
                                      </p:cBhvr>
                                    </p:animEffect>
                                    <p:anim calcmode="lin" valueType="num">
                                      <p:cBhvr>
                                        <p:cTn id="43" dur="1000" fill="hold"/>
                                        <p:tgtEl>
                                          <p:spTgt spid="108"/>
                                        </p:tgtEl>
                                        <p:attrNameLst>
                                          <p:attrName>ppt_x</p:attrName>
                                        </p:attrNameLst>
                                      </p:cBhvr>
                                      <p:tavLst>
                                        <p:tav tm="0">
                                          <p:val>
                                            <p:strVal val="#ppt_x"/>
                                          </p:val>
                                        </p:tav>
                                        <p:tav tm="100000">
                                          <p:val>
                                            <p:strVal val="#ppt_x"/>
                                          </p:val>
                                        </p:tav>
                                      </p:tavLst>
                                    </p:anim>
                                    <p:anim calcmode="lin" valueType="num">
                                      <p:cBhvr>
                                        <p:cTn id="44" dur="1000" fill="hold"/>
                                        <p:tgtEl>
                                          <p:spTgt spid="10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53" presetClass="entr" presetSubtype="528"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1250" fill="hold"/>
                                        <p:tgtEl>
                                          <p:spTgt spid="2"/>
                                        </p:tgtEl>
                                        <p:attrNameLst>
                                          <p:attrName>ppt_w</p:attrName>
                                        </p:attrNameLst>
                                      </p:cBhvr>
                                      <p:tavLst>
                                        <p:tav tm="0">
                                          <p:val>
                                            <p:fltVal val="0"/>
                                          </p:val>
                                        </p:tav>
                                        <p:tav tm="100000">
                                          <p:val>
                                            <p:strVal val="#ppt_w"/>
                                          </p:val>
                                        </p:tav>
                                      </p:tavLst>
                                    </p:anim>
                                    <p:anim calcmode="lin" valueType="num">
                                      <p:cBhvr>
                                        <p:cTn id="53" dur="1250" fill="hold"/>
                                        <p:tgtEl>
                                          <p:spTgt spid="2"/>
                                        </p:tgtEl>
                                        <p:attrNameLst>
                                          <p:attrName>ppt_h</p:attrName>
                                        </p:attrNameLst>
                                      </p:cBhvr>
                                      <p:tavLst>
                                        <p:tav tm="0">
                                          <p:val>
                                            <p:fltVal val="0"/>
                                          </p:val>
                                        </p:tav>
                                        <p:tav tm="100000">
                                          <p:val>
                                            <p:strVal val="#ppt_h"/>
                                          </p:val>
                                        </p:tav>
                                      </p:tavLst>
                                    </p:anim>
                                    <p:animEffect transition="in" filter="fade">
                                      <p:cBhvr>
                                        <p:cTn id="54" dur="1250"/>
                                        <p:tgtEl>
                                          <p:spTgt spid="2"/>
                                        </p:tgtEl>
                                      </p:cBhvr>
                                    </p:animEffect>
                                    <p:anim calcmode="lin" valueType="num">
                                      <p:cBhvr>
                                        <p:cTn id="55" dur="1250" fill="hold"/>
                                        <p:tgtEl>
                                          <p:spTgt spid="2"/>
                                        </p:tgtEl>
                                        <p:attrNameLst>
                                          <p:attrName>ppt_x</p:attrName>
                                        </p:attrNameLst>
                                      </p:cBhvr>
                                      <p:tavLst>
                                        <p:tav tm="0">
                                          <p:val>
                                            <p:fltVal val="0.5"/>
                                          </p:val>
                                        </p:tav>
                                        <p:tav tm="100000">
                                          <p:val>
                                            <p:strVal val="#ppt_x"/>
                                          </p:val>
                                        </p:tav>
                                      </p:tavLst>
                                    </p:anim>
                                    <p:anim calcmode="lin" valueType="num">
                                      <p:cBhvr>
                                        <p:cTn id="56" dur="1250" fill="hold"/>
                                        <p:tgtEl>
                                          <p:spTgt spid="2"/>
                                        </p:tgtEl>
                                        <p:attrNameLst>
                                          <p:attrName>ppt_y</p:attrName>
                                        </p:attrNameLst>
                                      </p:cBhvr>
                                      <p:tavLst>
                                        <p:tav tm="0">
                                          <p:val>
                                            <p:fltVal val="0.5"/>
                                          </p:val>
                                        </p:tav>
                                        <p:tav tm="100000">
                                          <p:val>
                                            <p:strVal val="#ppt_y"/>
                                          </p:val>
                                        </p:tav>
                                      </p:tavLst>
                                    </p:anim>
                                  </p:childTnLst>
                                </p:cTn>
                              </p:par>
                              <p:par>
                                <p:cTn id="57" presetID="2" presetClass="entr" presetSubtype="8" decel="4100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4500" fill="hold"/>
                                        <p:tgtEl>
                                          <p:spTgt spid="28"/>
                                        </p:tgtEl>
                                        <p:attrNameLst>
                                          <p:attrName>ppt_x</p:attrName>
                                        </p:attrNameLst>
                                      </p:cBhvr>
                                      <p:tavLst>
                                        <p:tav tm="0">
                                          <p:val>
                                            <p:strVal val="0-#ppt_w/2"/>
                                          </p:val>
                                        </p:tav>
                                        <p:tav tm="100000">
                                          <p:val>
                                            <p:strVal val="#ppt_x"/>
                                          </p:val>
                                        </p:tav>
                                      </p:tavLst>
                                    </p:anim>
                                    <p:anim calcmode="lin" valueType="num">
                                      <p:cBhvr additive="base">
                                        <p:cTn id="60" dur="4500" fill="hold"/>
                                        <p:tgtEl>
                                          <p:spTgt spid="28"/>
                                        </p:tgtEl>
                                        <p:attrNameLst>
                                          <p:attrName>ppt_y</p:attrName>
                                        </p:attrNameLst>
                                      </p:cBhvr>
                                      <p:tavLst>
                                        <p:tav tm="0">
                                          <p:val>
                                            <p:strVal val="#ppt_y"/>
                                          </p:val>
                                        </p:tav>
                                        <p:tav tm="100000">
                                          <p:val>
                                            <p:strVal val="#ppt_y"/>
                                          </p:val>
                                        </p:tav>
                                      </p:tavLst>
                                    </p:anim>
                                  </p:childTnLst>
                                </p:cTn>
                              </p:par>
                              <p:par>
                                <p:cTn id="61" presetID="6" presetClass="emph" presetSubtype="0" repeatCount="14000" autoRev="1" fill="hold" nodeType="withEffect">
                                  <p:stCondLst>
                                    <p:cond delay="0"/>
                                  </p:stCondLst>
                                  <p:childTnLst>
                                    <p:animScale>
                                      <p:cBhvr>
                                        <p:cTn id="62" dur="250" fill="hold"/>
                                        <p:tgtEl>
                                          <p:spTgt spid="28"/>
                                        </p:tgtEl>
                                      </p:cBhvr>
                                      <p:by x="95000" y="95000"/>
                                    </p:animScale>
                                  </p:childTnLst>
                                </p:cTn>
                              </p:par>
                              <p:par>
                                <p:cTn id="63" presetID="41" presetClass="entr" presetSubtype="0" fill="hold" grpId="0" nodeType="withEffect">
                                  <p:stCondLst>
                                    <p:cond delay="0"/>
                                  </p:stCondLst>
                                  <p:iterate type="lt">
                                    <p:tmPct val="10000"/>
                                  </p:iterate>
                                  <p:childTnLst>
                                    <p:set>
                                      <p:cBhvr>
                                        <p:cTn id="64" dur="1" fill="hold">
                                          <p:stCondLst>
                                            <p:cond delay="0"/>
                                          </p:stCondLst>
                                        </p:cTn>
                                        <p:tgtEl>
                                          <p:spTgt spid="24"/>
                                        </p:tgtEl>
                                        <p:attrNameLst>
                                          <p:attrName>style.visibility</p:attrName>
                                        </p:attrNameLst>
                                      </p:cBhvr>
                                      <p:to>
                                        <p:strVal val="visible"/>
                                      </p:to>
                                    </p:set>
                                    <p:anim calcmode="lin" valueType="num">
                                      <p:cBhvr>
                                        <p:cTn id="65" dur="4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66" dur="400" fill="hold"/>
                                        <p:tgtEl>
                                          <p:spTgt spid="24"/>
                                        </p:tgtEl>
                                        <p:attrNameLst>
                                          <p:attrName>ppt_y</p:attrName>
                                        </p:attrNameLst>
                                      </p:cBhvr>
                                      <p:tavLst>
                                        <p:tav tm="0">
                                          <p:val>
                                            <p:strVal val="#ppt_y"/>
                                          </p:val>
                                        </p:tav>
                                        <p:tav tm="100000">
                                          <p:val>
                                            <p:strVal val="#ppt_y"/>
                                          </p:val>
                                        </p:tav>
                                      </p:tavLst>
                                    </p:anim>
                                    <p:anim calcmode="lin" valueType="num">
                                      <p:cBhvr>
                                        <p:cTn id="67" dur="4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68" dur="4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4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w="11430"/>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4287398"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Tạm</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biệt</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cánh</a:t>
            </a:r>
            <a:r>
              <a:rPr kumimoji="0" lang="en-US" sz="3600" b="1" i="0" u="none" strike="noStrike" kern="1200" cap="none" spc="0" normalizeH="0" baseline="0" noProof="0" dirty="0">
                <a:ln>
                  <a:noFill/>
                </a:ln>
                <a:solidFill>
                  <a:prstClr val="white"/>
                </a:solidFill>
                <a:effectLst/>
                <a:uLnTx/>
                <a:uFillTx/>
                <a:latin typeface="Calibri"/>
                <a:ea typeface="+mn-ea"/>
                <a:cs typeface="+mn-cs"/>
              </a:rPr>
              <a:t> cam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498086" cy="3686085"/>
            <a:chOff x="-182990" y="575905"/>
            <a:chExt cx="6252021"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422000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701055" cy="3686085"/>
            <a:chOff x="-262148" y="491767"/>
            <a:chExt cx="6067527"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53128"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chiếu</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9" cy="6889671"/>
          </a:xfrm>
          <a:prstGeom prst="rect">
            <a:avLst/>
          </a:prstGeom>
        </p:spPr>
      </p:pic>
      <p:sp>
        <p:nvSpPr>
          <p:cNvPr id="5" name="TextBox 4"/>
          <p:cNvSpPr txBox="1"/>
          <p:nvPr/>
        </p:nvSpPr>
        <p:spPr>
          <a:xfrm>
            <a:off x="994458" y="1052310"/>
            <a:ext cx="7188009" cy="523220"/>
          </a:xfrm>
          <a:prstGeom prst="rect">
            <a:avLst/>
          </a:prstGeom>
          <a:noFill/>
        </p:spPr>
        <p:txBody>
          <a:bodyPr wrap="square" rtlCol="0">
            <a:spAutoFit/>
          </a:bodyPr>
          <a:lstStyle/>
          <a:p>
            <a:pPr defTabSz="685766">
              <a:defRPr/>
            </a:pPr>
            <a:r>
              <a:rPr lang="en-US" sz="2800" b="1">
                <a:solidFill>
                  <a:prstClr val="white"/>
                </a:solidFill>
                <a:latin typeface="HP001 4 hàng" panose="020B0603050302020204" pitchFamily="34" charset="0"/>
              </a:rPr>
              <a:t>Thứ hai ngày 21 tháng 3 năm 2022</a:t>
            </a:r>
          </a:p>
        </p:txBody>
      </p:sp>
      <p:sp>
        <p:nvSpPr>
          <p:cNvPr id="6" name="TextBox 5"/>
          <p:cNvSpPr txBox="1"/>
          <p:nvPr/>
        </p:nvSpPr>
        <p:spPr>
          <a:xfrm>
            <a:off x="2911442" y="1736446"/>
            <a:ext cx="2584385" cy="523220"/>
          </a:xfrm>
          <a:prstGeom prst="rect">
            <a:avLst/>
          </a:prstGeom>
          <a:noFill/>
        </p:spPr>
        <p:txBody>
          <a:bodyPr wrap="square" rtlCol="0">
            <a:spAutoFit/>
          </a:bodyPr>
          <a:lstStyle/>
          <a:p>
            <a:pPr defTabSz="685766">
              <a:defRPr/>
            </a:pPr>
            <a:r>
              <a:rPr lang="en-US" sz="2800" b="1">
                <a:solidFill>
                  <a:prstClr val="white"/>
                </a:solidFill>
                <a:latin typeface="HP001 4 hàng" panose="020B0603050302020204" pitchFamily="34" charset="0"/>
              </a:rPr>
              <a:t>Tiếng Việt: Đọc</a:t>
            </a:r>
          </a:p>
        </p:txBody>
      </p:sp>
      <p:sp>
        <p:nvSpPr>
          <p:cNvPr id="7" name="TextBox 6"/>
          <p:cNvSpPr txBox="1"/>
          <p:nvPr/>
        </p:nvSpPr>
        <p:spPr>
          <a:xfrm>
            <a:off x="994458" y="2420582"/>
            <a:ext cx="6990045" cy="523220"/>
          </a:xfrm>
          <a:prstGeom prst="rect">
            <a:avLst/>
          </a:prstGeom>
          <a:noFill/>
        </p:spPr>
        <p:txBody>
          <a:bodyPr wrap="square" rtlCol="0">
            <a:spAutoFit/>
          </a:bodyPr>
          <a:lstStyle/>
          <a:p>
            <a:pPr defTabSz="685766">
              <a:defRPr/>
            </a:pPr>
            <a:r>
              <a:rPr lang="en-US" sz="2800" b="1">
                <a:solidFill>
                  <a:srgbClr val="FFFF00"/>
                </a:solidFill>
                <a:latin typeface="HP001 4 hàng" panose="020B0603050302020204" pitchFamily="34" charset="0"/>
              </a:rPr>
              <a:t>      Ôn tập giữa học kì 2 (tiết 1+2)</a:t>
            </a:r>
          </a:p>
        </p:txBody>
      </p:sp>
    </p:spTree>
    <p:extLst>
      <p:ext uri="{BB962C8B-B14F-4D97-AF65-F5344CB8AC3E}">
        <p14:creationId xmlns:p14="http://schemas.microsoft.com/office/powerpoint/2010/main" val="236797450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FE825-43EC-49A3-A94D-ADDDA6F473F9}"/>
              </a:ext>
            </a:extLst>
          </p:cNvPr>
          <p:cNvSpPr txBox="1"/>
          <p:nvPr/>
        </p:nvSpPr>
        <p:spPr>
          <a:xfrm>
            <a:off x="1970415" y="-24749"/>
            <a:ext cx="91907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369607D2-FAD8-4092-AAFB-8D30F0F97674}"/>
              </a:ext>
            </a:extLst>
          </p:cNvPr>
          <p:cNvPicPr>
            <a:picLocks noChangeAspect="1"/>
          </p:cNvPicPr>
          <p:nvPr/>
        </p:nvPicPr>
        <p:blipFill>
          <a:blip r:embed="rId2"/>
          <a:stretch>
            <a:fillRect/>
          </a:stretch>
        </p:blipFill>
        <p:spPr>
          <a:xfrm>
            <a:off x="3928974" y="733314"/>
            <a:ext cx="3815655" cy="1674517"/>
          </a:xfrm>
          <a:prstGeom prst="rect">
            <a:avLst/>
          </a:prstGeom>
        </p:spPr>
      </p:pic>
      <p:pic>
        <p:nvPicPr>
          <p:cNvPr id="6" name="Picture 5">
            <a:extLst>
              <a:ext uri="{FF2B5EF4-FFF2-40B4-BE49-F238E27FC236}">
                <a16:creationId xmlns:a16="http://schemas.microsoft.com/office/drawing/2014/main" id="{0618EEF5-B666-460C-99FF-1EEE64800AA8}"/>
              </a:ext>
            </a:extLst>
          </p:cNvPr>
          <p:cNvPicPr>
            <a:picLocks noChangeAspect="1"/>
          </p:cNvPicPr>
          <p:nvPr/>
        </p:nvPicPr>
        <p:blipFill>
          <a:blip r:embed="rId3"/>
          <a:stretch>
            <a:fillRect/>
          </a:stretch>
        </p:blipFill>
        <p:spPr>
          <a:xfrm>
            <a:off x="7950494" y="733314"/>
            <a:ext cx="3638993" cy="1733439"/>
          </a:xfrm>
          <a:prstGeom prst="rect">
            <a:avLst/>
          </a:prstGeom>
        </p:spPr>
      </p:pic>
      <p:pic>
        <p:nvPicPr>
          <p:cNvPr id="8" name="Picture 7">
            <a:extLst>
              <a:ext uri="{FF2B5EF4-FFF2-40B4-BE49-F238E27FC236}">
                <a16:creationId xmlns:a16="http://schemas.microsoft.com/office/drawing/2014/main" id="{B697EFBF-ED19-4D1B-AFE6-44AF1E6B2226}"/>
              </a:ext>
            </a:extLst>
          </p:cNvPr>
          <p:cNvPicPr>
            <a:picLocks noChangeAspect="1"/>
          </p:cNvPicPr>
          <p:nvPr/>
        </p:nvPicPr>
        <p:blipFill>
          <a:blip r:embed="rId4"/>
          <a:stretch>
            <a:fillRect/>
          </a:stretch>
        </p:blipFill>
        <p:spPr>
          <a:xfrm>
            <a:off x="8229600" y="2727251"/>
            <a:ext cx="3551273" cy="1828800"/>
          </a:xfrm>
          <a:prstGeom prst="rect">
            <a:avLst/>
          </a:prstGeom>
        </p:spPr>
      </p:pic>
      <p:pic>
        <p:nvPicPr>
          <p:cNvPr id="12" name="Picture 11">
            <a:extLst>
              <a:ext uri="{FF2B5EF4-FFF2-40B4-BE49-F238E27FC236}">
                <a16:creationId xmlns:a16="http://schemas.microsoft.com/office/drawing/2014/main" id="{C76BCDA5-C601-4C3A-B9AC-992713087873}"/>
              </a:ext>
            </a:extLst>
          </p:cNvPr>
          <p:cNvPicPr>
            <a:picLocks noChangeAspect="1"/>
          </p:cNvPicPr>
          <p:nvPr/>
        </p:nvPicPr>
        <p:blipFill>
          <a:blip r:embed="rId5"/>
          <a:stretch>
            <a:fillRect/>
          </a:stretch>
        </p:blipFill>
        <p:spPr>
          <a:xfrm>
            <a:off x="8452884" y="4747437"/>
            <a:ext cx="3252012" cy="1771650"/>
          </a:xfrm>
          <a:prstGeom prst="rect">
            <a:avLst/>
          </a:prstGeom>
        </p:spPr>
      </p:pic>
      <p:pic>
        <p:nvPicPr>
          <p:cNvPr id="14" name="Picture 13">
            <a:extLst>
              <a:ext uri="{FF2B5EF4-FFF2-40B4-BE49-F238E27FC236}">
                <a16:creationId xmlns:a16="http://schemas.microsoft.com/office/drawing/2014/main" id="{9B607F25-4858-49FC-A94A-A83A95F98B34}"/>
              </a:ext>
            </a:extLst>
          </p:cNvPr>
          <p:cNvPicPr>
            <a:picLocks noChangeAspect="1"/>
          </p:cNvPicPr>
          <p:nvPr/>
        </p:nvPicPr>
        <p:blipFill>
          <a:blip r:embed="rId6"/>
          <a:stretch>
            <a:fillRect/>
          </a:stretch>
        </p:blipFill>
        <p:spPr>
          <a:xfrm>
            <a:off x="4218466" y="4860574"/>
            <a:ext cx="3732028" cy="1545375"/>
          </a:xfrm>
          <a:prstGeom prst="rect">
            <a:avLst/>
          </a:prstGeom>
        </p:spPr>
      </p:pic>
      <p:pic>
        <p:nvPicPr>
          <p:cNvPr id="16" name="Picture 15">
            <a:extLst>
              <a:ext uri="{FF2B5EF4-FFF2-40B4-BE49-F238E27FC236}">
                <a16:creationId xmlns:a16="http://schemas.microsoft.com/office/drawing/2014/main" id="{C701F717-EBDE-4529-822B-76B07ACAB3CF}"/>
              </a:ext>
            </a:extLst>
          </p:cNvPr>
          <p:cNvPicPr>
            <a:picLocks noChangeAspect="1"/>
          </p:cNvPicPr>
          <p:nvPr/>
        </p:nvPicPr>
        <p:blipFill>
          <a:blip r:embed="rId7"/>
          <a:stretch>
            <a:fillRect/>
          </a:stretch>
        </p:blipFill>
        <p:spPr>
          <a:xfrm>
            <a:off x="4278719" y="2783601"/>
            <a:ext cx="3634562" cy="1963836"/>
          </a:xfrm>
          <a:prstGeom prst="rect">
            <a:avLst/>
          </a:prstGeom>
        </p:spPr>
      </p:pic>
      <p:sp>
        <p:nvSpPr>
          <p:cNvPr id="17" name="Rectangle: Rounded Corners 16">
            <a:extLst>
              <a:ext uri="{FF2B5EF4-FFF2-40B4-BE49-F238E27FC236}">
                <a16:creationId xmlns:a16="http://schemas.microsoft.com/office/drawing/2014/main" id="{1C7E9930-08B9-41B1-9287-4E9CED4B99AD}"/>
              </a:ext>
            </a:extLst>
          </p:cNvPr>
          <p:cNvSpPr/>
          <p:nvPr/>
        </p:nvSpPr>
        <p:spPr>
          <a:xfrm>
            <a:off x="275664" y="1061507"/>
            <a:ext cx="3733253" cy="603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1"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1C3722C0-524A-4377-96C5-B4329580F094}"/>
              </a:ext>
            </a:extLst>
          </p:cNvPr>
          <p:cNvSpPr/>
          <p:nvPr/>
        </p:nvSpPr>
        <p:spPr>
          <a:xfrm>
            <a:off x="335917" y="1977071"/>
            <a:ext cx="3534919" cy="60309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1"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2800" b="1"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hót</a:t>
            </a:r>
            <a:endPar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2251F93B-4E27-4FBA-9150-6346E838A1EF}"/>
              </a:ext>
            </a:extLst>
          </p:cNvPr>
          <p:cNvSpPr/>
          <p:nvPr/>
        </p:nvSpPr>
        <p:spPr>
          <a:xfrm>
            <a:off x="335917" y="2961192"/>
            <a:ext cx="3534919" cy="60309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2800" b="1"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Tết</a:t>
            </a:r>
            <a:r>
              <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endPar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6ACBE1D6-C802-4D56-B4DF-A8626DFD1C6F}"/>
              </a:ext>
            </a:extLst>
          </p:cNvPr>
          <p:cNvSpPr/>
          <p:nvPr/>
        </p:nvSpPr>
        <p:spPr>
          <a:xfrm>
            <a:off x="394055" y="3935110"/>
            <a:ext cx="3534919" cy="603097"/>
          </a:xfrm>
          <a:prstGeom prst="round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800" b="1"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17C1A51C-7D33-443B-A1CB-D0EA9E485537}"/>
              </a:ext>
            </a:extLst>
          </p:cNvPr>
          <p:cNvSpPr/>
          <p:nvPr/>
        </p:nvSpPr>
        <p:spPr>
          <a:xfrm>
            <a:off x="382706" y="4850674"/>
            <a:ext cx="3534919" cy="603097"/>
          </a:xfrm>
          <a:prstGeom prst="roundRect">
            <a:avLst/>
          </a:prstGeom>
          <a:solidFill>
            <a:schemeClr val="accent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2800" b="1"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thóc</a:t>
            </a:r>
            <a:endPar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F579EA16-2B95-4596-A755-8651F195AFDF}"/>
              </a:ext>
            </a:extLst>
          </p:cNvPr>
          <p:cNvSpPr/>
          <p:nvPr/>
        </p:nvSpPr>
        <p:spPr>
          <a:xfrm>
            <a:off x="340480" y="5802852"/>
            <a:ext cx="3534919" cy="603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6. </a:t>
            </a:r>
            <a:r>
              <a:rPr kumimoji="0" lang="en-US" sz="2800" b="1"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Lũy</a:t>
            </a:r>
            <a:r>
              <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endParaRPr kumimoji="0" lang="en-US" sz="2800"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0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1"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1"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ppt_x"/>
                                          </p:val>
                                        </p:tav>
                                        <p:tav tm="100000">
                                          <p:val>
                                            <p:strVal val="#ppt_x"/>
                                          </p:val>
                                        </p:tav>
                                      </p:tavLst>
                                    </p:anim>
                                    <p:anim calcmode="lin" valueType="num">
                                      <p:cBhvr additive="base">
                                        <p:cTn id="7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0" presetClass="path" presetSubtype="0" accel="50000" decel="50000" fill="hold" grpId="1" nodeType="clickEffect">
                                  <p:stCondLst>
                                    <p:cond delay="0"/>
                                  </p:stCondLst>
                                  <p:childTnLst>
                                    <p:animMotion origin="layout" path="M -4.375E-6 3.7037E-7 L 0.31928 3.7037E-7 C 0.46237 3.7037E-7 0.63881 0.04491 0.63881 0.08148 L 0.63881 0.16319 " pathEditMode="relative" rAng="0" ptsTypes="AAAA">
                                      <p:cBhvr>
                                        <p:cTn id="77" dur="2000" fill="hold"/>
                                        <p:tgtEl>
                                          <p:spTgt spid="17"/>
                                        </p:tgtEl>
                                        <p:attrNameLst>
                                          <p:attrName>ppt_x</p:attrName>
                                          <p:attrName>ppt_y</p:attrName>
                                        </p:attrNameLst>
                                      </p:cBhvr>
                                      <p:rCtr x="31940" y="8148"/>
                                    </p:animMotion>
                                  </p:childTnLst>
                                </p:cTn>
                              </p:par>
                            </p:childTnLst>
                          </p:cTn>
                        </p:par>
                      </p:childTnLst>
                    </p:cTn>
                  </p:par>
                  <p:par>
                    <p:cTn id="78" fill="hold">
                      <p:stCondLst>
                        <p:cond delay="indefinite"/>
                      </p:stCondLst>
                      <p:childTnLst>
                        <p:par>
                          <p:cTn id="79" fill="hold">
                            <p:stCondLst>
                              <p:cond delay="0"/>
                            </p:stCondLst>
                            <p:childTnLst>
                              <p:par>
                                <p:cTn id="80" presetID="50" presetClass="path" presetSubtype="0" accel="50000" decel="50000" fill="hold" grpId="0" nodeType="clickEffect">
                                  <p:stCondLst>
                                    <p:cond delay="0"/>
                                  </p:stCondLst>
                                  <p:childTnLst>
                                    <p:animMotion origin="layout" path="M 1.66667E-6 -4.44444E-6 L 0.16523 -4.44444E-6 C 0.23919 -4.44444E-6 0.33047 0.01829 0.33047 0.03334 L 0.33047 0.06667 " pathEditMode="relative" rAng="0" ptsTypes="AAAA">
                                      <p:cBhvr>
                                        <p:cTn id="81" dur="2000" fill="hold"/>
                                        <p:tgtEl>
                                          <p:spTgt spid="18"/>
                                        </p:tgtEl>
                                        <p:attrNameLst>
                                          <p:attrName>ppt_x</p:attrName>
                                          <p:attrName>ppt_y</p:attrName>
                                        </p:attrNameLst>
                                      </p:cBhvr>
                                      <p:rCtr x="16523" y="3333"/>
                                    </p:animMotion>
                                  </p:childTnLst>
                                </p:cTn>
                              </p:par>
                            </p:childTnLst>
                          </p:cTn>
                        </p:par>
                      </p:childTnLst>
                    </p:cTn>
                  </p:par>
                  <p:par>
                    <p:cTn id="82" fill="hold">
                      <p:stCondLst>
                        <p:cond delay="indefinite"/>
                      </p:stCondLst>
                      <p:childTnLst>
                        <p:par>
                          <p:cTn id="83" fill="hold">
                            <p:stCondLst>
                              <p:cond delay="0"/>
                            </p:stCondLst>
                            <p:childTnLst>
                              <p:par>
                                <p:cTn id="84" presetID="50" presetClass="path" presetSubtype="0" accel="50000" decel="50000" fill="hold" grpId="1" nodeType="clickEffect">
                                  <p:stCondLst>
                                    <p:cond delay="0"/>
                                  </p:stCondLst>
                                  <p:childTnLst>
                                    <p:animMotion origin="layout" path="M 1.66667E-6 -1.48148E-6 L 0.33737 -1.48148E-6 C 0.48854 -1.48148E-6 0.67487 0.125 0.67487 0.22662 L 0.67487 0.45347 " pathEditMode="relative" rAng="0" ptsTypes="AAAA">
                                      <p:cBhvr>
                                        <p:cTn id="85" dur="2000" fill="hold"/>
                                        <p:tgtEl>
                                          <p:spTgt spid="19"/>
                                        </p:tgtEl>
                                        <p:attrNameLst>
                                          <p:attrName>ppt_x</p:attrName>
                                          <p:attrName>ppt_y</p:attrName>
                                        </p:attrNameLst>
                                      </p:cBhvr>
                                      <p:rCtr x="33737" y="22662"/>
                                    </p:animMotion>
                                  </p:childTnLst>
                                </p:cTn>
                              </p:par>
                            </p:childTnLst>
                          </p:cTn>
                        </p:par>
                      </p:childTnLst>
                    </p:cTn>
                  </p:par>
                  <p:par>
                    <p:cTn id="86" fill="hold">
                      <p:stCondLst>
                        <p:cond delay="indefinite"/>
                      </p:stCondLst>
                      <p:childTnLst>
                        <p:par>
                          <p:cTn id="87" fill="hold">
                            <p:stCondLst>
                              <p:cond delay="0"/>
                            </p:stCondLst>
                            <p:childTnLst>
                              <p:par>
                                <p:cTn id="88" presetID="50" presetClass="path" presetSubtype="0" accel="50000" decel="50000" fill="hold" grpId="1" nodeType="clickEffect">
                                  <p:stCondLst>
                                    <p:cond delay="0"/>
                                  </p:stCondLst>
                                  <p:childTnLst>
                                    <p:animMotion origin="layout" path="M 4.16667E-6 -1.11111E-6 L 0.16692 -1.11111E-6 C 0.24166 -1.11111E-6 0.33385 0.07894 0.33385 0.14306 L 0.33385 0.28634 " pathEditMode="relative" rAng="0" ptsTypes="AAAA">
                                      <p:cBhvr>
                                        <p:cTn id="89" dur="2000" fill="hold"/>
                                        <p:tgtEl>
                                          <p:spTgt spid="20"/>
                                        </p:tgtEl>
                                        <p:attrNameLst>
                                          <p:attrName>ppt_x</p:attrName>
                                          <p:attrName>ppt_y</p:attrName>
                                        </p:attrNameLst>
                                      </p:cBhvr>
                                      <p:rCtr x="16693" y="14306"/>
                                    </p:animMotion>
                                  </p:childTnLst>
                                </p:cTn>
                              </p:par>
                            </p:childTnLst>
                          </p:cTn>
                        </p:par>
                      </p:childTnLst>
                    </p:cTn>
                  </p:par>
                  <p:par>
                    <p:cTn id="90" fill="hold">
                      <p:stCondLst>
                        <p:cond delay="indefinite"/>
                      </p:stCondLst>
                      <p:childTnLst>
                        <p:par>
                          <p:cTn id="91" fill="hold">
                            <p:stCondLst>
                              <p:cond delay="0"/>
                            </p:stCondLst>
                            <p:childTnLst>
                              <p:par>
                                <p:cTn id="92" presetID="50" presetClass="path" presetSubtype="0" accel="50000" decel="50000" fill="hold" grpId="0" nodeType="clickEffect">
                                  <p:stCondLst>
                                    <p:cond delay="0"/>
                                  </p:stCondLst>
                                  <p:childTnLst>
                                    <p:animMotion origin="layout" path="M -4.375E-6 4.07407E-6 L 0.1642 4.07407E-6 C 0.23763 4.07407E-6 0.32839 -0.03797 0.32839 -0.06852 L 0.32839 -0.13704 " pathEditMode="relative" rAng="0" ptsTypes="AAAA">
                                      <p:cBhvr>
                                        <p:cTn id="93" dur="2000" fill="hold"/>
                                        <p:tgtEl>
                                          <p:spTgt spid="21"/>
                                        </p:tgtEl>
                                        <p:attrNameLst>
                                          <p:attrName>ppt_x</p:attrName>
                                          <p:attrName>ppt_y</p:attrName>
                                        </p:attrNameLst>
                                      </p:cBhvr>
                                      <p:rCtr x="16419" y="-6852"/>
                                    </p:animMotion>
                                  </p:childTnLst>
                                </p:cTn>
                              </p:par>
                            </p:childTnLst>
                          </p:cTn>
                        </p:par>
                      </p:childTnLst>
                    </p:cTn>
                  </p:par>
                  <p:par>
                    <p:cTn id="94" fill="hold">
                      <p:stCondLst>
                        <p:cond delay="indefinite"/>
                      </p:stCondLst>
                      <p:childTnLst>
                        <p:par>
                          <p:cTn id="95" fill="hold">
                            <p:stCondLst>
                              <p:cond delay="0"/>
                            </p:stCondLst>
                            <p:childTnLst>
                              <p:par>
                                <p:cTn id="96" presetID="50" presetClass="path" presetSubtype="0" accel="50000" decel="50000" fill="hold" grpId="1" nodeType="clickEffect">
                                  <p:stCondLst>
                                    <p:cond delay="0"/>
                                  </p:stCondLst>
                                  <p:childTnLst>
                                    <p:animMotion origin="layout" path="M 1.66667E-6 -4.07407E-6 L 0.33177 -4.07407E-6 C 0.48034 -4.07407E-6 0.66354 -0.07777 0.66354 -0.14027 L 0.66354 -0.27963 " pathEditMode="relative" rAng="0" ptsTypes="AAAA">
                                      <p:cBhvr>
                                        <p:cTn id="97" dur="2000" fill="hold"/>
                                        <p:tgtEl>
                                          <p:spTgt spid="22"/>
                                        </p:tgtEl>
                                        <p:attrNameLst>
                                          <p:attrName>ppt_x</p:attrName>
                                          <p:attrName>ppt_y</p:attrName>
                                        </p:attrNameLst>
                                      </p:cBhvr>
                                      <p:rCtr x="33177" y="-1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498</Words>
  <Application>Microsoft Office PowerPoint</Application>
  <PresentationFormat>Widescreen</PresentationFormat>
  <Paragraphs>48</Paragraphs>
  <Slides>16</Slides>
  <Notes>5</Notes>
  <HiddenSlides>0</HiddenSlides>
  <MMClips>11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等线</vt:lpstr>
      <vt:lpstr>等线 Light</vt:lpstr>
      <vt:lpstr>微软雅黑</vt:lpstr>
      <vt:lpstr>Arial</vt:lpstr>
      <vt:lpstr>Arial-Rounded</vt:lpstr>
      <vt:lpstr>Calibri</vt:lpstr>
      <vt:lpstr>HP001 4 hàng</vt:lpstr>
      <vt:lpstr>UTM Avo</vt:lpstr>
      <vt:lpstr>1_Office Theme</vt:lpstr>
      <vt:lpstr>包图主题2</vt:lpstr>
      <vt:lpstr>千图网拥有20W+精美PPT模板 更多PPT模板下载至：www.58pic.com/office/ppt​​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LENOVO</cp:lastModifiedBy>
  <cp:revision>3</cp:revision>
  <dcterms:created xsi:type="dcterms:W3CDTF">2021-07-04T15:04:52Z</dcterms:created>
  <dcterms:modified xsi:type="dcterms:W3CDTF">2022-03-19T13:07:20Z</dcterms:modified>
</cp:coreProperties>
</file>