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3" r:id="rId4"/>
    <p:sldMasterId id="2147483701" r:id="rId5"/>
    <p:sldMasterId id="2147483713" r:id="rId6"/>
    <p:sldMasterId id="2147483725" r:id="rId7"/>
    <p:sldMasterId id="2147483737" r:id="rId8"/>
    <p:sldMasterId id="2147483741" r:id="rId9"/>
  </p:sldMasterIdLst>
  <p:notesMasterIdLst>
    <p:notesMasterId r:id="rId12"/>
  </p:notesMasterIdLst>
  <p:sldIdLst>
    <p:sldId id="3426" r:id="rId10"/>
    <p:sldId id="3412" r:id="rId11"/>
    <p:sldId id="268" r:id="rId13"/>
    <p:sldId id="496" r:id="rId14"/>
    <p:sldId id="3397" r:id="rId15"/>
    <p:sldId id="265" r:id="rId16"/>
    <p:sldId id="300" r:id="rId17"/>
    <p:sldId id="3402" r:id="rId18"/>
    <p:sldId id="3403" r:id="rId19"/>
    <p:sldId id="3404" r:id="rId20"/>
    <p:sldId id="3405" r:id="rId21"/>
    <p:sldId id="3406" r:id="rId22"/>
    <p:sldId id="3407" r:id="rId23"/>
    <p:sldId id="3408" r:id="rId24"/>
    <p:sldId id="340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3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  <a:endParaRPr lang="zh-CN" altLang="en-US" sz="1735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图片包含 事情&#10;&#10;已生成极高可信度的说明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17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12" Type="http://schemas.openxmlformats.org/officeDocument/2006/relationships/image" Target="../media/image41.jpeg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0.xml"/><Relationship Id="rId8" Type="http://schemas.openxmlformats.org/officeDocument/2006/relationships/slideLayout" Target="../slideLayouts/slideLayout69.xml"/><Relationship Id="rId7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79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5" Type="http://schemas.openxmlformats.org/officeDocument/2006/relationships/theme" Target="../theme/theme7.xml"/><Relationship Id="rId4" Type="http://schemas.openxmlformats.org/officeDocument/2006/relationships/image" Target="../media/image44.png"/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5" Type="http://schemas.openxmlformats.org/officeDocument/2006/relationships/theme" Target="../theme/theme8.xml"/><Relationship Id="rId14" Type="http://schemas.openxmlformats.org/officeDocument/2006/relationships/image" Target="../media/image45.jpeg"/><Relationship Id="rId13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hdphoto" Target="../media/image64.wdp"/><Relationship Id="rId1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microsoft.com/office/2007/relationships/hdphoto" Target="../media/image72.wdp"/><Relationship Id="rId7" Type="http://schemas.openxmlformats.org/officeDocument/2006/relationships/image" Target="../media/image71.png"/><Relationship Id="rId6" Type="http://schemas.microsoft.com/office/2007/relationships/hdphoto" Target="../media/image70.wdp"/><Relationship Id="rId5" Type="http://schemas.openxmlformats.org/officeDocument/2006/relationships/image" Target="../media/image69.png"/><Relationship Id="rId4" Type="http://schemas.microsoft.com/office/2007/relationships/hdphoto" Target="../media/image68.wdp"/><Relationship Id="rId3" Type="http://schemas.openxmlformats.org/officeDocument/2006/relationships/image" Target="../media/image67.png"/><Relationship Id="rId2" Type="http://schemas.microsoft.com/office/2007/relationships/hdphoto" Target="../media/image66.wdp"/><Relationship Id="rId1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6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3.xml"/><Relationship Id="rId3" Type="http://schemas.openxmlformats.org/officeDocument/2006/relationships/image" Target="../media/image60.png"/><Relationship Id="rId2" Type="http://schemas.openxmlformats.org/officeDocument/2006/relationships/tags" Target="../tags/tag5.xml"/><Relationship Id="rId1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4.xml"/><Relationship Id="rId1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86.xml"/><Relationship Id="rId3" Type="http://schemas.openxmlformats.org/officeDocument/2006/relationships/tags" Target="../tags/tag6.xml"/><Relationship Id="rId2" Type="http://schemas.openxmlformats.org/officeDocument/2006/relationships/image" Target="../media/image61.png"/><Relationship Id="rId1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SO SÁNH CÁC SỐ </a:t>
            </a:r>
            <a:endParaRPr lang="vi-VN" sz="4000" b="1" spc="10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cs typeface="+mj-lt"/>
              <a:sym typeface="+mn-ea"/>
            </a:endParaRPr>
          </a:p>
          <a:p>
            <a:pPr algn="ctr"/>
            <a:r>
              <a:rPr lang="vi-VN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TRÒN TRĂM, TRÒN CHỤC</a:t>
            </a:r>
            <a:endParaRPr lang="vi-VN" sz="4000" b="1" spc="10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cs typeface="+mj-lt"/>
              <a:sym typeface="+mn-ea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8884" y="858920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  <a:endParaRPr lang="en-US" sz="36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23671" y="1719419"/>
            <a:ext cx="9607218" cy="2956207"/>
            <a:chOff x="946553" y="1388913"/>
            <a:chExt cx="9607218" cy="2956207"/>
          </a:xfrm>
        </p:grpSpPr>
        <p:sp>
          <p:nvSpPr>
            <p:cNvPr id="6" name="TextBox 5"/>
            <p:cNvSpPr txBox="1"/>
            <p:nvPr/>
          </p:nvSpPr>
          <p:spPr>
            <a:xfrm>
              <a:off x="946553" y="1388913"/>
              <a:ext cx="761787" cy="672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a) </a:t>
              </a:r>
              <a:endParaRPr lang="en-US" sz="32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83446" y="1982136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65560" y="1960662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1948" y="2253567"/>
              <a:ext cx="1426620" cy="14266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225" y="2428844"/>
              <a:ext cx="1426620" cy="142662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502" y="2604121"/>
              <a:ext cx="1426620" cy="142662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111" y="2253566"/>
              <a:ext cx="1426620" cy="142662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388" y="2428843"/>
              <a:ext cx="1426620" cy="1426620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4346847" y="2668968"/>
              <a:ext cx="648689" cy="1364463"/>
              <a:chOff x="4346847" y="2668968"/>
              <a:chExt cx="648689" cy="1364463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7" name="Rectangle 96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788" y="2581243"/>
              <a:ext cx="1426620" cy="142662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8818277" y="2578554"/>
              <a:ext cx="648689" cy="1364463"/>
              <a:chOff x="4346847" y="2668968"/>
              <a:chExt cx="648689" cy="1364463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9656078" y="2578554"/>
              <a:ext cx="648689" cy="1364463"/>
              <a:chOff x="4346847" y="2668968"/>
              <a:chExt cx="648689" cy="136446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aphicFrame>
        <p:nvGraphicFramePr>
          <p:cNvPr id="117" name="Table 179"/>
          <p:cNvGraphicFramePr>
            <a:graphicFrameLocks noGrp="1"/>
          </p:cNvGraphicFramePr>
          <p:nvPr/>
        </p:nvGraphicFramePr>
        <p:xfrm>
          <a:off x="4065113" y="5143807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/>
                <a:gridCol w="1539130"/>
                <a:gridCol w="1539130"/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330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FF0000"/>
                          </a:solidFill>
                        </a:rPr>
                        <a:t>&lt;</a:t>
                      </a:r>
                      <a:endParaRPr lang="en-US" sz="4800" b="0" dirty="0">
                        <a:solidFill>
                          <a:srgbClr val="FF0000"/>
                        </a:solidFill>
                      </a:endParaRP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360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8" name="Rectangle 117"/>
          <p:cNvSpPr/>
          <p:nvPr/>
        </p:nvSpPr>
        <p:spPr>
          <a:xfrm>
            <a:off x="4243734" y="5182260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7329697" y="5188977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5825168" y="5174230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91766" y="88095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  <a:endParaRPr lang="en-US" sz="3600" b="1" dirty="0"/>
            </a:p>
          </p:txBody>
        </p:sp>
      </p:grpSp>
      <p:graphicFrame>
        <p:nvGraphicFramePr>
          <p:cNvPr id="5" name="Table 179"/>
          <p:cNvGraphicFramePr>
            <a:graphicFrameLocks noGrp="1"/>
          </p:cNvGraphicFramePr>
          <p:nvPr/>
        </p:nvGraphicFramePr>
        <p:xfrm>
          <a:off x="3987995" y="5165841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/>
                <a:gridCol w="1539130"/>
                <a:gridCol w="1539130"/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140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FF0000"/>
                          </a:solidFill>
                        </a:rPr>
                        <a:t>&lt;</a:t>
                      </a:r>
                      <a:endParaRPr lang="en-US" sz="4800" b="0" dirty="0">
                        <a:solidFill>
                          <a:srgbClr val="FF0000"/>
                        </a:solidFill>
                      </a:endParaRP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166616" y="5204294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52579" y="5211011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48050" y="5196264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946553" y="1741453"/>
            <a:ext cx="9607218" cy="2956207"/>
            <a:chOff x="946553" y="1388913"/>
            <a:chExt cx="9607218" cy="2956207"/>
          </a:xfrm>
        </p:grpSpPr>
        <p:sp>
          <p:nvSpPr>
            <p:cNvPr id="10" name="Rectangle 9"/>
            <p:cNvSpPr/>
            <p:nvPr/>
          </p:nvSpPr>
          <p:spPr>
            <a:xfrm>
              <a:off x="6565560" y="1960662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83446" y="1982136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6553" y="1388913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b) </a:t>
              </a:r>
              <a:endParaRPr lang="en-US" sz="32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09" y="2466851"/>
              <a:ext cx="1426620" cy="1426620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7167321" y="2387871"/>
              <a:ext cx="1601897" cy="1601897"/>
              <a:chOff x="6843111" y="2253566"/>
              <a:chExt cx="1601897" cy="1601897"/>
            </a:xfrm>
          </p:grpSpPr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3111" y="2253566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8388" y="2428843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9337150" y="2597232"/>
              <a:ext cx="648689" cy="1364463"/>
              <a:chOff x="4346847" y="2668968"/>
              <a:chExt cx="648689" cy="1364463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/>
            <p:cNvGrpSpPr/>
            <p:nvPr/>
          </p:nvGrpSpPr>
          <p:grpSpPr>
            <a:xfrm>
              <a:off x="4168961" y="2454630"/>
              <a:ext cx="904546" cy="1364464"/>
              <a:chOff x="4168961" y="2454630"/>
              <a:chExt cx="904546" cy="1364464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4168961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4448228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4727495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4983352" y="2454630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0750" y="980106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  <a:endParaRPr lang="en-US" sz="3600" b="1" dirty="0"/>
            </a:p>
          </p:txBody>
        </p:sp>
      </p:grpSp>
      <p:graphicFrame>
        <p:nvGraphicFramePr>
          <p:cNvPr id="5" name="Table 179"/>
          <p:cNvGraphicFramePr>
            <a:graphicFrameLocks noGrp="1"/>
          </p:cNvGraphicFramePr>
          <p:nvPr/>
        </p:nvGraphicFramePr>
        <p:xfrm>
          <a:off x="3722984" y="5264993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/>
                <a:gridCol w="1539130"/>
                <a:gridCol w="1539130"/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600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FF0000"/>
                          </a:solidFill>
                        </a:rPr>
                        <a:t>&gt;</a:t>
                      </a:r>
                      <a:endParaRPr lang="en-US" sz="4800" b="0" dirty="0">
                        <a:solidFill>
                          <a:srgbClr val="FF0000"/>
                        </a:solidFill>
                      </a:endParaRP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450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40987" y="5295416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26950" y="5302133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22421" y="5287386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13810" y="1840605"/>
            <a:ext cx="10635841" cy="2956207"/>
            <a:chOff x="624826" y="1388913"/>
            <a:chExt cx="10635841" cy="2956207"/>
          </a:xfrm>
        </p:grpSpPr>
        <p:sp>
          <p:nvSpPr>
            <p:cNvPr id="10" name="Rectangle 9"/>
            <p:cNvSpPr/>
            <p:nvPr/>
          </p:nvSpPr>
          <p:spPr>
            <a:xfrm>
              <a:off x="777224" y="1982136"/>
              <a:ext cx="4825104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4826" y="1388913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c) </a:t>
              </a:r>
              <a:endParaRPr lang="en-US" sz="32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43833" y="1960662"/>
              <a:ext cx="5016834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264745" y="2253566"/>
              <a:ext cx="1777174" cy="1777174"/>
              <a:chOff x="2161948" y="2253567"/>
              <a:chExt cx="1777174" cy="1777174"/>
            </a:xfrm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1948" y="2253567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225" y="2428844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2502" y="2604121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6419786" y="2253566"/>
              <a:ext cx="1754297" cy="1754297"/>
              <a:chOff x="6741513" y="2253566"/>
              <a:chExt cx="1754297" cy="1754297"/>
            </a:xfrm>
          </p:grpSpPr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1513" y="2253566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6790" y="2428843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190" y="2581243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9876478" y="2629353"/>
              <a:ext cx="1207223" cy="1364463"/>
              <a:chOff x="9097544" y="2578554"/>
              <a:chExt cx="1207223" cy="1364463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9097544" y="2578554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9376811" y="2578554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9656078" y="2578554"/>
                <a:ext cx="648689" cy="1364463"/>
                <a:chOff x="4346847" y="2668968"/>
                <a:chExt cx="648689" cy="1364463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4346847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47" name="Rectangle 46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" name="Group 24"/>
                <p:cNvGrpSpPr/>
                <p:nvPr/>
              </p:nvGrpSpPr>
              <p:grpSpPr>
                <a:xfrm>
                  <a:off x="4626114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37" name="Rectangle 36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 39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4905381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27" name="Rectangle 26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6" name="Group 15"/>
            <p:cNvGrpSpPr/>
            <p:nvPr/>
          </p:nvGrpSpPr>
          <p:grpSpPr>
            <a:xfrm>
              <a:off x="3483516" y="2253566"/>
              <a:ext cx="1777174" cy="1777174"/>
              <a:chOff x="2161948" y="2253567"/>
              <a:chExt cx="1777174" cy="177717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1948" y="2253567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225" y="2428844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2502" y="2604121"/>
                <a:ext cx="1426620" cy="142662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658" y="2615698"/>
              <a:ext cx="1426620" cy="142662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53194" y="961372"/>
            <a:ext cx="137676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879901" y="914005"/>
            <a:ext cx="8287714" cy="570588"/>
            <a:chOff x="1183343" y="1464304"/>
            <a:chExt cx="8287714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&gt;, &lt; , =  ?</a:t>
              </a:r>
              <a:endParaRPr lang="en-US" sz="2800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70267" y="1807991"/>
            <a:ext cx="10097347" cy="4368800"/>
            <a:chOff x="982132" y="1422400"/>
            <a:chExt cx="10097347" cy="4368800"/>
          </a:xfrm>
        </p:grpSpPr>
        <p:sp>
          <p:nvSpPr>
            <p:cNvPr id="7" name="Oval 6"/>
            <p:cNvSpPr/>
            <p:nvPr/>
          </p:nvSpPr>
          <p:spPr>
            <a:xfrm>
              <a:off x="982132" y="1422400"/>
              <a:ext cx="10097347" cy="4368800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772" b="89637" l="9932" r="89842">
                          <a14:foregroundMark x1="47630" y1="7772" x2="47630" y2="7772"/>
                          <a14:foregroundMark x1="39503" y1="41451" x2="48984" y2="46632"/>
                          <a14:foregroundMark x1="48984" y1="46632" x2="49436" y2="47668"/>
                          <a14:foregroundMark x1="24153" y1="55959" x2="16253" y2="60622"/>
                          <a14:foregroundMark x1="81038" y1="64767" x2="70880" y2="65803"/>
                          <a14:foregroundMark x1="23928" y1="45078" x2="16027" y2="51813"/>
                          <a14:foregroundMark x1="16027" y1="51295" x2="13093" y2="51813"/>
                          <a14:foregroundMark x1="12190" y1="53368" x2="26185" y2="46114"/>
                          <a14:foregroundMark x1="65914" y1="53886" x2="75169" y2="54404"/>
                          <a14:foregroundMark x1="75169" y1="54404" x2="80813" y2="51295"/>
                          <a14:foregroundMark x1="80813" y1="50259" x2="66591" y2="53368"/>
                          <a14:foregroundMark x1="14898" y1="78756" x2="29571" y2="70466"/>
                          <a14:foregroundMark x1="36795" y1="31606" x2="36795" y2="31606"/>
                          <a14:foregroundMark x1="36795" y1="31606" x2="39729" y2="32642"/>
                          <a14:foregroundMark x1="43341" y1="31088" x2="43341" y2="28497"/>
                          <a14:foregroundMark x1="43341" y1="27461" x2="45147" y2="28497"/>
                          <a14:foregroundMark x1="41535" y1="23316" x2="41535" y2="23316"/>
                          <a14:foregroundMark x1="41986" y1="24870" x2="41986" y2="24870"/>
                          <a14:foregroundMark x1="42438" y1="24870" x2="43792" y2="26425"/>
                          <a14:foregroundMark x1="37472" y1="26425" x2="38826" y2="26943"/>
                          <a14:foregroundMark x1="38826" y1="26425" x2="37923" y2="26943"/>
                        </a14:backgroundRemoval>
                      </a14:imgEffect>
                      <a14:imgEffect>
                        <a14:saturation sat="200000"/>
                      </a14:imgEffect>
                      <a14:imgEffect>
                        <a14:sharpenSoften amoun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950" y="2203450"/>
              <a:ext cx="5626100" cy="24511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840381" y="4999415"/>
            <a:ext cx="2888932" cy="713719"/>
            <a:chOff x="1297606" y="4621088"/>
            <a:chExt cx="2888932" cy="713719"/>
          </a:xfrm>
        </p:grpSpPr>
        <p:sp>
          <p:nvSpPr>
            <p:cNvPr id="10" name="TextBox 9"/>
            <p:cNvSpPr txBox="1"/>
            <p:nvPr/>
          </p:nvSpPr>
          <p:spPr>
            <a:xfrm>
              <a:off x="1297606" y="4716338"/>
              <a:ext cx="28889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80           20 + 60</a:t>
              </a:r>
              <a:endParaRPr lang="en-US" sz="2800" dirty="0"/>
            </a:p>
          </p:txBody>
        </p:sp>
        <p:sp>
          <p:nvSpPr>
            <p:cNvPr id="11" name="Rounded Rectangle 11"/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21986" y="3498615"/>
            <a:ext cx="2480166" cy="713719"/>
            <a:chOff x="1297606" y="4621088"/>
            <a:chExt cx="2480166" cy="713719"/>
          </a:xfrm>
        </p:grpSpPr>
        <p:sp>
          <p:nvSpPr>
            <p:cNvPr id="13" name="TextBox 12"/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450           550</a:t>
              </a:r>
              <a:endParaRPr lang="en-US" sz="2800" dirty="0"/>
            </a:p>
          </p:txBody>
        </p:sp>
        <p:sp>
          <p:nvSpPr>
            <p:cNvPr id="14" name="Rounded Rectangle 92"/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690840" y="2070482"/>
            <a:ext cx="2480166" cy="713719"/>
            <a:chOff x="1297606" y="4621088"/>
            <a:chExt cx="2480166" cy="713719"/>
          </a:xfrm>
        </p:grpSpPr>
        <p:sp>
          <p:nvSpPr>
            <p:cNvPr id="16" name="TextBox 15"/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800           600</a:t>
              </a:r>
              <a:endParaRPr lang="en-US" sz="2800" dirty="0"/>
            </a:p>
          </p:txBody>
        </p:sp>
        <p:sp>
          <p:nvSpPr>
            <p:cNvPr id="17" name="Rounded Rectangle 95"/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046802" y="5107472"/>
            <a:ext cx="2888933" cy="713719"/>
            <a:chOff x="1061288" y="4621088"/>
            <a:chExt cx="2888933" cy="713719"/>
          </a:xfrm>
        </p:grpSpPr>
        <p:sp>
          <p:nvSpPr>
            <p:cNvPr id="19" name="TextBox 18"/>
            <p:cNvSpPr txBox="1"/>
            <p:nvPr/>
          </p:nvSpPr>
          <p:spPr>
            <a:xfrm>
              <a:off x="1061288" y="4716338"/>
              <a:ext cx="28889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390            930</a:t>
              </a:r>
              <a:endParaRPr lang="en-US" sz="2800" dirty="0"/>
            </a:p>
          </p:txBody>
        </p:sp>
        <p:sp>
          <p:nvSpPr>
            <p:cNvPr id="20" name="Rounded Rectangle 98"/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482522" y="3655498"/>
            <a:ext cx="3071092" cy="713719"/>
            <a:chOff x="1006442" y="4621088"/>
            <a:chExt cx="3071092" cy="713719"/>
          </a:xfrm>
        </p:grpSpPr>
        <p:sp>
          <p:nvSpPr>
            <p:cNvPr id="22" name="TextBox 21"/>
            <p:cNvSpPr txBox="1"/>
            <p:nvPr/>
          </p:nvSpPr>
          <p:spPr>
            <a:xfrm>
              <a:off x="1006442" y="4716338"/>
              <a:ext cx="3071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1 000           900</a:t>
              </a:r>
              <a:endParaRPr lang="en-US" sz="2800" dirty="0"/>
            </a:p>
          </p:txBody>
        </p:sp>
        <p:sp>
          <p:nvSpPr>
            <p:cNvPr id="23" name="Rounded Rectangle 101"/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02234" y="2087215"/>
            <a:ext cx="2480166" cy="713719"/>
            <a:chOff x="1297606" y="4621088"/>
            <a:chExt cx="2480166" cy="713719"/>
          </a:xfrm>
        </p:grpSpPr>
        <p:sp>
          <p:nvSpPr>
            <p:cNvPr id="25" name="TextBox 24"/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370           470</a:t>
              </a:r>
              <a:endParaRPr lang="en-US" sz="2800" dirty="0"/>
            </a:p>
          </p:txBody>
        </p:sp>
        <p:sp>
          <p:nvSpPr>
            <p:cNvPr id="26" name="Rounded Rectangle 104"/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714296" y="209415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&gt;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44459" y="212651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&lt;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83848" y="368919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&gt;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07894" y="514116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&lt;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32824" y="504014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29036" y="355713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&lt;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664175" y="719800"/>
            <a:ext cx="8287714" cy="570588"/>
            <a:chOff x="1183343" y="1464304"/>
            <a:chExt cx="8287714" cy="570588"/>
          </a:xfrm>
        </p:grpSpPr>
        <p:sp>
          <p:nvSpPr>
            <p:cNvPr id="37" name="TextBox 36"/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Ảnh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thẻ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?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79389" y="2640151"/>
            <a:ext cx="9972500" cy="980235"/>
            <a:chOff x="1131714" y="2464638"/>
            <a:chExt cx="8190855" cy="805110"/>
          </a:xfrm>
        </p:grpSpPr>
        <p:grpSp>
          <p:nvGrpSpPr>
            <p:cNvPr id="40" name="Group 39"/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51" name="Straight Arrow Connector 50"/>
              <p:cNvCxnSpPr/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1268603" y="246463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910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89918" y="246463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920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734454" y="246787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930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542506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940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300499" y="2467873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950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62024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960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06567" y="2467873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970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568093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980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361473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990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044511" y="2467873"/>
              <a:ext cx="708761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1000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>
            <a:fillRect/>
          </a:stretch>
        </p:blipFill>
        <p:spPr>
          <a:xfrm>
            <a:off x="2847014" y="2112355"/>
            <a:ext cx="1008473" cy="115732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>
            <a:fillRect/>
          </a:stretch>
        </p:blipFill>
        <p:spPr>
          <a:xfrm>
            <a:off x="4727137" y="2120653"/>
            <a:ext cx="984679" cy="115964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>
            <a:fillRect/>
          </a:stretch>
        </p:blipFill>
        <p:spPr>
          <a:xfrm>
            <a:off x="5673841" y="2120653"/>
            <a:ext cx="940977" cy="11596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>
            <a:fillRect/>
          </a:stretch>
        </p:blipFill>
        <p:spPr>
          <a:xfrm>
            <a:off x="8403218" y="2110034"/>
            <a:ext cx="992614" cy="1159648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929321" y="4144224"/>
            <a:ext cx="999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10497" y="4885613"/>
            <a:ext cx="2807179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lớn nhất là: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bé nhất là: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760187" y="498258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990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732981" y="56102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70752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tram,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/>
          <a:srcRect l="7607" t="9720" r="7737" b="54882"/>
          <a:stretch>
            <a:fillRect/>
          </a:stretch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/>
          <p:cNvSpPr txBox="1"/>
          <p:nvPr/>
        </p:nvSpPr>
        <p:spPr>
          <a:xfrm>
            <a:off x="2690649" y="461312"/>
            <a:ext cx="7630176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58014" y="3598772"/>
            <a:ext cx="10056922" cy="714672"/>
            <a:chOff x="774357" y="888444"/>
            <a:chExt cx="10056922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7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3200" y="2336828"/>
            <a:ext cx="1085297" cy="714672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165600" y="1284718"/>
            <a:ext cx="10717933" cy="767136"/>
            <a:chOff x="774356" y="888444"/>
            <a:chExt cx="10717933" cy="767136"/>
          </a:xfrm>
        </p:grpSpPr>
        <p:grpSp>
          <p:nvGrpSpPr>
            <p:cNvPr id="35" name="Group 3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37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39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1972604" y="1132360"/>
              <a:ext cx="95196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800" b="1" noProof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iết</a:t>
              </a:r>
              <a:r>
                <a:rPr lang="en-US" sz="2800" b="1" noProof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noProof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noProof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noProof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noProof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2800" b="1" noProof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800" b="1" noProof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noProof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noProof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noProof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noProof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noProof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b="1" noProof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noProof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800" b="1" noProof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noProof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b="1" noProof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noProof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2800" b="1" noProof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363848" y="2481475"/>
            <a:ext cx="9672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721" y="3619293"/>
            <a:ext cx="5890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166" y="1348332"/>
            <a:ext cx="460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 So sánh các số tròn trăm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772378" y="2284458"/>
            <a:ext cx="3438995" cy="1916637"/>
            <a:chOff x="785166" y="2295090"/>
            <a:chExt cx="3438995" cy="1916637"/>
          </a:xfrm>
        </p:grpSpPr>
        <p:sp>
          <p:nvSpPr>
            <p:cNvPr id="4" name="Rectangle 3"/>
            <p:cNvSpPr/>
            <p:nvPr/>
          </p:nvSpPr>
          <p:spPr>
            <a:xfrm>
              <a:off x="785166" y="2295090"/>
              <a:ext cx="3438995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587" y="2597682"/>
              <a:ext cx="1364463" cy="136446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397" y="2597682"/>
              <a:ext cx="1364463" cy="1364463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426690" y="2284458"/>
            <a:ext cx="4837044" cy="1916637"/>
            <a:chOff x="4439478" y="2295090"/>
            <a:chExt cx="4837044" cy="1916637"/>
          </a:xfrm>
        </p:grpSpPr>
        <p:sp>
          <p:nvSpPr>
            <p:cNvPr id="8" name="Rectangle 7"/>
            <p:cNvSpPr/>
            <p:nvPr/>
          </p:nvSpPr>
          <p:spPr>
            <a:xfrm>
              <a:off x="4439478" y="2295090"/>
              <a:ext cx="4837044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761" y="2571178"/>
              <a:ext cx="1364463" cy="13644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390" y="2571178"/>
              <a:ext cx="1364463" cy="136446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019" y="2571178"/>
              <a:ext cx="1364463" cy="1364463"/>
            </a:xfrm>
            <a:prstGeom prst="rect">
              <a:avLst/>
            </a:prstGeom>
          </p:spPr>
        </p:pic>
      </p:grpSp>
      <p:sp>
        <p:nvSpPr>
          <p:cNvPr id="12" name="Left Brace 11"/>
          <p:cNvSpPr/>
          <p:nvPr/>
        </p:nvSpPr>
        <p:spPr>
          <a:xfrm rot="16200000">
            <a:off x="2293093" y="2852687"/>
            <a:ext cx="397565" cy="27233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83836" y="450368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200</a:t>
            </a:r>
            <a:endParaRPr lang="en-US" sz="32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6676052" y="2125488"/>
            <a:ext cx="397565" cy="41777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41958" y="450368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300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4063162" y="4262175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&lt;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73676" y="2473095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200 &lt; 300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300 &gt; 200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  <p:bldP spid="1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78271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Rounded Rectangle 1"/>
          <p:cNvSpPr/>
          <p:nvPr/>
        </p:nvSpPr>
        <p:spPr>
          <a:xfrm>
            <a:off x="1033669" y="1882097"/>
            <a:ext cx="10124661" cy="2743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20963" y="905764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 So sánh các số tròn chục: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1283409" y="2050100"/>
            <a:ext cx="2973150" cy="1916637"/>
            <a:chOff x="1097879" y="1440210"/>
            <a:chExt cx="2973150" cy="1916637"/>
          </a:xfrm>
        </p:grpSpPr>
        <p:sp>
          <p:nvSpPr>
            <p:cNvPr id="7" name="Rectangle 6"/>
            <p:cNvSpPr/>
            <p:nvPr/>
          </p:nvSpPr>
          <p:spPr>
            <a:xfrm>
              <a:off x="1097879" y="1440210"/>
              <a:ext cx="2973150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885" y="1709786"/>
              <a:ext cx="1364463" cy="1364463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3060408" y="1709786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2" name="Rectangle 2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312493" y="1705122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" name="Rectangle 1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4851380" y="2050100"/>
            <a:ext cx="2516827" cy="1916637"/>
            <a:chOff x="4665850" y="1440210"/>
            <a:chExt cx="2516827" cy="1916637"/>
          </a:xfrm>
        </p:grpSpPr>
        <p:sp>
          <p:nvSpPr>
            <p:cNvPr id="33" name="Rectangle 32"/>
            <p:cNvSpPr/>
            <p:nvPr/>
          </p:nvSpPr>
          <p:spPr>
            <a:xfrm>
              <a:off x="4665850" y="1440210"/>
              <a:ext cx="2516827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609" y="1712971"/>
              <a:ext cx="1364463" cy="1364463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6682304" y="1705121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6" name="Rectangle 35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2390058" y="402944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120</a:t>
            </a:r>
            <a:endParaRPr lang="en-US" sz="2800" dirty="0"/>
          </a:p>
        </p:txBody>
      </p:sp>
      <p:sp>
        <p:nvSpPr>
          <p:cNvPr id="47" name="TextBox 46"/>
          <p:cNvSpPr txBox="1"/>
          <p:nvPr/>
        </p:nvSpPr>
        <p:spPr>
          <a:xfrm>
            <a:off x="5856483" y="4029446"/>
            <a:ext cx="759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110</a:t>
            </a:r>
            <a:endParaRPr lang="en-US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4269811" y="3774934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69678" y="2150362"/>
            <a:ext cx="247157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120  </a:t>
            </a:r>
            <a:r>
              <a:rPr lang="en-US" sz="3600" dirty="0">
                <a:solidFill>
                  <a:srgbClr val="FF0000"/>
                </a:solidFill>
              </a:rPr>
              <a:t>&gt;</a:t>
            </a:r>
            <a:r>
              <a:rPr lang="en-US" sz="3600" dirty="0"/>
              <a:t>  110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110  </a:t>
            </a:r>
            <a:r>
              <a:rPr lang="en-US" sz="3600" dirty="0">
                <a:solidFill>
                  <a:srgbClr val="FF0000"/>
                </a:solidFill>
              </a:rPr>
              <a:t>&lt;</a:t>
            </a:r>
            <a:r>
              <a:rPr lang="en-US" sz="3600" dirty="0"/>
              <a:t>  120</a:t>
            </a:r>
            <a:endParaRPr lang="en-US" sz="3600" dirty="0"/>
          </a:p>
        </p:txBody>
      </p:sp>
      <p:sp>
        <p:nvSpPr>
          <p:cNvPr id="50" name="TextBox 49"/>
          <p:cNvSpPr txBox="1"/>
          <p:nvPr/>
        </p:nvSpPr>
        <p:spPr>
          <a:xfrm>
            <a:off x="1029655" y="5361353"/>
            <a:ext cx="10379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Cùng số trăm, khác số chục </a:t>
            </a:r>
            <a:r>
              <a:rPr lang="en-US" sz="3200" dirty="0">
                <a:sym typeface="Wingdings" panose="05000000000000000000" pitchFamily="2" charset="2"/>
              </a:rPr>
              <a:t> chỉ cần so sánh số chục.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/>
      <p:bldP spid="46" grpId="0"/>
      <p:bldP spid="47" grpId="0"/>
      <p:bldP spid="48" grpId="0"/>
      <p:bldP spid="49" grpId="0" build="p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86147" y="1304818"/>
            <a:ext cx="1037575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97425" y="457816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 So sánh các số tròn chục: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146427" y="4203258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250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180986" y="421291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350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370965" y="404831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&lt;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74059" y="2160570"/>
            <a:ext cx="250581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250  </a:t>
            </a:r>
            <a:r>
              <a:rPr lang="en-US" sz="3600" dirty="0">
                <a:solidFill>
                  <a:srgbClr val="FF0000"/>
                </a:solidFill>
              </a:rPr>
              <a:t>&lt;</a:t>
            </a:r>
            <a:r>
              <a:rPr lang="en-US" sz="3600" dirty="0"/>
              <a:t>  350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350  </a:t>
            </a:r>
            <a:r>
              <a:rPr lang="en-US" sz="3600" dirty="0">
                <a:solidFill>
                  <a:srgbClr val="FF0000"/>
                </a:solidFill>
              </a:rPr>
              <a:t>&gt;</a:t>
            </a:r>
            <a:r>
              <a:rPr lang="en-US" sz="3600" dirty="0"/>
              <a:t>  250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926382" y="5394284"/>
            <a:ext cx="10310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Khác số trăm, cùng số chục </a:t>
            </a:r>
            <a:r>
              <a:rPr lang="en-US" sz="3200" dirty="0">
                <a:sym typeface="Wingdings" panose="05000000000000000000" pitchFamily="2" charset="2"/>
              </a:rPr>
              <a:t> chỉ cần so sánh số trăm.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4669049" y="1772630"/>
            <a:ext cx="3715484" cy="2380216"/>
            <a:chOff x="4793033" y="1602152"/>
            <a:chExt cx="3715484" cy="2380216"/>
          </a:xfrm>
        </p:grpSpPr>
        <p:sp>
          <p:nvSpPr>
            <p:cNvPr id="10" name="Rectangle 9"/>
            <p:cNvSpPr/>
            <p:nvPr/>
          </p:nvSpPr>
          <p:spPr>
            <a:xfrm>
              <a:off x="4793033" y="1602152"/>
              <a:ext cx="3715484" cy="238021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456" y="1912039"/>
              <a:ext cx="1364463" cy="1364463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7116249" y="1863317"/>
              <a:ext cx="1070931" cy="1372242"/>
              <a:chOff x="7069755" y="1863317"/>
              <a:chExt cx="1070931" cy="137224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56" y="2064439"/>
              <a:ext cx="1364463" cy="136446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7561" y="2202116"/>
              <a:ext cx="1364463" cy="1364463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1035886" y="1772631"/>
            <a:ext cx="3474383" cy="2380216"/>
            <a:chOff x="1159870" y="1602153"/>
            <a:chExt cx="3474383" cy="2380216"/>
          </a:xfrm>
        </p:grpSpPr>
        <p:sp>
          <p:nvSpPr>
            <p:cNvPr id="71" name="Rectangle 70"/>
            <p:cNvSpPr/>
            <p:nvPr/>
          </p:nvSpPr>
          <p:spPr>
            <a:xfrm>
              <a:off x="1159870" y="1602153"/>
              <a:ext cx="3474383" cy="2380216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877" y="1871728"/>
              <a:ext cx="1364463" cy="1364463"/>
            </a:xfrm>
            <a:prstGeom prst="rect">
              <a:avLst/>
            </a:prstGeom>
          </p:spPr>
        </p:pic>
        <p:grpSp>
          <p:nvGrpSpPr>
            <p:cNvPr id="73" name="Group 72"/>
            <p:cNvGrpSpPr/>
            <p:nvPr/>
          </p:nvGrpSpPr>
          <p:grpSpPr>
            <a:xfrm>
              <a:off x="3238356" y="1874349"/>
              <a:ext cx="1070931" cy="1372242"/>
              <a:chOff x="7069755" y="1863317"/>
              <a:chExt cx="1070931" cy="1372242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20" name="Rectangle 11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/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0" name="Rectangle 9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0" name="Rectangle 8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0" name="Rectangle 7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277" y="2024128"/>
              <a:ext cx="1364463" cy="136446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4" name="Rounded Rectangle 1"/>
          <p:cNvSpPr/>
          <p:nvPr/>
        </p:nvSpPr>
        <p:spPr>
          <a:xfrm>
            <a:off x="499654" y="1241022"/>
            <a:ext cx="1119269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图片 7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73" y="3176909"/>
            <a:ext cx="2877843" cy="4175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1130" y="394020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 So sánh các số tròn chục: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058252" y="4139462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610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092811" y="4149120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590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282790" y="398452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</a:rPr>
              <a:t>&gt;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36779" y="2190753"/>
            <a:ext cx="1994457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610  </a:t>
            </a:r>
            <a:r>
              <a:rPr lang="en-US" sz="2800" dirty="0">
                <a:solidFill>
                  <a:srgbClr val="FF0000"/>
                </a:solidFill>
              </a:rPr>
              <a:t>&gt;</a:t>
            </a:r>
            <a:r>
              <a:rPr lang="en-US" sz="2800" dirty="0"/>
              <a:t>  590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590  </a:t>
            </a:r>
            <a:r>
              <a:rPr lang="en-US" sz="2800" dirty="0">
                <a:solidFill>
                  <a:srgbClr val="FF0000"/>
                </a:solidFill>
              </a:rPr>
              <a:t>&lt;</a:t>
            </a:r>
            <a:r>
              <a:rPr lang="en-US" sz="2800" dirty="0"/>
              <a:t>  610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186094" y="5208590"/>
            <a:ext cx="9643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Khác số trăm, khác số chục </a:t>
            </a:r>
            <a:r>
              <a:rPr lang="en-US" sz="3200" dirty="0">
                <a:sym typeface="Wingdings" panose="05000000000000000000" pitchFamily="2" charset="2"/>
              </a:rPr>
              <a:t> so sánh lần lượt số trăm rồi đến số chục.</a:t>
            </a:r>
            <a:endParaRPr lang="en-US" sz="3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98444" y="1708835"/>
            <a:ext cx="3914918" cy="2275687"/>
            <a:chOff x="849909" y="1772631"/>
            <a:chExt cx="3914918" cy="2275687"/>
          </a:xfrm>
        </p:grpSpPr>
        <p:sp>
          <p:nvSpPr>
            <p:cNvPr id="12" name="Rectangle 11"/>
            <p:cNvSpPr/>
            <p:nvPr/>
          </p:nvSpPr>
          <p:spPr>
            <a:xfrm>
              <a:off x="849909" y="1772631"/>
              <a:ext cx="3914918" cy="227568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312124" y="2044827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3" name="Rectangle 2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131394" y="2060084"/>
              <a:ext cx="1432455" cy="1432455"/>
              <a:chOff x="1317370" y="2060084"/>
              <a:chExt cx="1432455" cy="1432455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2620430" y="2056429"/>
              <a:ext cx="1432455" cy="1432455"/>
              <a:chOff x="1317370" y="2060084"/>
              <a:chExt cx="1432455" cy="1432455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605282" y="1708835"/>
            <a:ext cx="4846588" cy="2275687"/>
            <a:chOff x="4693457" y="1772631"/>
            <a:chExt cx="4846588" cy="2275687"/>
          </a:xfrm>
        </p:grpSpPr>
        <p:sp>
          <p:nvSpPr>
            <p:cNvPr id="34" name="Rectangle 33"/>
            <p:cNvSpPr/>
            <p:nvPr/>
          </p:nvSpPr>
          <p:spPr>
            <a:xfrm>
              <a:off x="4693457" y="1772631"/>
              <a:ext cx="4846588" cy="22756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912148" y="2060084"/>
              <a:ext cx="4319092" cy="1432455"/>
              <a:chOff x="4977464" y="2060084"/>
              <a:chExt cx="4319092" cy="143245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7990182" y="2113050"/>
                <a:ext cx="1306374" cy="1372242"/>
                <a:chOff x="6992265" y="2033795"/>
                <a:chExt cx="1306374" cy="1372242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6992265" y="2037541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34" name="Rectangle 13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13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Rectangle 14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/>
                <p:cNvGrpSpPr/>
                <p:nvPr/>
              </p:nvGrpSpPr>
              <p:grpSpPr>
                <a:xfrm>
                  <a:off x="7310468" y="2041574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24" name="Rectangle 12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12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7472502" y="2036910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14" name="Rectangle 11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7770689" y="2036909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04" name="Rectangle 10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7910697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94" name="Rectangle 9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" name="Group 49"/>
                <p:cNvGrpSpPr/>
                <p:nvPr/>
              </p:nvGrpSpPr>
              <p:grpSpPr>
                <a:xfrm>
                  <a:off x="7151592" y="2037543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84" name="Rectangle 8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/>
                <p:cNvGrpSpPr/>
                <p:nvPr/>
              </p:nvGrpSpPr>
              <p:grpSpPr>
                <a:xfrm>
                  <a:off x="7624902" y="203691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74" name="Rectangle 7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/>
                <p:cNvGrpSpPr/>
                <p:nvPr/>
              </p:nvGrpSpPr>
              <p:grpSpPr>
                <a:xfrm>
                  <a:off x="8056170" y="203379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64" name="Rectangle 6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52"/>
                <p:cNvGrpSpPr/>
                <p:nvPr/>
              </p:nvGrpSpPr>
              <p:grpSpPr>
                <a:xfrm>
                  <a:off x="8208484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54" name="Rectangle 5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/>
              <p:cNvGrpSpPr/>
              <p:nvPr/>
            </p:nvGrpSpPr>
            <p:grpSpPr>
              <a:xfrm>
                <a:off x="4977464" y="2060084"/>
                <a:ext cx="1432455" cy="1432455"/>
                <a:chOff x="1317370" y="2060084"/>
                <a:chExt cx="1432455" cy="1432455"/>
              </a:xfrm>
            </p:grpSpPr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2170" y="2364884"/>
                  <a:ext cx="1127655" cy="1127655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/>
              <p:cNvGrpSpPr/>
              <p:nvPr/>
            </p:nvGrpSpPr>
            <p:grpSpPr>
              <a:xfrm>
                <a:off x="6547493" y="2113050"/>
                <a:ext cx="1280055" cy="1280055"/>
                <a:chOff x="1317370" y="2060084"/>
                <a:chExt cx="1280055" cy="1280055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</p:grpSp>
        </p:grp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3172" y="3104707"/>
            <a:ext cx="6794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40914" y="170019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thanh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trăm</a:t>
              </a:r>
              <a:r>
                <a:rPr lang="en-US" sz="2800" dirty="0"/>
                <a:t>.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  <a:endParaRPr lang="en-US" sz="36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18837" y="883876"/>
            <a:ext cx="7861882" cy="2092735"/>
            <a:chOff x="515447" y="1303993"/>
            <a:chExt cx="8841913" cy="2353607"/>
          </a:xfrm>
        </p:grpSpPr>
        <p:sp>
          <p:nvSpPr>
            <p:cNvPr id="6" name="TextBox 5"/>
            <p:cNvSpPr txBox="1"/>
            <p:nvPr/>
          </p:nvSpPr>
          <p:spPr>
            <a:xfrm>
              <a:off x="515447" y="1303993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a) </a:t>
              </a:r>
              <a:endParaRPr lang="en-US" sz="32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93881" y="1603027"/>
              <a:ext cx="3467679" cy="20545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889681" y="1603027"/>
              <a:ext cx="3467679" cy="20545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107" y="1895415"/>
              <a:ext cx="1127655" cy="112765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2507" y="2047815"/>
              <a:ext cx="1127655" cy="112765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907" y="2200215"/>
              <a:ext cx="1127655" cy="112765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554" y="2200215"/>
              <a:ext cx="1127655" cy="112765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356" y="1946790"/>
              <a:ext cx="1127655" cy="112765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2756" y="2099190"/>
              <a:ext cx="1127655" cy="1127655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952280" y="3054707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400 &gt; 200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839544" y="3419501"/>
            <a:ext cx="7833863" cy="2285472"/>
            <a:chOff x="1105898" y="3673595"/>
            <a:chExt cx="7833863" cy="2285472"/>
          </a:xfrm>
        </p:grpSpPr>
        <p:sp>
          <p:nvSpPr>
            <p:cNvPr id="17" name="TextBox 16"/>
            <p:cNvSpPr txBox="1"/>
            <p:nvPr/>
          </p:nvSpPr>
          <p:spPr>
            <a:xfrm>
              <a:off x="1105898" y="3673595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b) </a:t>
              </a:r>
              <a:endParaRPr lang="en-US" sz="32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58948" y="4132221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856437" y="4132221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571" y="4421810"/>
              <a:ext cx="1002667" cy="100266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079" y="4557318"/>
              <a:ext cx="1002667" cy="100266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587" y="4692827"/>
              <a:ext cx="1002667" cy="100266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911" y="4315966"/>
              <a:ext cx="1002667" cy="100266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3419" y="4451474"/>
              <a:ext cx="1002667" cy="100266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819" y="4603874"/>
              <a:ext cx="1002667" cy="100266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917" y="4315965"/>
              <a:ext cx="1002667" cy="100266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317" y="4468365"/>
              <a:ext cx="1002667" cy="1002667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5053556" y="5824100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300 &lt; 500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</p:bld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PA" val="v3.2.0"/>
</p:tagLst>
</file>

<file path=ppt/tags/tag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1275</Words>
  <Application>WPS Presentation</Application>
  <PresentationFormat>Widescreen</PresentationFormat>
  <Paragraphs>198</Paragraphs>
  <Slides>15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15</vt:i4>
      </vt:variant>
    </vt:vector>
  </HeadingPairs>
  <TitlesOfParts>
    <vt:vector size="45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Yellowtail</vt:lpstr>
      <vt:lpstr>Microsoft YaHei</vt:lpstr>
      <vt:lpstr>ITC Avant Garde Std Bk</vt:lpstr>
      <vt:lpstr>Century Gothic</vt:lpstr>
      <vt:lpstr>#9Slide03 Arima Madurai Medium</vt:lpstr>
      <vt:lpstr>HP001 4 hàng</vt:lpstr>
      <vt:lpstr>Times New Roman</vt:lpstr>
      <vt:lpstr>思源黑体 CN Bold</vt:lpstr>
      <vt:lpstr>字魂59号-创粗黑</vt:lpstr>
      <vt:lpstr>仓耳羽辰体-谷力 W05</vt:lpstr>
      <vt:lpstr>#9Slide03 NettoOTLight</vt:lpstr>
      <vt:lpstr>Arial Unicode MS</vt:lpstr>
      <vt:lpstr>字魂36号-正文宋楷</vt:lpstr>
      <vt:lpstr>Office Theme</vt:lpstr>
      <vt:lpstr>1_Office 主题</vt:lpstr>
      <vt:lpstr>千图网海量PPT模板www.58pic.com​​</vt:lpstr>
      <vt:lpstr>2_Office 主题</vt:lpstr>
      <vt:lpstr>2_第一PPT，www.1ppt.com</vt:lpstr>
      <vt:lpstr>https://www.freeppt7.com</vt:lpstr>
      <vt:lpstr>2_Office 主题​​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50</cp:revision>
  <dcterms:created xsi:type="dcterms:W3CDTF">2021-07-20T01:55:00Z</dcterms:created>
  <dcterms:modified xsi:type="dcterms:W3CDTF">2023-02-26T05:02:28Z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C2F04B7D01E14044B601F50D8A658464</vt:lpwstr>
  </property>
  <property fmtid="{D5CDD505-2E9C-101B-9397-08002B2CF9AE}" pid="3" name="KSOProductBuildVer">
    <vt:lpwstr>1033-11.2.0.11486</vt:lpwstr>
  </property>
</Properties>
</file>