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02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03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85" d="100"/>
          <a:sy n="85" d="100"/>
        </p:scale>
        <p:origin x="3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E72A0-DCD4-46B2-BEB2-FFD0DA6172C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AC420-9922-4A31-817F-15CDD02FB26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5" name="TextBox 234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/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ldLvl="0" animBg="1"/>
      <p:bldP spid="98" grpId="0" bldLvl="0" animBg="1"/>
      <p:bldP spid="99" grpId="0" bldLvl="0" animBg="1"/>
      <p:bldP spid="235" grpId="0"/>
      <p:bldP spid="295" grpId="0" bldLvl="0" animBg="1"/>
      <p:bldP spid="296" grpId="0" bldLvl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0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microsoft.com/office/2007/relationships/hdphoto" Target="../media/image13.wdp"/><Relationship Id="rId4" Type="http://schemas.openxmlformats.org/officeDocument/2006/relationships/image" Target="../media/image12.png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microsoft.com/office/2007/relationships/hdphoto" Target="../media/image21.wdp"/><Relationship Id="rId7" Type="http://schemas.openxmlformats.org/officeDocument/2006/relationships/image" Target="../media/image20.png"/><Relationship Id="rId6" Type="http://schemas.microsoft.com/office/2007/relationships/hdphoto" Target="../media/image19.wdp"/><Relationship Id="rId5" Type="http://schemas.openxmlformats.org/officeDocument/2006/relationships/image" Target="../media/image18.png"/><Relationship Id="rId4" Type="http://schemas.microsoft.com/office/2007/relationships/hdphoto" Target="../media/image17.wdp"/><Relationship Id="rId3" Type="http://schemas.openxmlformats.org/officeDocument/2006/relationships/image" Target="../media/image16.png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microsoft.com/office/2007/relationships/hdphoto" Target="../media/image23.wdp"/><Relationship Id="rId5" Type="http://schemas.openxmlformats.org/officeDocument/2006/relationships/image" Target="../media/image22.png"/><Relationship Id="rId4" Type="http://schemas.microsoft.com/office/2007/relationships/hdphoto" Target="../media/image17.wdp"/><Relationship Id="rId3" Type="http://schemas.openxmlformats.org/officeDocument/2006/relationships/image" Target="../media/image16.png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LUYỆN TẬP CHUNG</a:t>
            </a:r>
            <a:endParaRPr lang="vi-VN" sz="4000" b="1" spc="100" noProof="0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cs typeface="+mj-lt"/>
              <a:sym typeface="+mn-ea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4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0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vi-VN" alt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6" name="Group 5"/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  <a:endParaRPr lang="vi-VN" sz="2400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  <a:endParaRPr lang="vi-VN" sz="2400" dirty="0"/>
            </a:p>
          </p:txBody>
        </p:sp>
      </p:grpSp>
      <p:graphicFrame>
        <p:nvGraphicFramePr>
          <p:cNvPr id="10" name="Table 17"/>
          <p:cNvGraphicFramePr>
            <a:graphicFrameLocks noGrp="1"/>
          </p:cNvGraphicFramePr>
          <p:nvPr/>
        </p:nvGraphicFramePr>
        <p:xfrm>
          <a:off x="1842868" y="1576387"/>
          <a:ext cx="9148763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6763"/>
                <a:gridCol w="1152000"/>
                <a:gridCol w="1152000"/>
                <a:gridCol w="1152000"/>
                <a:gridCol w="1152000"/>
                <a:gridCol w="1152000"/>
                <a:gridCol w="1152000"/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10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47735" y="15763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graphicFrame>
        <p:nvGraphicFramePr>
          <p:cNvPr id="13" name="Table 17"/>
          <p:cNvGraphicFramePr>
            <a:graphicFrameLocks noGrp="1"/>
          </p:cNvGraphicFramePr>
          <p:nvPr/>
        </p:nvGraphicFramePr>
        <p:xfrm>
          <a:off x="1842868" y="3790980"/>
          <a:ext cx="9148763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6763"/>
                <a:gridCol w="1152000"/>
                <a:gridCol w="1152000"/>
                <a:gridCol w="1152000"/>
                <a:gridCol w="1152000"/>
                <a:gridCol w="1152000"/>
                <a:gridCol w="1152000"/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bị chia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14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30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10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chia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Thương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47735" y="379098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418969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37445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14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19320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40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94068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95173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969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37445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19320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94068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95173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1" grpId="0"/>
      <p:bldP spid="14" grpId="0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53343" y="2902500"/>
            <a:ext cx="7685314" cy="349332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16627" y="133284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53950" y="1332840"/>
            <a:ext cx="3597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Bà có 20 quả vải, bà chia đều cho 2 cháu. Hỏi mỗi cháu được bao nhiêu quả vải?</a:t>
            </a:r>
            <a:endParaRPr lang="vi-VN" sz="2400" dirty="0"/>
          </a:p>
        </p:txBody>
      </p:sp>
      <p:pic>
        <p:nvPicPr>
          <p:cNvPr id="5" name="Picture 4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91973" y="51660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  <a:endParaRPr lang="vi-VN" sz="28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067297" y="1095240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Mỗi cháu được số quả vải là: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94536" y="169226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20 : 2 = 10 (quả)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49186" y="2254541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10 quả vải.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5" name="Group 4"/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  <a:endParaRPr lang="vi-VN" sz="2400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  <a:endParaRPr lang="vi-VN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97623" y="1515208"/>
            <a:ext cx="8924299" cy="4111869"/>
            <a:chOff x="1397623" y="1515208"/>
            <a:chExt cx="8924299" cy="411186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71431" y="1515208"/>
              <a:ext cx="7917679" cy="205763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71431" y="3429000"/>
              <a:ext cx="7950491" cy="219807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397623" y="1760777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97623" y="3898910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818066" y="2218218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6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43682" y="2218218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13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94614" y="4560569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34761" y="4560569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19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3021496" y="740676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ĐƯỜNG ĐẾN KHO BÁU</a:t>
            </a:r>
            <a:endParaRPr lang="vi-VN" sz="3200" dirty="0">
              <a:solidFill>
                <a:srgbClr val="FA1E7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7415" y="290996"/>
            <a:ext cx="1693179" cy="1426740"/>
          </a:xfrm>
          <a:prstGeom prst="rect">
            <a:avLst/>
          </a:prstGeom>
        </p:spPr>
      </p:pic>
      <p:pic>
        <p:nvPicPr>
          <p:cNvPr id="10" name="Picture 6" descr="Business Rules Clip Art - Royalty Free - GoGraph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77"/>
          <a:stretch>
            <a:fillRect/>
          </a:stretch>
        </p:blipFill>
        <p:spPr bwMode="auto">
          <a:xfrm>
            <a:off x="5026496" y="1416937"/>
            <a:ext cx="2238375" cy="14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96694" y="2440951"/>
            <a:ext cx="9937608" cy="359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Chơi theo nhóm.</a:t>
            </a:r>
            <a:endParaRPr lang="vi-VN" sz="2400" dirty="0">
              <a:solidFill>
                <a:srgbClr val="002060"/>
              </a:solidFill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Người chơi bắt đầu từ vị trí </a:t>
            </a:r>
            <a:r>
              <a:rPr lang="vi-VN" sz="2400" b="1" dirty="0">
                <a:solidFill>
                  <a:srgbClr val="002060"/>
                </a:solidFill>
              </a:rPr>
              <a:t>xuất phát</a:t>
            </a:r>
            <a:r>
              <a:rPr lang="vi-VN" sz="2400" dirty="0">
                <a:solidFill>
                  <a:srgbClr val="002060"/>
                </a:solidFill>
              </a:rPr>
              <a:t>. Khi đến lượt, người chơi gieo xúc xắc. Đếm số chấm ở mặt trên xúc xắc rồi di chuyển số ô bằng số chấm nhận được. Nếu đến hình       thì đi tiếp tới ô theo đường mũi tên. </a:t>
            </a:r>
            <a:endParaRPr lang="vi-VN" sz="2400" dirty="0">
              <a:solidFill>
                <a:srgbClr val="002060"/>
              </a:solidFill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Nêu kết quả của phép tính tại ô đi đến, nếu nêu sai kết quả thì phải quay về ô xuất phát trước đó.</a:t>
            </a:r>
            <a:endParaRPr lang="vi-VN" sz="2400" dirty="0">
              <a:solidFill>
                <a:srgbClr val="002060"/>
              </a:solidFill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Trò chơi kết thúc khi có người đến được </a:t>
            </a:r>
            <a:r>
              <a:rPr lang="vi-VN" sz="2400" b="1" dirty="0">
                <a:solidFill>
                  <a:srgbClr val="002060"/>
                </a:solidFill>
              </a:rPr>
              <a:t>kho báu</a:t>
            </a:r>
            <a:r>
              <a:rPr lang="vi-VN" sz="2400" dirty="0">
                <a:solidFill>
                  <a:srgbClr val="002060"/>
                </a:solidFill>
              </a:rPr>
              <a:t>.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859722" y="1628506"/>
            <a:ext cx="10183416" cy="4694992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5901" y="3777201"/>
            <a:ext cx="647700" cy="514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4.44444E-6 L -4.3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  <p:bldP spid="11" grpId="0" uiExpand="1" build="p"/>
      <p:bldP spid="1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408924" y="1557104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ĐƯỜNG ĐẾN KHO BÁU</a:t>
            </a:r>
            <a:endParaRPr lang="vi-VN" sz="3200" dirty="0">
              <a:solidFill>
                <a:srgbClr val="FA1E72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8317" y="2715630"/>
            <a:ext cx="3068056" cy="25852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8940" y="228600"/>
            <a:ext cx="6188510" cy="6237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4.07407E-6 L -1.4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Chúc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con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chăm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ngoan</a:t>
            </a:r>
            <a:endParaRPr lang="en-US" altLang="en-US" sz="48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802</Words>
  <Application>WPS Presentation</Application>
  <PresentationFormat>Widescreen</PresentationFormat>
  <Paragraphs>165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3" baseType="lpstr">
      <vt:lpstr>Arial</vt:lpstr>
      <vt:lpstr>SimSun</vt:lpstr>
      <vt:lpstr>Wingdings</vt:lpstr>
      <vt:lpstr>Arial</vt:lpstr>
      <vt:lpstr>Times New Roman</vt:lpstr>
      <vt:lpstr>字魂36号-正文宋楷</vt:lpstr>
      <vt:lpstr>思源黑体 CN Bold</vt:lpstr>
      <vt:lpstr>Cambria Math</vt:lpstr>
      <vt:lpstr>UTM Cookies</vt:lpstr>
      <vt:lpstr>#9Slide03 NettoOTLight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168</cp:revision>
  <dcterms:created xsi:type="dcterms:W3CDTF">2021-06-02T01:34:00Z</dcterms:created>
  <dcterms:modified xsi:type="dcterms:W3CDTF">2023-02-19T09:58:08Z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2A7A9C1EF7044296936E4E356BE109BC</vt:lpwstr>
  </property>
  <property fmtid="{D5CDD505-2E9C-101B-9397-08002B2CF9AE}" pid="3" name="KSOProductBuildVer">
    <vt:lpwstr>1033-11.2.0.11440</vt:lpwstr>
  </property>
</Properties>
</file>