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345" r:id="rId3"/>
    <p:sldId id="326" r:id="rId4"/>
    <p:sldId id="337" r:id="rId5"/>
    <p:sldId id="338" r:id="rId7"/>
    <p:sldId id="339" r:id="rId8"/>
    <p:sldId id="332" r:id="rId9"/>
    <p:sldId id="336" r:id="rId10"/>
    <p:sldId id="334" r:id="rId11"/>
    <p:sldId id="335" r:id="rId12"/>
    <p:sldId id="32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/>
  <p:cmAuthor id="2" name="Vũ Kim Ngân" initials="VKN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95" autoAdjust="0"/>
    <p:restoredTop sz="97691" autoAdjust="0"/>
  </p:normalViewPr>
  <p:slideViewPr>
    <p:cSldViewPr snapToGrid="0">
      <p:cViewPr>
        <p:scale>
          <a:sx n="62" d="100"/>
          <a:sy n="62" d="100"/>
        </p:scale>
        <p:origin x="-1728" y="-684"/>
      </p:cViewPr>
      <p:guideLst>
        <p:guide orient="horz" pos="2160"/>
        <p:guide pos="383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commentAuthors" Target="commentAuthors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94A46-C361-4976-8C31-F67C521657BB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A2D2D-9BBB-4508-A88F-DA72A7697DA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A2D2D-9BBB-4508-A88F-DA72A7697DAF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8F2A3-D581-48CC-BEE3-0982EB8DB33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8C058-2AB2-4F66-8B3A-4DA10EBC1D0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emf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emf"/><Relationship Id="rId4" Type="http://schemas.openxmlformats.org/officeDocument/2006/relationships/image" Target="../media/image11.emf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png"/><Relationship Id="rId8" Type="http://schemas.openxmlformats.org/officeDocument/2006/relationships/image" Target="../media/image17.png"/><Relationship Id="rId7" Type="http://schemas.openxmlformats.org/officeDocument/2006/relationships/image" Target="../media/image16.png"/><Relationship Id="rId6" Type="http://schemas.openxmlformats.org/officeDocument/2006/relationships/image" Target="../media/image12.emf"/><Relationship Id="rId5" Type="http://schemas.microsoft.com/office/2007/relationships/hdphoto" Target="../media/image15.wdp"/><Relationship Id="rId4" Type="http://schemas.openxmlformats.org/officeDocument/2006/relationships/image" Target="../media/image14.png"/><Relationship Id="rId3" Type="http://schemas.openxmlformats.org/officeDocument/2006/relationships/image" Target="../media/image11.emf"/><Relationship Id="rId2" Type="http://schemas.openxmlformats.org/officeDocument/2006/relationships/image" Target="../media/image13.png"/><Relationship Id="rId13" Type="http://schemas.openxmlformats.org/officeDocument/2006/relationships/notesSlide" Target="../notesSlides/notesSlide1.xml"/><Relationship Id="rId12" Type="http://schemas.openxmlformats.org/officeDocument/2006/relationships/slideLayout" Target="../slideLayouts/slideLayout1.xml"/><Relationship Id="rId11" Type="http://schemas.openxmlformats.org/officeDocument/2006/relationships/image" Target="../media/image20.png"/><Relationship Id="rId10" Type="http://schemas.openxmlformats.org/officeDocument/2006/relationships/image" Target="../media/image19.png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.png"/><Relationship Id="rId8" Type="http://schemas.openxmlformats.org/officeDocument/2006/relationships/image" Target="../media/image18.png"/><Relationship Id="rId7" Type="http://schemas.openxmlformats.org/officeDocument/2006/relationships/image" Target="../media/image17.png"/><Relationship Id="rId6" Type="http://schemas.openxmlformats.org/officeDocument/2006/relationships/image" Target="../media/image16.png"/><Relationship Id="rId5" Type="http://schemas.openxmlformats.org/officeDocument/2006/relationships/image" Target="../media/image12.emf"/><Relationship Id="rId4" Type="http://schemas.microsoft.com/office/2007/relationships/hdphoto" Target="../media/image15.wdp"/><Relationship Id="rId3" Type="http://schemas.openxmlformats.org/officeDocument/2006/relationships/image" Target="../media/image14.png"/><Relationship Id="rId2" Type="http://schemas.openxmlformats.org/officeDocument/2006/relationships/image" Target="../media/image11.emf"/><Relationship Id="rId13" Type="http://schemas.openxmlformats.org/officeDocument/2006/relationships/slideLayout" Target="../slideLayouts/slideLayout1.xml"/><Relationship Id="rId12" Type="http://schemas.openxmlformats.org/officeDocument/2006/relationships/image" Target="../media/image22.png"/><Relationship Id="rId11" Type="http://schemas.openxmlformats.org/officeDocument/2006/relationships/image" Target="../media/image21.png"/><Relationship Id="rId10" Type="http://schemas.openxmlformats.org/officeDocument/2006/relationships/image" Target="../media/image20.png"/><Relationship Id="rId1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2.emf"/><Relationship Id="rId3" Type="http://schemas.openxmlformats.org/officeDocument/2006/relationships/image" Target="../media/image11.emf"/><Relationship Id="rId2" Type="http://schemas.openxmlformats.org/officeDocument/2006/relationships/image" Target="../media/image8.png"/><Relationship Id="rId1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2.emf"/><Relationship Id="rId3" Type="http://schemas.openxmlformats.org/officeDocument/2006/relationships/image" Target="../media/image11.emf"/><Relationship Id="rId2" Type="http://schemas.openxmlformats.org/officeDocument/2006/relationships/image" Target="../media/image13.png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Relationship Id="rId3" Type="http://schemas.openxmlformats.org/officeDocument/2006/relationships/image" Target="../media/image27.png"/><Relationship Id="rId2" Type="http://schemas.openxmlformats.org/officeDocument/2006/relationships/image" Target="../media/image13.png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2.emf"/><Relationship Id="rId3" Type="http://schemas.openxmlformats.org/officeDocument/2006/relationships/image" Target="../media/image11.emf"/><Relationship Id="rId2" Type="http://schemas.openxmlformats.org/officeDocument/2006/relationships/image" Target="../media/image13.png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/>
          <a:srcRect r="929" b="8206"/>
          <a:stretch>
            <a:fillRect/>
          </a:stretch>
        </p:blipFill>
        <p:spPr>
          <a:xfrm>
            <a:off x="-1009" y="-44180"/>
            <a:ext cx="12193009" cy="6902180"/>
          </a:xfrm>
          <a:prstGeom prst="rect">
            <a:avLst/>
          </a:prstGeom>
        </p:spPr>
      </p:pic>
      <p:pic>
        <p:nvPicPr>
          <p:cNvPr id="5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9" y="4715921"/>
            <a:ext cx="12192000" cy="2142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6" t="9026" r="22530" b="69229"/>
          <a:stretch>
            <a:fillRect/>
          </a:stretch>
        </p:blipFill>
        <p:spPr bwMode="auto">
          <a:xfrm flipH="1">
            <a:off x="8333845" y="3354506"/>
            <a:ext cx="4192202" cy="348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0933" y="4569272"/>
            <a:ext cx="1743219" cy="19302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467" y="4744556"/>
            <a:ext cx="1249138" cy="179487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975" y="6030188"/>
            <a:ext cx="9747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993" y="247444"/>
            <a:ext cx="2680053" cy="147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246380" y="3215640"/>
            <a:ext cx="1138936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4000" b="1" dirty="0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VIẾT: NẶN ĐỒ CHƠI</a:t>
            </a:r>
            <a:endParaRPr lang="vi-VN" altLang="en-US" sz="4000" b="1" dirty="0">
              <a:solidFill>
                <a:srgbClr val="249024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3" name="文本框 342"/>
          <p:cNvSpPr txBox="1"/>
          <p:nvPr/>
        </p:nvSpPr>
        <p:spPr>
          <a:xfrm>
            <a:off x="3626985" y="216308"/>
            <a:ext cx="4837430" cy="4140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ctr"/>
            <a:r>
              <a:rPr lang="vi-VN" altLang="zh-CN" sz="21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PHÒNG GD &amp; ĐT QUẬN LONG BIÊN </a:t>
            </a:r>
            <a:endParaRPr lang="zh-CN" altLang="en-US" sz="21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344" name="文本框 343"/>
          <p:cNvSpPr txBox="1"/>
          <p:nvPr/>
        </p:nvSpPr>
        <p:spPr>
          <a:xfrm>
            <a:off x="3626464" y="645391"/>
            <a:ext cx="4704080" cy="4603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ctr"/>
            <a:r>
              <a:rPr lang="vi-VN" altLang="zh-CN" sz="2400" b="1" u="sng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TRƯỜNG TIỂU HỌC PHÚC LỢI</a:t>
            </a:r>
            <a:endParaRPr lang="zh-CN" altLang="en-US" sz="2400" b="1" u="sng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3663790" y="1950384"/>
            <a:ext cx="4629945" cy="54151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MÔN: </a:t>
            </a:r>
            <a:r>
              <a:rPr kumimoji="0" lang="vi-VN" altLang="en-US" sz="27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  <a:endParaRPr kumimoji="0" lang="vi-VN" altLang="en-US" sz="2700" b="1" i="0" u="none" strike="noStrike" kern="10" cap="none" spc="0" normalizeH="0" baseline="0" noProof="0" dirty="0">
              <a:ln w="9525">
                <a:solidFill>
                  <a:srgbClr val="FF0000"/>
                </a:solidFill>
                <a:round/>
              </a:ln>
              <a:solidFill>
                <a:srgbClr val="0000FF"/>
              </a:solidFill>
              <a:effectLst>
                <a:outerShdw sy="50000" kx="2453608" rotWithShape="0">
                  <a:srgbClr val="868686">
                    <a:alpha val="50000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1"/>
          <a:srcRect l="45559" t="6591" b="4038"/>
          <a:stretch>
            <a:fillRect/>
          </a:stretch>
        </p:blipFill>
        <p:spPr>
          <a:xfrm>
            <a:off x="-821841" y="0"/>
            <a:ext cx="5668841" cy="68580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2"/>
          <a:srcRect t="4941" r="81278" b="5687"/>
          <a:stretch>
            <a:fillRect/>
          </a:stretch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4418" y="4887918"/>
            <a:ext cx="1056732" cy="1007960"/>
          </a:xfrm>
          <a:prstGeom prst="rect">
            <a:avLst/>
          </a:prstGeom>
        </p:spPr>
      </p:pic>
      <p:pic>
        <p:nvPicPr>
          <p:cNvPr id="55" name="图片 5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0054" y="5573456"/>
            <a:ext cx="1056732" cy="1007960"/>
          </a:xfrm>
          <a:prstGeom prst="rect">
            <a:avLst/>
          </a:prstGeom>
        </p:spPr>
      </p:pic>
      <p:pic>
        <p:nvPicPr>
          <p:cNvPr id="56" name="图片 5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6840" y="4887918"/>
            <a:ext cx="1056732" cy="1007960"/>
          </a:xfrm>
          <a:prstGeom prst="rect">
            <a:avLst/>
          </a:prstGeom>
        </p:spPr>
      </p:pic>
      <p:pic>
        <p:nvPicPr>
          <p:cNvPr id="57" name="图片 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9078" y="5391898"/>
            <a:ext cx="1056732" cy="1007960"/>
          </a:xfrm>
          <a:prstGeom prst="rect">
            <a:avLst/>
          </a:prstGeom>
        </p:spPr>
      </p:pic>
      <p:sp>
        <p:nvSpPr>
          <p:cNvPr id="8" name="文本框 22"/>
          <p:cNvSpPr txBox="1"/>
          <p:nvPr/>
        </p:nvSpPr>
        <p:spPr>
          <a:xfrm>
            <a:off x="1636798" y="2400331"/>
            <a:ext cx="8918171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 smtClean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Tạm biệt và hẹn gặp lại các con </a:t>
            </a:r>
            <a:endParaRPr lang="en-US" altLang="zh-CN" sz="4800" dirty="0" smtClean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4800" dirty="0" smtClean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trong các tiết học sau!</a:t>
            </a:r>
            <a:endParaRPr lang="zh-CN" altLang="en-US" sz="48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7600">
        <p14:ripple/>
      </p:transition>
    </mc:Choice>
    <mc:Fallback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"/>
          <a:srcRect l="13436" t="84985" r="12967" b="6114"/>
          <a:stretch>
            <a:fillRect/>
          </a:stretch>
        </p:blipFill>
        <p:spPr>
          <a:xfrm>
            <a:off x="-57151" y="23540"/>
            <a:ext cx="12249151" cy="31247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41288" y="329570"/>
            <a:ext cx="3099071" cy="612775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Nghe – viết</a:t>
            </a:r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61" y="989144"/>
            <a:ext cx="11105479" cy="4654911"/>
          </a:xfrm>
          <a:prstGeom prst="rect">
            <a:avLst/>
          </a:prstGeom>
        </p:spPr>
      </p:pic>
      <p:pic>
        <p:nvPicPr>
          <p:cNvPr id="12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014" y="370182"/>
            <a:ext cx="1823658" cy="181873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179760" y="1175843"/>
            <a:ext cx="3031923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Nặn đồ </a:t>
            </a:r>
            <a:r>
              <a:rPr lang="el-GR" sz="3600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εΠ</a:t>
            </a:r>
            <a:endParaRPr lang="en-US" sz="3600" b="1" dirty="0">
              <a:solidFill>
                <a:srgbClr val="FF000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15033" y="1675356"/>
            <a:ext cx="4591262" cy="181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vi-VN" sz="28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 Όềm gió ját, </a:t>
            </a:r>
            <a:endParaRPr lang="vi-VN" sz="2800" b="1" dirty="0"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vi-VN" sz="28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 wặn đồ </a:t>
            </a:r>
            <a:r>
              <a:rPr lang="vi-VN" sz="2800" b="1" dirty="0" smtClean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εΠ. </a:t>
            </a:r>
            <a:endParaRPr lang="vi-VN" sz="2800" b="1" dirty="0"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vi-VN" sz="28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Mèo wằm vẫy đuċ, </a:t>
            </a:r>
            <a:endParaRPr lang="vi-VN" sz="2800" b="1" dirty="0"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vi-VN" sz="28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TǟŜ xφψ đċ </a:t>
            </a:r>
            <a:r>
              <a:rPr lang="vi-VN" sz="2800" b="1" dirty="0" smtClean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jắt. </a:t>
            </a:r>
            <a:endParaRPr lang="en-US" sz="2800" b="1" dirty="0"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812066" y="3583835"/>
            <a:ext cx="555888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vi-VN" sz="28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 </a:t>
            </a:r>
            <a:r>
              <a:rPr lang="el-GR" sz="28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εΗ</a:t>
            </a:r>
            <a:r>
              <a:rPr lang="vi-VN" sz="28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Ğc cĒ </a:t>
            </a:r>
            <a:r>
              <a:rPr lang="el-GR" sz="28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28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ỏ</a:t>
            </a:r>
            <a:endParaRPr lang="vi-VN" sz="2800" b="1" dirty="0"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vi-VN" sz="28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 wặn </a:t>
            </a:r>
            <a:r>
              <a:rPr lang="el-GR" sz="28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</a:t>
            </a:r>
            <a:r>
              <a:rPr lang="vi-VN" sz="28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ật ǇrŜ, </a:t>
            </a:r>
            <a:endParaRPr lang="vi-VN" sz="2800" b="1" dirty="0"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vi-VN" sz="28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  <a:r>
              <a:rPr lang="el-GR" sz="28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28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Ğu bà đấy ·≈, </a:t>
            </a:r>
            <a:endParaRPr lang="vi-VN" sz="2800" b="1" dirty="0"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vi-VN" sz="28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Giã Ǉrầu </a:t>
            </a:r>
            <a:r>
              <a:rPr lang="el-GR" sz="28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Ό</a:t>
            </a:r>
            <a:r>
              <a:rPr lang="vi-VN" sz="28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łm wg</a:t>
            </a:r>
            <a:r>
              <a:rPr lang="el-GR" sz="2800" b="1" dirty="0" smtClean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Ϊ. </a:t>
            </a:r>
            <a:endParaRPr lang="en-US" sz="2800" b="1" dirty="0"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179760" y="2422519"/>
            <a:ext cx="555888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en-US" sz="28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 là Ǖ</a:t>
            </a:r>
            <a:r>
              <a:rPr lang="el-GR" sz="28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ί</a:t>
            </a:r>
            <a:r>
              <a:rPr lang="en-US" sz="28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 </a:t>
            </a:r>
            <a:r>
              <a:rPr lang="el-GR" sz="28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</a:t>
            </a:r>
            <a:r>
              <a:rPr lang="en-US" sz="28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ị, </a:t>
            </a:r>
            <a:endParaRPr lang="en-US" sz="2800" b="1" dirty="0"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 là Ǖ</a:t>
            </a:r>
            <a:r>
              <a:rPr lang="el-GR" sz="28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ί</a:t>
            </a:r>
            <a:r>
              <a:rPr lang="en-US" sz="28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 wa, </a:t>
            </a:r>
            <a:endParaRPr lang="en-US" sz="2800" b="1" dirty="0"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 wày </a:t>
            </a:r>
            <a:r>
              <a:rPr lang="el-GR" sz="28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ι</a:t>
            </a:r>
            <a:r>
              <a:rPr lang="en-US" sz="28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ần </a:t>
            </a:r>
            <a:r>
              <a:rPr lang="el-GR" sz="28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Ε−, </a:t>
            </a:r>
            <a:endParaRPr lang="el-GR" sz="2800" b="1" dirty="0"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 wày </a:t>
            </a:r>
            <a:r>
              <a:rPr lang="el-GR" sz="28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ι</a:t>
            </a:r>
            <a:r>
              <a:rPr lang="en-US" sz="28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ần </a:t>
            </a:r>
            <a:r>
              <a:rPr lang="el-GR" sz="28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r>
              <a:rPr lang="en-US" sz="2800" b="1" dirty="0" smtClean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endParaRPr lang="en-US" sz="2800" b="1" dirty="0"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7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51" y="4841440"/>
            <a:ext cx="1516289" cy="197997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42319" y="5260264"/>
            <a:ext cx="1181645" cy="163263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6"/>
          <a:srcRect l="7607" t="9720" r="7737" b="54882"/>
          <a:stretch>
            <a:fillRect/>
          </a:stretch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1"/>
          <a:srcRect l="13436" t="84985" r="12967" b="6114"/>
          <a:stretch>
            <a:fillRect/>
          </a:stretch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76005" y="1919298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 tên đồ chơi bé đã tặng?</a:t>
            </a:r>
            <a:endParaRPr lang="en-US" sz="3200" dirty="0" smtClean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/>
          <a:srcRect l="7607" t="9720" r="7737" b="54882"/>
          <a:stretch>
            <a:fillRect/>
          </a:stretch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43" y="4908842"/>
            <a:ext cx="1522959" cy="198868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>
            <a:fillRect/>
          </a:stretch>
        </p:blipFill>
        <p:spPr>
          <a:xfrm>
            <a:off x="90491" y="71418"/>
            <a:ext cx="977643" cy="1232391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579312" y="1917100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sp>
        <p:nvSpPr>
          <p:cNvPr id="36" name="TextBox 35"/>
          <p:cNvSpPr txBox="1"/>
          <p:nvPr/>
        </p:nvSpPr>
        <p:spPr>
          <a:xfrm>
            <a:off x="2606045" y="2545348"/>
            <a:ext cx="539896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quả na, quả thị, cối giã trầu.</a:t>
            </a:r>
            <a:endParaRPr lang="en-US" sz="3200" dirty="0" smtClean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870265" y="711073"/>
            <a:ext cx="4443881" cy="967261"/>
            <a:chOff x="3870265" y="711073"/>
            <a:chExt cx="4443881" cy="967261"/>
          </a:xfrm>
        </p:grpSpPr>
        <p:sp>
          <p:nvSpPr>
            <p:cNvPr id="2" name="Cloud Callout 1"/>
            <p:cNvSpPr/>
            <p:nvPr/>
          </p:nvSpPr>
          <p:spPr>
            <a:xfrm>
              <a:off x="3870265" y="711073"/>
              <a:ext cx="4443881" cy="967261"/>
            </a:xfrm>
            <a:prstGeom prst="cloud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421402" y="886958"/>
              <a:ext cx="3892744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Nội dung bài viết</a:t>
              </a:r>
              <a:endPara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398138" y="3494500"/>
            <a:ext cx="9613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 nặn đồ chơi để tặng cho những ai?</a:t>
            </a:r>
            <a:endParaRPr lang="en-US" sz="3200" dirty="0" smtClean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601443" y="3395317"/>
            <a:ext cx="847302" cy="587251"/>
            <a:chOff x="5056546" y="1975436"/>
            <a:chExt cx="1772914" cy="1393004"/>
          </a:xfrm>
        </p:grpSpPr>
        <p:pic>
          <p:nvPicPr>
            <p:cNvPr id="30" name="图片 1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1" name="图片 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2" name="图片 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sp>
        <p:nvSpPr>
          <p:cNvPr id="33" name="TextBox 32"/>
          <p:cNvSpPr txBox="1"/>
          <p:nvPr/>
        </p:nvSpPr>
        <p:spPr>
          <a:xfrm>
            <a:off x="2214159" y="4293352"/>
            <a:ext cx="899117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 nặn đồ chơi để tặng mẹ, tặng cha, tặng bà.</a:t>
            </a:r>
            <a:endParaRPr lang="en-US" sz="3200" dirty="0" smtClean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6" grpId="0"/>
      <p:bldP spid="22" grpId="0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481975" y="2653153"/>
            <a:ext cx="9613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 viết đoạn thơ cần chú ý điều gì?</a:t>
            </a:r>
            <a:endParaRPr lang="en-US" sz="3200" dirty="0" smtClean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06002" y="1230308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Đoạn thơ có những chữ nào viết hoa?</a:t>
            </a:r>
            <a:endParaRPr lang="en-US" sz="3200" dirty="0" smtClean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06002" y="4151860"/>
            <a:ext cx="9613827" cy="1597660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 từ dễ viết sai trong bài: </a:t>
            </a:r>
            <a:endParaRPr lang="en-US" sz="3200" dirty="0" smtClean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endParaRPr lang="en-US" sz="32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tròn xoe, giã trầu, thích chí, vẫy đuôi, vểnh râu,...</a:t>
            </a:r>
            <a:endParaRPr lang="en-US" sz="3200" b="1" dirty="0" smtClean="0">
              <a:solidFill>
                <a:srgbClr val="FF000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"/>
          <a:srcRect l="7607" t="9720" r="7737" b="54882"/>
          <a:stretch>
            <a:fillRect/>
          </a:stretch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43" y="4715624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>
            <a:fillRect/>
          </a:stretch>
        </p:blipFill>
        <p:spPr>
          <a:xfrm>
            <a:off x="53443" y="-37687"/>
            <a:ext cx="977643" cy="1232391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709309" y="1228110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685280" y="2553970"/>
            <a:ext cx="847302" cy="587251"/>
            <a:chOff x="5056546" y="1975436"/>
            <a:chExt cx="1772914" cy="1393004"/>
          </a:xfrm>
        </p:grpSpPr>
        <p:pic>
          <p:nvPicPr>
            <p:cNvPr id="33" name="图片 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4" name="图片 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5" name="图片 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685280" y="4102353"/>
            <a:ext cx="906987" cy="569344"/>
            <a:chOff x="8317164" y="2100522"/>
            <a:chExt cx="1772914" cy="1393004"/>
          </a:xfrm>
        </p:grpSpPr>
        <p:pic>
          <p:nvPicPr>
            <p:cNvPr id="40" name="图片 1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7164" y="2100522"/>
              <a:ext cx="1772914" cy="1393004"/>
            </a:xfrm>
            <a:prstGeom prst="rect">
              <a:avLst/>
            </a:prstGeom>
          </p:spPr>
        </p:pic>
        <p:pic>
          <p:nvPicPr>
            <p:cNvPr id="41" name="图片 10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9363" y="2383789"/>
              <a:ext cx="560164" cy="826471"/>
            </a:xfrm>
            <a:prstGeom prst="rect">
              <a:avLst/>
            </a:prstGeom>
          </p:spPr>
        </p:pic>
        <p:pic>
          <p:nvPicPr>
            <p:cNvPr id="42" name="图片 13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2645" y="2582875"/>
              <a:ext cx="560786" cy="865560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3889236" y="207166"/>
            <a:ext cx="3494976" cy="967261"/>
            <a:chOff x="3889236" y="207166"/>
            <a:chExt cx="3494976" cy="967261"/>
          </a:xfrm>
        </p:grpSpPr>
        <p:sp>
          <p:nvSpPr>
            <p:cNvPr id="36" name="Cloud Callout 35"/>
            <p:cNvSpPr/>
            <p:nvPr/>
          </p:nvSpPr>
          <p:spPr>
            <a:xfrm>
              <a:off x="3889236" y="207166"/>
              <a:ext cx="3494976" cy="967261"/>
            </a:xfrm>
            <a:prstGeom prst="cloud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327048" y="373839"/>
              <a:ext cx="2708274" cy="553933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Lưu ý khi viết</a:t>
              </a:r>
              <a:endPara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506002" y="1924252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Viết hoa tên bài, đầu mỗi dòng thơ.</a:t>
            </a:r>
            <a:endParaRPr lang="en-US" sz="3200" dirty="0" smtClean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493786" y="3282679"/>
            <a:ext cx="10756388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Khi viết chú ý viết đúng chính tả, các dấu ngắt nghỉ câu.</a:t>
            </a:r>
            <a:endParaRPr lang="en-US" sz="3200" dirty="0" smtClean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32" grpId="0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566" y="1546989"/>
            <a:ext cx="3284120" cy="34799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>
            <a:fillRect/>
          </a:stretch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51" y="485191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2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3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4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5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899234" y="489789"/>
            <a:ext cx="5398965" cy="768270"/>
            <a:chOff x="693241" y="945059"/>
            <a:chExt cx="5398965" cy="768270"/>
          </a:xfrm>
        </p:grpSpPr>
        <p:sp>
          <p:nvSpPr>
            <p:cNvPr id="29" name="Rounded Rectangle 28"/>
            <p:cNvSpPr/>
            <p:nvPr/>
          </p:nvSpPr>
          <p:spPr>
            <a:xfrm>
              <a:off x="693241" y="945059"/>
              <a:ext cx="3220853" cy="76827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93241" y="958427"/>
              <a:ext cx="5398965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Tư thế ngồi viết</a:t>
              </a:r>
              <a:endPara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250924" y="1281502"/>
            <a:ext cx="6421642" cy="455502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Lưng thẳng.</a:t>
            </a:r>
            <a:endParaRPr lang="en-US" sz="3200" b="1" dirty="0" smtClean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 tì ngực xuống bàn.</a:t>
            </a:r>
            <a:endParaRPr lang="en-US" sz="3200" b="1" dirty="0" smtClean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 hơi cúi.</a:t>
            </a:r>
            <a:endParaRPr lang="en-US" sz="3200" b="1" dirty="0" smtClean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Mắt cách vở khoảng 25-30cm.</a:t>
            </a:r>
            <a:endParaRPr lang="en-US" sz="3200" b="1" dirty="0" smtClean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 phải cầm bút</a:t>
            </a:r>
            <a:endParaRPr lang="en-US" sz="3200" b="1" dirty="0" smtClean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 trái tì nhẹ lên mép vở để giữ.</a:t>
            </a:r>
            <a:endParaRPr lang="en-US" sz="3200" b="1" dirty="0" smtClean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 chân để song song thoải mái.</a:t>
            </a:r>
            <a:endParaRPr lang="en-US" sz="3200" b="1" dirty="0" smtClean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endParaRPr lang="en-US" sz="3200" b="1" dirty="0" smtClean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84506" y="1194028"/>
            <a:ext cx="6096000" cy="58356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63550" algn="just"/>
            <a:r>
              <a:rPr lang="vi-VN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 Όềm gió ját, </a:t>
            </a:r>
            <a:endParaRPr lang="vi-VN" sz="3200" b="1" dirty="0"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184506" y="2524965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63550" algn="just"/>
            <a:r>
              <a:rPr lang="vi-VN" sz="3200" b="1" dirty="0" smtClean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Mèo wằm vẫy đuċ, </a:t>
            </a:r>
            <a:endParaRPr lang="vi-VN" sz="3200" b="1" dirty="0" smtClean="0"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184506" y="1854553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63550" algn="just"/>
            <a:r>
              <a:rPr lang="vi-VN" sz="3200" b="1" dirty="0" smtClean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 </a:t>
            </a:r>
            <a:r>
              <a:rPr lang="vi-VN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wặn đồ </a:t>
            </a:r>
            <a:r>
              <a:rPr lang="vi-VN" sz="3200" b="1" dirty="0" smtClean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εΠ. </a:t>
            </a:r>
            <a:endParaRPr lang="vi-VN" sz="3200" b="1" dirty="0"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184501" y="3195801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63550" algn="just"/>
            <a:r>
              <a:rPr lang="vi-VN" sz="3200" b="1" dirty="0" smtClean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TǟŜ xφψ đċ jắt. </a:t>
            </a:r>
            <a:endParaRPr lang="en-US" sz="3200" b="1" dirty="0"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02821" y="1184221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63550" algn="just"/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 là Ǖ</a:t>
            </a:r>
            <a:r>
              <a:rPr lang="el-GR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ί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 </a:t>
            </a:r>
            <a:r>
              <a:rPr lang="el-GR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ị, </a:t>
            </a:r>
            <a:endParaRPr lang="en-US" sz="3200" b="1" dirty="0"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922263" y="1870106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63550" algn="just"/>
            <a:r>
              <a:rPr lang="en-US" sz="3200" b="1" dirty="0" smtClean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 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 Ǖ</a:t>
            </a:r>
            <a:r>
              <a:rPr lang="el-GR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ί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 wa, </a:t>
            </a:r>
            <a:endParaRPr lang="en-US" sz="3200" b="1" dirty="0"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919819" y="2530226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63550" algn="just"/>
            <a:r>
              <a:rPr lang="en-US" sz="3200" b="1" dirty="0" smtClean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 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wày </a:t>
            </a:r>
            <a:r>
              <a:rPr lang="el-GR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ι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ần </a:t>
            </a:r>
            <a:r>
              <a:rPr lang="el-GR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Ε−, </a:t>
            </a:r>
            <a:endParaRPr lang="el-GR" sz="3200" b="1" dirty="0"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895369" y="3209130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63550" algn="just"/>
            <a:r>
              <a:rPr lang="en-US" sz="3200" b="1" dirty="0" smtClean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 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wày </a:t>
            </a:r>
            <a:r>
              <a:rPr lang="el-GR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ι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ần </a:t>
            </a:r>
            <a:r>
              <a:rPr lang="el-GR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endParaRPr lang="en-US" sz="3200" b="1" dirty="0"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221480" y="4520476"/>
            <a:ext cx="3886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vi-VN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 </a:t>
            </a:r>
            <a:r>
              <a:rPr lang="el-GR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εΗ</a:t>
            </a:r>
            <a:r>
              <a:rPr lang="vi-VN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Ğc cĒ </a:t>
            </a:r>
            <a:r>
              <a:rPr lang="el-GR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3200" b="1" dirty="0" smtClean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ỏ</a:t>
            </a:r>
            <a:endParaRPr lang="vi-VN" sz="3200" b="1" dirty="0"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191000" y="5216344"/>
            <a:ext cx="38981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vi-VN" sz="3200" b="1" dirty="0" smtClean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 </a:t>
            </a:r>
            <a:r>
              <a:rPr lang="vi-VN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wặn </a:t>
            </a:r>
            <a:r>
              <a:rPr lang="el-GR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</a:t>
            </a:r>
            <a:r>
              <a:rPr lang="vi-VN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ật ǇrŜ, </a:t>
            </a:r>
            <a:endParaRPr lang="vi-VN" sz="3200" b="1" dirty="0"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175760" y="6370654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63550" algn="just"/>
            <a:r>
              <a:rPr lang="vi-VN" sz="3200" b="1" dirty="0" smtClean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Giã </a:t>
            </a:r>
            <a:r>
              <a:rPr lang="vi-VN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Ǉrầu </a:t>
            </a:r>
            <a:r>
              <a:rPr lang="el-GR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Ό</a:t>
            </a:r>
            <a:r>
              <a:rPr lang="vi-VN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łm wg</a:t>
            </a:r>
            <a:r>
              <a:rPr lang="el-GR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Ϊ. </a:t>
            </a:r>
            <a:endParaRPr lang="en-US" sz="3200" b="1" dirty="0"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175760" y="5877319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63550" algn="just"/>
            <a:r>
              <a:rPr lang="vi-VN" sz="3200" b="1" dirty="0" smtClean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  <a:r>
              <a:rPr lang="el-GR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Ğu bà đấy ·≈, </a:t>
            </a:r>
            <a:endParaRPr lang="vi-VN" sz="3200" b="1" dirty="0"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117406" y="455064"/>
            <a:ext cx="2990203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Nặn đồ </a:t>
            </a:r>
            <a:r>
              <a:rPr lang="el-GR" sz="3200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εΠ</a:t>
            </a:r>
            <a:endParaRPr lang="en-US" sz="3200" b="1" dirty="0">
              <a:solidFill>
                <a:srgbClr val="FF000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/>
          <a:srcRect l="13436" t="84985" r="12967" b="6114"/>
          <a:stretch>
            <a:fillRect/>
          </a:stretch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7607" t="9720" r="7737" b="54882"/>
          <a:stretch>
            <a:fillRect/>
          </a:stretch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sp>
        <p:nvSpPr>
          <p:cNvPr id="7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8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9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0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1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5869" y="384496"/>
            <a:ext cx="11492555" cy="982345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Ghép </a:t>
            </a:r>
            <a:r>
              <a:rPr lang="en-US" sz="28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da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hoặc </a:t>
            </a:r>
            <a:r>
              <a:rPr lang="en-US" sz="28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gia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với các tiếng sau để tạo thành từ ngữ đúng.</a:t>
            </a:r>
            <a:endParaRPr lang="en-US" sz="2800" b="1" dirty="0" smtClean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Viết 3 từ ngữ vào vở.</a:t>
            </a:r>
            <a:endParaRPr lang="en-US" sz="2800" b="1" dirty="0" smtClean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51" y="4841440"/>
            <a:ext cx="1516289" cy="197997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89227" y="5013366"/>
            <a:ext cx="1408504" cy="194607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41" t="34166" r="26588" b="28333"/>
          <a:stretch>
            <a:fillRect/>
          </a:stretch>
        </p:blipFill>
        <p:spPr bwMode="auto">
          <a:xfrm>
            <a:off x="3435491" y="1366172"/>
            <a:ext cx="4983480" cy="2373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344078" y="4071353"/>
            <a:ext cx="2041908" cy="1385475"/>
            <a:chOff x="2704097" y="4161885"/>
            <a:chExt cx="2041908" cy="1385475"/>
          </a:xfrm>
        </p:grpSpPr>
        <p:pic>
          <p:nvPicPr>
            <p:cNvPr id="15" name="图片 6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066" t="3793" r="30000" b="57807"/>
            <a:stretch>
              <a:fillRect/>
            </a:stretch>
          </p:blipFill>
          <p:spPr>
            <a:xfrm>
              <a:off x="2704097" y="4161885"/>
              <a:ext cx="2041908" cy="1385475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2926732" y="4546877"/>
              <a:ext cx="1624111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cặp da</a:t>
              </a:r>
              <a:endPara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435491" y="4071353"/>
            <a:ext cx="2340343" cy="1385475"/>
            <a:chOff x="2704097" y="4161885"/>
            <a:chExt cx="2340343" cy="1385475"/>
          </a:xfrm>
        </p:grpSpPr>
        <p:pic>
          <p:nvPicPr>
            <p:cNvPr id="18" name="图片 6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066" t="3793" r="30000" b="57807"/>
            <a:stretch>
              <a:fillRect/>
            </a:stretch>
          </p:blipFill>
          <p:spPr>
            <a:xfrm>
              <a:off x="2704097" y="4161885"/>
              <a:ext cx="2041908" cy="1385475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2926732" y="4546877"/>
              <a:ext cx="2117708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gia cầm</a:t>
              </a:r>
              <a:endPara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477399" y="4083491"/>
            <a:ext cx="2160112" cy="1393978"/>
            <a:chOff x="2704097" y="4161885"/>
            <a:chExt cx="2340343" cy="1385475"/>
          </a:xfrm>
        </p:grpSpPr>
        <p:pic>
          <p:nvPicPr>
            <p:cNvPr id="21" name="图片 6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066" t="3793" r="30000" b="57807"/>
            <a:stretch>
              <a:fillRect/>
            </a:stretch>
          </p:blipFill>
          <p:spPr>
            <a:xfrm>
              <a:off x="2704097" y="4161885"/>
              <a:ext cx="2041908" cy="1385475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2926732" y="4546877"/>
              <a:ext cx="2117708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da dẻ</a:t>
              </a:r>
              <a:endPara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362059" y="3931920"/>
            <a:ext cx="1980204" cy="1524908"/>
            <a:chOff x="2704097" y="4161885"/>
            <a:chExt cx="2041908" cy="1385475"/>
          </a:xfrm>
        </p:grpSpPr>
        <p:pic>
          <p:nvPicPr>
            <p:cNvPr id="24" name="图片 6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066" t="3793" r="30000" b="57807"/>
            <a:stretch>
              <a:fillRect/>
            </a:stretch>
          </p:blipFill>
          <p:spPr>
            <a:xfrm>
              <a:off x="2704097" y="4161885"/>
              <a:ext cx="2041908" cy="1385475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2926732" y="4546877"/>
              <a:ext cx="1410539" cy="559211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gia vị</a:t>
              </a:r>
              <a:endPara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9297871" y="3896662"/>
            <a:ext cx="2367283" cy="1533479"/>
            <a:chOff x="2704097" y="4161885"/>
            <a:chExt cx="2340343" cy="1385475"/>
          </a:xfrm>
        </p:grpSpPr>
        <p:pic>
          <p:nvPicPr>
            <p:cNvPr id="28" name="图片 6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066" t="3793" r="30000" b="57807"/>
            <a:stretch>
              <a:fillRect/>
            </a:stretch>
          </p:blipFill>
          <p:spPr>
            <a:xfrm>
              <a:off x="2704097" y="4161885"/>
              <a:ext cx="2041908" cy="1385475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2926732" y="4546877"/>
              <a:ext cx="2117708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gia đình</a:t>
              </a:r>
              <a:endPara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/>
          <a:srcRect l="13436" t="84985" r="12967" b="6114"/>
          <a:stretch>
            <a:fillRect/>
          </a:stretch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7607" t="9720" r="7737" b="54882"/>
          <a:stretch>
            <a:fillRect/>
          </a:stretch>
        </p:blipFill>
        <p:spPr>
          <a:xfrm>
            <a:off x="-57134" y="5753003"/>
            <a:ext cx="12211050" cy="1104900"/>
          </a:xfrm>
          <a:prstGeom prst="rect">
            <a:avLst/>
          </a:prstGeom>
        </p:spPr>
      </p:pic>
      <p:sp>
        <p:nvSpPr>
          <p:cNvPr id="9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0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1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2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3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017454" y="4331333"/>
            <a:ext cx="415474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Kéo cưa lửa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ẻ</a:t>
            </a:r>
            <a:endParaRPr lang="en-US" sz="3200" b="1" dirty="0" smtClean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00" t="38751" r="13294" b="28541"/>
          <a:stretch>
            <a:fillRect/>
          </a:stretch>
        </p:blipFill>
        <p:spPr bwMode="auto">
          <a:xfrm>
            <a:off x="6771838" y="1779629"/>
            <a:ext cx="4236720" cy="2392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47" t="38751" r="49764" b="28541"/>
          <a:stretch>
            <a:fillRect/>
          </a:stretch>
        </p:blipFill>
        <p:spPr bwMode="auto">
          <a:xfrm>
            <a:off x="1295400" y="1779629"/>
            <a:ext cx="4480560" cy="2392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904935" y="862502"/>
            <a:ext cx="765994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a. Chọn </a:t>
            </a:r>
            <a:r>
              <a:rPr lang="en-US" sz="32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hoặc </a:t>
            </a:r>
            <a:r>
              <a:rPr lang="en-US" sz="32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thay cho ô vuông</a:t>
            </a:r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5869" y="354016"/>
            <a:ext cx="3362265" cy="612775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Chọn a hoặc b</a:t>
            </a:r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29286" y="4331332"/>
            <a:ext cx="198421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Múa 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ạp</a:t>
            </a:r>
            <a:endParaRPr lang="en-US" sz="3200" b="1" dirty="0" smtClean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335968" y="4474465"/>
            <a:ext cx="223837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9142866" y="4435095"/>
            <a:ext cx="223837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51" y="4841440"/>
            <a:ext cx="1516289" cy="197997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15461" y="4946821"/>
            <a:ext cx="1408504" cy="194607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4" grpId="0"/>
      <p:bldP spid="17" grpId="0"/>
      <p:bldP spid="18" grpId="0"/>
      <p:bldP spid="20" grpId="0" bldLvl="0" animBg="1"/>
      <p:bldP spid="20" grpId="1" bldLvl="0" animBg="1"/>
      <p:bldP spid="21" grpId="0" bldLvl="0" animBg="1"/>
      <p:bldP spid="21" grpId="1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/>
          <a:srcRect l="13436" t="84985" r="12967" b="6114"/>
          <a:stretch>
            <a:fillRect/>
          </a:stretch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7607" t="9720" r="7737" b="54882"/>
          <a:stretch>
            <a:fillRect/>
          </a:stretch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sp>
        <p:nvSpPr>
          <p:cNvPr id="9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0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1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2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3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8428" y="523988"/>
            <a:ext cx="10103623" cy="612775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b. Chọn </a:t>
            </a:r>
            <a:r>
              <a:rPr lang="en-US" sz="32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ươn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hoặc </a:t>
            </a:r>
            <a:r>
              <a:rPr lang="en-US" sz="32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ương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thay cho ô vuông</a:t>
            </a:r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22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51" y="4841440"/>
            <a:ext cx="1516289" cy="197997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5461" y="4946821"/>
            <a:ext cx="1408504" cy="194607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" name="TextBox 24"/>
          <p:cNvSpPr txBox="1"/>
          <p:nvPr/>
        </p:nvSpPr>
        <p:spPr>
          <a:xfrm>
            <a:off x="661094" y="1586974"/>
            <a:ext cx="773614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Con đ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ường 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uốn l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ượn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quanh s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ườn  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núi.</a:t>
            </a:r>
            <a:endParaRPr lang="en-US" sz="3200" b="1" dirty="0" smtClean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2070735" y="1668145"/>
            <a:ext cx="953770" cy="462915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</a:t>
            </a:r>
            <a:endParaRPr lang="en-US" dirty="0"/>
          </a:p>
        </p:txBody>
      </p:sp>
      <p:sp>
        <p:nvSpPr>
          <p:cNvPr id="27" name="Rounded Rectangle 26"/>
          <p:cNvSpPr/>
          <p:nvPr/>
        </p:nvSpPr>
        <p:spPr>
          <a:xfrm>
            <a:off x="4056380" y="1651635"/>
            <a:ext cx="744220" cy="499745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6304115" y="1636201"/>
            <a:ext cx="851700" cy="522522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661095" y="3622727"/>
            <a:ext cx="9860956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Hoa h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ướng 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ương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v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ươn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mình đón ánh mặt trời.</a:t>
            </a:r>
            <a:endParaRPr lang="en-US" sz="3200" b="1" dirty="0" smtClean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2070735" y="3681095"/>
            <a:ext cx="1010285" cy="507365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</a:t>
            </a:r>
            <a:endParaRPr lang="en-US" dirty="0"/>
          </a:p>
        </p:txBody>
      </p:sp>
      <p:sp>
        <p:nvSpPr>
          <p:cNvPr id="31" name="Rounded Rectangle 30"/>
          <p:cNvSpPr/>
          <p:nvPr/>
        </p:nvSpPr>
        <p:spPr>
          <a:xfrm>
            <a:off x="4727448" y="3775384"/>
            <a:ext cx="818658" cy="522522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3400425" y="3775075"/>
            <a:ext cx="1007745" cy="433070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5" grpId="0"/>
      <p:bldP spid="26" grpId="0" bldLvl="0" animBg="1"/>
      <p:bldP spid="26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/>
      <p:bldP spid="30" grpId="0" bldLvl="0" animBg="1"/>
      <p:bldP spid="30" grpId="1" bldLvl="0" animBg="1"/>
      <p:bldP spid="31" grpId="0" bldLvl="0" animBg="1"/>
      <p:bldP spid="31" grpId="1" bldLvl="0" animBg="1"/>
      <p:bldP spid="32" grpId="0" bldLvl="0" animBg="1"/>
      <p:bldP spid="32" grpId="1" bldLvl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1480</Words>
  <Application>WPS Presentation</Application>
  <PresentationFormat>Custom</PresentationFormat>
  <Paragraphs>124</Paragraphs>
  <Slides>10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6" baseType="lpstr">
      <vt:lpstr>Arial</vt:lpstr>
      <vt:lpstr>SimSun</vt:lpstr>
      <vt:lpstr>Wingdings</vt:lpstr>
      <vt:lpstr>Arial Rounded MT Bold</vt:lpstr>
      <vt:lpstr>Arial-Rounded</vt:lpstr>
      <vt:lpstr>Yellowtail</vt:lpstr>
      <vt:lpstr>iCiel Cadena</vt:lpstr>
      <vt:lpstr>思源黑体 CN Bold</vt:lpstr>
      <vt:lpstr>HP001 4 hàng</vt:lpstr>
      <vt:lpstr>Calibri</vt:lpstr>
      <vt:lpstr>Microsoft YaHei</vt:lpstr>
      <vt:lpstr>Arial Unicode MS</vt:lpstr>
      <vt:lpstr>Calibri Light</vt:lpstr>
      <vt:lpstr>Times New Roman</vt:lpstr>
      <vt:lpstr>字魂36号-正文宋楷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Admin</cp:lastModifiedBy>
  <cp:revision>190</cp:revision>
  <dcterms:created xsi:type="dcterms:W3CDTF">2021-06-02T14:23:00Z</dcterms:created>
  <dcterms:modified xsi:type="dcterms:W3CDTF">2022-11-27T04:47:54Z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BD5E283BEAF04AABBEFF910AE41D2BD9</vt:lpwstr>
  </property>
  <property fmtid="{D5CDD505-2E9C-101B-9397-08002B2CF9AE}" pid="3" name="KSOProductBuildVer">
    <vt:lpwstr>1033-11.2.0.11380</vt:lpwstr>
  </property>
</Properties>
</file>