
<file path=[Content_Types].xml><?xml version="1.0" encoding="utf-8"?>
<Types xmlns="http://schemas.openxmlformats.org/package/2006/content-types">
  <Default Extension="fntdata" ContentType="application/x-fontdata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</p:sldMasterIdLst>
  <p:notesMasterIdLst>
    <p:notesMasterId r:id="rId11"/>
  </p:notesMasterIdLst>
  <p:sldIdLst>
    <p:sldId id="357" r:id="rId2"/>
    <p:sldId id="315" r:id="rId3"/>
    <p:sldId id="341" r:id="rId4"/>
    <p:sldId id="352" r:id="rId5"/>
    <p:sldId id="342" r:id="rId6"/>
    <p:sldId id="353" r:id="rId7"/>
    <p:sldId id="354" r:id="rId8"/>
    <p:sldId id="355" r:id="rId9"/>
    <p:sldId id="344" r:id="rId10"/>
  </p:sldIdLst>
  <p:sldSz cx="6858000" cy="5143500"/>
  <p:notesSz cx="6858000" cy="9144000"/>
  <p:embeddedFontLst>
    <p:embeddedFont>
      <p:font typeface="Kalam" panose="020B0604020202020204" charset="0"/>
      <p:regular r:id="rId12"/>
      <p:bold r:id="rId13"/>
    </p:embeddedFont>
    <p:embeddedFont>
      <p:font typeface="Montserrat" panose="00000500000000000000" pitchFamily="2" charset="0"/>
      <p:regular r:id="rId14"/>
      <p:bold r:id="rId15"/>
      <p:italic r:id="rId16"/>
      <p:boldItalic r:id="rId17"/>
    </p:embeddedFont>
  </p:embeddedFontLst>
  <p:custDataLst>
    <p:tags r:id="rId1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F5F"/>
    <a:srgbClr val="000000"/>
    <a:srgbClr val="B7D574"/>
    <a:srgbClr val="FFAB40"/>
    <a:srgbClr val="FFFFFF"/>
    <a:srgbClr val="EB54E9"/>
    <a:srgbClr val="8AB036"/>
    <a:srgbClr val="17479D"/>
    <a:srgbClr val="3B64AC"/>
    <a:srgbClr val="F74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8" autoAdjust="0"/>
    <p:restoredTop sz="94615"/>
  </p:normalViewPr>
  <p:slideViewPr>
    <p:cSldViewPr snapToGrid="0">
      <p:cViewPr varScale="1">
        <p:scale>
          <a:sx n="103" d="100"/>
          <a:sy n="103" d="100"/>
        </p:scale>
        <p:origin x="145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83361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639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485706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093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2845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/>
          <a:lstStyle/>
          <a:p>
            <a:fld id="{9BF06B03-135E-4169-9B02-3E1AF83E1D74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81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43703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7" Type="http://schemas.microsoft.com/office/2007/relationships/hdphoto" Target="../media/hdphoto3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microsoft.com/office/2007/relationships/hdphoto" Target="../media/hdphoto2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microsoft.com/office/2007/relationships/hdphoto" Target="../media/hdphoto6.wdp"/><Relationship Id="rId4" Type="http://schemas.openxmlformats.org/officeDocument/2006/relationships/image" Target="../media/image12.png"/><Relationship Id="rId9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6" cstate="screen"/>
          <a:stretch>
            <a:fillRect/>
          </a:stretch>
        </p:blipFill>
        <p:spPr>
          <a:xfrm>
            <a:off x="893" y="2981030"/>
            <a:ext cx="6856215" cy="1519032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7" cstate="screen"/>
          <a:stretch>
            <a:fillRect/>
          </a:stretch>
        </p:blipFill>
        <p:spPr>
          <a:xfrm>
            <a:off x="1067535" y="3121343"/>
            <a:ext cx="1563002" cy="1346604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8" cstate="screen"/>
          <a:stretch>
            <a:fillRect/>
          </a:stretch>
        </p:blipFill>
        <p:spPr>
          <a:xfrm>
            <a:off x="2944066" y="3582843"/>
            <a:ext cx="1220549" cy="885104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9" cstate="screen"/>
          <a:stretch>
            <a:fillRect/>
          </a:stretch>
        </p:blipFill>
        <p:spPr>
          <a:xfrm rot="1426081">
            <a:off x="5827707" y="936256"/>
            <a:ext cx="644295" cy="840962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10"/>
          <a:stretch>
            <a:fillRect/>
          </a:stretch>
        </p:blipFill>
        <p:spPr>
          <a:xfrm>
            <a:off x="108022" y="541806"/>
            <a:ext cx="1365887" cy="1365887"/>
          </a:xfrm>
          <a:prstGeom prst="rect">
            <a:avLst/>
          </a:prstGeom>
        </p:spPr>
      </p:pic>
      <p:pic>
        <p:nvPicPr>
          <p:cNvPr id="13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641286" y="313265"/>
            <a:ext cx="457081" cy="457081"/>
          </a:xfrm>
          <a:prstGeom prst="rect">
            <a:avLst/>
          </a:prstGeom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792438" y="770257"/>
            <a:ext cx="5272946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57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57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  <p:sp>
        <p:nvSpPr>
          <p:cNvPr id="14" name="文本框 9"/>
          <p:cNvSpPr txBox="1"/>
          <p:nvPr/>
        </p:nvSpPr>
        <p:spPr>
          <a:xfrm>
            <a:off x="1526352" y="2015122"/>
            <a:ext cx="3805605" cy="39808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4050" b="1" dirty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TIẾNG VIỆT</a:t>
            </a:r>
          </a:p>
        </p:txBody>
      </p:sp>
      <p:sp>
        <p:nvSpPr>
          <p:cNvPr id="15" name="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7406" y="2572133"/>
            <a:ext cx="4699492" cy="692497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250" b="1" spc="338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NÓI VÀ NGHE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50" b="1" spc="338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CHIẾC ĐÈN LỒNG</a:t>
            </a:r>
            <a:endParaRPr lang="vi-VN" altLang="en-US" sz="2250" b="1" spc="338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85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9481" y="1794029"/>
            <a:ext cx="17085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VẺ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ĐẸP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QUANH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EM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B5B53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F6DE71-BBCF-6A4D-BC60-A38481D84B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3" t="1466"/>
          <a:stretch/>
        </p:blipFill>
        <p:spPr>
          <a:xfrm>
            <a:off x="2078030" y="434111"/>
            <a:ext cx="4284395" cy="4275277"/>
          </a:xfrm>
          <a:prstGeom prst="ellips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764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32287" y="430226"/>
            <a:ext cx="4611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2"/>
                </a:solidFill>
                <a:latin typeface="UTM Cookies" panose="02040603050506020204" pitchFamily="18" charset="0"/>
              </a:rPr>
              <a:t>Nói và nghe</a:t>
            </a:r>
            <a:endParaRPr lang="en-US" sz="40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4695CB-A6C5-8642-8253-33D3ECA4C332}"/>
              </a:ext>
            </a:extLst>
          </p:cNvPr>
          <p:cNvSpPr txBox="1"/>
          <p:nvPr/>
        </p:nvSpPr>
        <p:spPr>
          <a:xfrm>
            <a:off x="226306" y="2039857"/>
            <a:ext cx="21774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UTM Alberta Heavy" panose="02040603050506020204" pitchFamily="18" charset="0"/>
              </a:rPr>
              <a:t>Chiếc đèn lồng</a:t>
            </a:r>
            <a:endParaRPr lang="x-none" sz="3600" dirty="0">
              <a:solidFill>
                <a:srgbClr val="FF0000"/>
              </a:solidFill>
              <a:latin typeface="UTM Alberta Heavy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B7EC9F-AD55-A245-9018-549B410871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274" t="3805" r="30572"/>
          <a:stretch/>
        </p:blipFill>
        <p:spPr>
          <a:xfrm>
            <a:off x="386921" y="377021"/>
            <a:ext cx="1257239" cy="1255764"/>
          </a:xfrm>
          <a:prstGeom prst="ellipse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D1A1C2-311D-5D4D-B558-FB04D35BFC9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65" t="1734"/>
          <a:stretch/>
        </p:blipFill>
        <p:spPr>
          <a:xfrm>
            <a:off x="2403729" y="1345984"/>
            <a:ext cx="1840674" cy="1762511"/>
          </a:xfrm>
          <a:prstGeom prst="roundRect">
            <a:avLst>
              <a:gd name="adj" fmla="val 6571"/>
            </a:avLst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367A16-EC8E-EF47-B12D-35E246EB505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38" t="1379"/>
          <a:stretch/>
        </p:blipFill>
        <p:spPr>
          <a:xfrm>
            <a:off x="4312475" y="1345985"/>
            <a:ext cx="1889155" cy="1754326"/>
          </a:xfrm>
          <a:prstGeom prst="roundRect">
            <a:avLst>
              <a:gd name="adj" fmla="val 7415"/>
            </a:avLst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CF44BF-DB10-6A43-AD79-5D51F6EE768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616" t="1296"/>
          <a:stretch/>
        </p:blipFill>
        <p:spPr>
          <a:xfrm>
            <a:off x="2403729" y="3124839"/>
            <a:ext cx="1840674" cy="1762719"/>
          </a:xfrm>
          <a:prstGeom prst="roundRect">
            <a:avLst>
              <a:gd name="adj" fmla="val 7876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668D92B-766A-DE41-B782-AD9A211723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22941" y="3108495"/>
            <a:ext cx="1878690" cy="1779063"/>
          </a:xfrm>
          <a:prstGeom prst="roundRect">
            <a:avLst>
              <a:gd name="adj" fmla="val 8774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467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6EDC691-89B2-D942-85BC-36877714CD6B}"/>
              </a:ext>
            </a:extLst>
          </p:cNvPr>
          <p:cNvSpPr/>
          <p:nvPr/>
        </p:nvSpPr>
        <p:spPr>
          <a:xfrm>
            <a:off x="429235" y="2387625"/>
            <a:ext cx="2999765" cy="24313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</a:rPr>
              <a:t>Bác đom đóm già nghĩ gì khi nhìn bầy đom đóm nhỏ rước đèn lồng?</a:t>
            </a:r>
            <a:endParaRPr lang="x-none" dirty="0">
              <a:solidFill>
                <a:srgbClr val="000000"/>
              </a:solidFill>
            </a:endParaRPr>
          </a:p>
          <a:p>
            <a:pPr algn="ctr"/>
            <a:r>
              <a:rPr lang="en-US" dirty="0">
                <a:solidFill>
                  <a:srgbClr val="000000"/>
                </a:solidFill>
              </a:rPr>
              <a:t> </a:t>
            </a:r>
            <a:endParaRPr lang="x-none" dirty="0">
              <a:solidFill>
                <a:srgbClr val="000000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9E2502B-2765-C548-B116-958C9A888CE4}"/>
              </a:ext>
            </a:extLst>
          </p:cNvPr>
          <p:cNvSpPr/>
          <p:nvPr/>
        </p:nvSpPr>
        <p:spPr>
          <a:xfrm>
            <a:off x="3375941" y="2298010"/>
            <a:ext cx="2915874" cy="24313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</a:rPr>
              <a:t>Bác đom đóm làm gì khi nghe tiếng khóc của ong non? </a:t>
            </a:r>
            <a:endParaRPr lang="x-none" dirty="0">
              <a:solidFill>
                <a:srgbClr val="000000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540A90-12E5-4240-B744-FAE964ECADF5}"/>
              </a:ext>
            </a:extLst>
          </p:cNvPr>
          <p:cNvSpPr/>
          <p:nvPr/>
        </p:nvSpPr>
        <p:spPr>
          <a:xfrm>
            <a:off x="465590" y="4457364"/>
            <a:ext cx="2999765" cy="47315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</a:rPr>
              <a:t>Chuyện gì xảy ra với bác đom đóm sau khi đưa ong non về nhà?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7737C89-AB42-DE44-A538-5161F14AACAC}"/>
              </a:ext>
            </a:extLst>
          </p:cNvPr>
          <p:cNvSpPr/>
          <p:nvPr/>
        </p:nvSpPr>
        <p:spPr>
          <a:xfrm>
            <a:off x="3546165" y="4502352"/>
            <a:ext cx="2745650" cy="42816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</a:rPr>
              <a:t>Điều gì khiến bác đom đóm cảm động?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F54D6D-D156-8A48-B767-0E6FF83457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65" t="1734"/>
          <a:stretch/>
        </p:blipFill>
        <p:spPr>
          <a:xfrm>
            <a:off x="1008780" y="388889"/>
            <a:ext cx="1840674" cy="1762511"/>
          </a:xfrm>
          <a:prstGeom prst="roundRect">
            <a:avLst>
              <a:gd name="adj" fmla="val 6571"/>
            </a:avLst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824A6D-9A56-764B-97E1-273D03C502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38" t="1379"/>
          <a:stretch/>
        </p:blipFill>
        <p:spPr>
          <a:xfrm>
            <a:off x="3894533" y="397074"/>
            <a:ext cx="1889155" cy="1754326"/>
          </a:xfrm>
          <a:prstGeom prst="roundRect">
            <a:avLst>
              <a:gd name="adj" fmla="val 7415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10F9AE-3A06-104B-8F81-6742DEC88D9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16" t="1296"/>
          <a:stretch/>
        </p:blipFill>
        <p:spPr>
          <a:xfrm>
            <a:off x="1008780" y="2652053"/>
            <a:ext cx="1840674" cy="1762719"/>
          </a:xfrm>
          <a:prstGeom prst="roundRect">
            <a:avLst>
              <a:gd name="adj" fmla="val 7876"/>
            </a:avLst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F07E22D-FDE4-BD4C-A8C1-5466F305FD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4533" y="2678301"/>
            <a:ext cx="1878690" cy="1779063"/>
          </a:xfrm>
          <a:prstGeom prst="roundRect">
            <a:avLst>
              <a:gd name="adj" fmla="val 8774"/>
            </a:avLst>
          </a:prstGeom>
        </p:spPr>
      </p:pic>
    </p:spTree>
    <p:extLst>
      <p:ext uri="{BB962C8B-B14F-4D97-AF65-F5344CB8AC3E}">
        <p14:creationId xmlns:p14="http://schemas.microsoft.com/office/powerpoint/2010/main" val="28933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A249EB1-4211-9645-96EE-331A2796D590}"/>
              </a:ext>
            </a:extLst>
          </p:cNvPr>
          <p:cNvSpPr txBox="1"/>
          <p:nvPr/>
        </p:nvSpPr>
        <p:spPr>
          <a:xfrm>
            <a:off x="496829" y="374306"/>
            <a:ext cx="586434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Kể lại từng đoạn của câu chuyện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7CB7833-5D1C-6147-9D85-A02B73D5DB50}"/>
              </a:ext>
            </a:extLst>
          </p:cNvPr>
          <p:cNvSpPr/>
          <p:nvPr/>
        </p:nvSpPr>
        <p:spPr>
          <a:xfrm>
            <a:off x="1325025" y="4392694"/>
            <a:ext cx="4207949" cy="33696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</a:rPr>
              <a:t>Bác đom đóm già nghĩ gì khi nhìn bầy đom đóm nhỏ rước đèn lồng?</a:t>
            </a:r>
            <a:endParaRPr lang="x-none" sz="2000" dirty="0">
              <a:solidFill>
                <a:srgbClr val="000000"/>
              </a:solidFill>
            </a:endParaRPr>
          </a:p>
          <a:p>
            <a:pPr algn="ctr"/>
            <a:r>
              <a:rPr lang="en-US" sz="2000" dirty="0">
                <a:solidFill>
                  <a:srgbClr val="000000"/>
                </a:solidFill>
              </a:rPr>
              <a:t> </a:t>
            </a:r>
            <a:endParaRPr lang="x-none" sz="2000" dirty="0">
              <a:solidFill>
                <a:srgbClr val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8D1DD4-6E44-134A-9663-28AA47129E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65" t="1734"/>
          <a:stretch/>
        </p:blipFill>
        <p:spPr>
          <a:xfrm>
            <a:off x="1740299" y="828213"/>
            <a:ext cx="3251959" cy="3113867"/>
          </a:xfrm>
          <a:prstGeom prst="roundRect">
            <a:avLst>
              <a:gd name="adj" fmla="val 6571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940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1323FD6-A55C-4D46-A746-4A25F3A610C6}"/>
              </a:ext>
            </a:extLst>
          </p:cNvPr>
          <p:cNvSpPr/>
          <p:nvPr/>
        </p:nvSpPr>
        <p:spPr>
          <a:xfrm>
            <a:off x="1488451" y="3590642"/>
            <a:ext cx="3881097" cy="122773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</a:rPr>
              <a:t>Bác đom đóm làm gì khi nghe tiếng khóc của ong non? </a:t>
            </a:r>
            <a:endParaRPr lang="x-none" sz="2000" dirty="0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380CC5-E93A-A440-B479-6189A06CE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38" t="1379"/>
          <a:stretch/>
        </p:blipFill>
        <p:spPr>
          <a:xfrm>
            <a:off x="1842903" y="644850"/>
            <a:ext cx="3172191" cy="2945792"/>
          </a:xfrm>
          <a:prstGeom prst="roundRect">
            <a:avLst>
              <a:gd name="adj" fmla="val 7415"/>
            </a:avLst>
          </a:prstGeom>
        </p:spPr>
      </p:pic>
    </p:spTree>
    <p:extLst>
      <p:ext uri="{BB962C8B-B14F-4D97-AF65-F5344CB8AC3E}">
        <p14:creationId xmlns:p14="http://schemas.microsoft.com/office/powerpoint/2010/main" val="405978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2182E1A-D1CC-334D-AE1F-1E423050F5CD}"/>
              </a:ext>
            </a:extLst>
          </p:cNvPr>
          <p:cNvSpPr/>
          <p:nvPr/>
        </p:nvSpPr>
        <p:spPr>
          <a:xfrm>
            <a:off x="1247081" y="3670982"/>
            <a:ext cx="4268970" cy="880698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</a:rPr>
              <a:t>Chuyện gì xảy ra với bác đom đóm sau khi đưa ong non về nhà? 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A2C2C3-1ED8-8848-AAE3-0818E7798A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16" t="1296"/>
          <a:stretch/>
        </p:blipFill>
        <p:spPr>
          <a:xfrm>
            <a:off x="1837063" y="591820"/>
            <a:ext cx="3183873" cy="3049032"/>
          </a:xfrm>
          <a:prstGeom prst="roundRect">
            <a:avLst>
              <a:gd name="adj" fmla="val 7876"/>
            </a:avLst>
          </a:prstGeom>
        </p:spPr>
      </p:pic>
    </p:spTree>
    <p:extLst>
      <p:ext uri="{BB962C8B-B14F-4D97-AF65-F5344CB8AC3E}">
        <p14:creationId xmlns:p14="http://schemas.microsoft.com/office/powerpoint/2010/main" val="262237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E55D415-4854-B84F-9D5D-5BE4AA210121}"/>
              </a:ext>
            </a:extLst>
          </p:cNvPr>
          <p:cNvSpPr/>
          <p:nvPr/>
        </p:nvSpPr>
        <p:spPr>
          <a:xfrm>
            <a:off x="1019062" y="3791284"/>
            <a:ext cx="4965178" cy="88866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</a:rPr>
              <a:t>Điều gì khiến bác đom đóm cảm động?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6023E1-49CB-BF42-B52C-5D173FD4E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0492" y="750775"/>
            <a:ext cx="3137015" cy="2970659"/>
          </a:xfrm>
          <a:prstGeom prst="roundRect">
            <a:avLst>
              <a:gd name="adj" fmla="val 8774"/>
            </a:avLst>
          </a:prstGeom>
        </p:spPr>
      </p:pic>
    </p:spTree>
    <p:extLst>
      <p:ext uri="{BB962C8B-B14F-4D97-AF65-F5344CB8AC3E}">
        <p14:creationId xmlns:p14="http://schemas.microsoft.com/office/powerpoint/2010/main" val="314949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7D1CC0-A1AC-A24A-AFA4-9A623509F757}"/>
              </a:ext>
            </a:extLst>
          </p:cNvPr>
          <p:cNvSpPr txBox="1"/>
          <p:nvPr/>
        </p:nvSpPr>
        <p:spPr>
          <a:xfrm>
            <a:off x="464589" y="1598053"/>
            <a:ext cx="5928822" cy="194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Kể cho người thân về bác đom đóm già trong câu chuyện </a:t>
            </a:r>
            <a:r>
              <a:rPr lang="vi-VN" sz="2800" b="1" i="1" dirty="0">
                <a:solidFill>
                  <a:srgbClr val="FF0000"/>
                </a:solidFill>
                <a:latin typeface="UTM Avo" panose="02040603050506020204" pitchFamily="18" charset="0"/>
              </a:rPr>
              <a:t>Chiếc đèn lồng</a:t>
            </a:r>
            <a:r>
              <a:rPr lang="vi-VN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122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529004629700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1427</TotalTime>
  <Words>166</Words>
  <Application>Microsoft Office PowerPoint</Application>
  <PresentationFormat>Custom</PresentationFormat>
  <Paragraphs>24</Paragraphs>
  <Slides>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UTM Avo</vt:lpstr>
      <vt:lpstr>Kalam</vt:lpstr>
      <vt:lpstr>Times New Roman</vt:lpstr>
      <vt:lpstr>Montserrat</vt:lpstr>
      <vt:lpstr>UTM Alberta Heavy</vt:lpstr>
      <vt:lpstr>Arial</vt:lpstr>
      <vt:lpstr>UTM Cookies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Thu Phuong</cp:lastModifiedBy>
  <cp:revision>190</cp:revision>
  <dcterms:modified xsi:type="dcterms:W3CDTF">2024-01-31T12:51:22Z</dcterms:modified>
</cp:coreProperties>
</file>