
<file path=[Content_Types].xml><?xml version="1.0" encoding="utf-8"?>
<Types xmlns="http://schemas.openxmlformats.org/package/2006/content-types">
  <Default Extension="wav" ContentType="audio/x-wav"/>
  <Default Extension="png" ContentType="image/png"/>
  <Default Extension="jpeg" ContentType="image/jpeg"/>
  <Default Extension="JPG" ContentType="image/.jp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320" r:id="rId3"/>
    <p:sldId id="340" r:id="rId5"/>
    <p:sldId id="364" r:id="rId6"/>
    <p:sldId id="365" r:id="rId7"/>
    <p:sldId id="325" r:id="rId8"/>
    <p:sldId id="323" r:id="rId9"/>
    <p:sldId id="366" r:id="rId10"/>
    <p:sldId id="327" r:id="rId11"/>
    <p:sldId id="328" r:id="rId12"/>
    <p:sldId id="373" r:id="rId13"/>
    <p:sldId id="367" r:id="rId14"/>
    <p:sldId id="330" r:id="rId15"/>
  </p:sldIdLst>
  <p:sldSz cx="6858000" cy="5143500"/>
  <p:notesSz cx="6858000" cy="9144000"/>
  <p:embeddedFontLst>
    <p:embeddedFont>
      <p:font typeface="Kalam" panose="02000000000000000000"/>
      <p:regular r:id="rId19"/>
    </p:embeddedFont>
    <p:embeddedFont>
      <p:font typeface="Montserrat" panose="00000500000000000000"/>
      <p:regular r:id="rId20"/>
    </p:embeddedFont>
    <p:embeddedFont>
      <p:font typeface="Calibri" panose="020F050202020403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7FB"/>
    <a:srgbClr val="E6F7F9"/>
    <a:srgbClr val="000000"/>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78"/>
    <p:restoredTop sz="95846"/>
  </p:normalViewPr>
  <p:slideViewPr>
    <p:cSldViewPr snapToGrid="0">
      <p:cViewPr varScale="1">
        <p:scale>
          <a:sx n="116" d="100"/>
          <a:sy n="116" d="100"/>
        </p:scale>
        <p:origin x="10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font" Target="fonts/font6.fntdata"/><Relationship Id="rId23" Type="http://schemas.openxmlformats.org/officeDocument/2006/relationships/font" Target="fonts/font5.fntdata"/><Relationship Id="rId22" Type="http://schemas.openxmlformats.org/officeDocument/2006/relationships/font" Target="fonts/font4.fntdata"/><Relationship Id="rId21" Type="http://schemas.openxmlformats.org/officeDocument/2006/relationships/font" Target="fonts/font3.fntdata"/><Relationship Id="rId20" Type="http://schemas.openxmlformats.org/officeDocument/2006/relationships/font" Target="fonts/font2.fntdata"/><Relationship Id="rId2" Type="http://schemas.openxmlformats.org/officeDocument/2006/relationships/theme" Target="theme/theme1.xml"/><Relationship Id="rId19" Type="http://schemas.openxmlformats.org/officeDocument/2006/relationships/font" Target="fonts/font1.fntdata"/><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matchingName="Blank">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matchingName="Blank">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panose="02000000000000000000"/>
              <a:buNone/>
              <a:defRPr sz="2800" b="1">
                <a:solidFill>
                  <a:schemeClr val="dk1"/>
                </a:solidFill>
                <a:latin typeface="Kalam" panose="02000000000000000000"/>
                <a:ea typeface="Kalam" panose="02000000000000000000"/>
                <a:cs typeface="Kalam" panose="02000000000000000000"/>
                <a:sym typeface="Kalam" panose="020000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panose="00000500000000000000"/>
              <a:buChar char="●"/>
              <a:defRPr sz="1800">
                <a:solidFill>
                  <a:schemeClr val="dk1"/>
                </a:solidFill>
                <a:latin typeface="Montserrat" panose="00000500000000000000"/>
                <a:ea typeface="Montserrat" panose="00000500000000000000"/>
                <a:cs typeface="Montserrat" panose="00000500000000000000"/>
                <a:sym typeface="Montserrat" panose="00000500000000000000"/>
              </a:defRPr>
            </a:lvl1pPr>
            <a:lvl2pPr marL="914400" lvl="1"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lvl="2"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lvl="3"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lvl="4"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lvl="5"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lvl="6"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lvl="7"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lvl="8" indent="-317500">
              <a:lnSpc>
                <a:spcPct val="100000"/>
              </a:lnSpc>
              <a:spcBef>
                <a:spcPts val="1600"/>
              </a:spcBef>
              <a:spcAft>
                <a:spcPts val="160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9pPr>
          </a:lstStyle>
          <a:p/>
        </p:txBody>
      </p:sp>
      <p:sp>
        <p:nvSpPr>
          <p:cNvPr id="4" name="Rectangle 3"/>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US"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9.png"/><Relationship Id="rId7" Type="http://schemas.openxmlformats.org/officeDocument/2006/relationships/image" Target="../media/image8.png"/><Relationship Id="rId6" Type="http://schemas.microsoft.com/office/2007/relationships/hdphoto" Target="../media/image7.wdp"/><Relationship Id="rId5" Type="http://schemas.openxmlformats.org/officeDocument/2006/relationships/image" Target="../media/image6.png"/><Relationship Id="rId4" Type="http://schemas.microsoft.com/office/2007/relationships/hdphoto" Target="../media/image5.wdp"/><Relationship Id="rId3" Type="http://schemas.openxmlformats.org/officeDocument/2006/relationships/image" Target="../media/image4.png"/><Relationship Id="rId2" Type="http://schemas.microsoft.com/office/2007/relationships/hdphoto" Target="../media/image3.wdp"/><Relationship Id="rId12" Type="http://schemas.openxmlformats.org/officeDocument/2006/relationships/notesSlide" Target="../notesSlides/notesSlide1.xml"/><Relationship Id="rId11" Type="http://schemas.openxmlformats.org/officeDocument/2006/relationships/slideLayout" Target="../slideLayouts/slideLayout2.xml"/><Relationship Id="rId10" Type="http://schemas.openxmlformats.org/officeDocument/2006/relationships/audio" Target="../media/audio2.wav"/><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4.xml"/><Relationship Id="rId7" Type="http://schemas.openxmlformats.org/officeDocument/2006/relationships/image" Target="../media/image18.png"/><Relationship Id="rId6" Type="http://schemas.openxmlformats.org/officeDocument/2006/relationships/image" Target="../media/image17.png"/><Relationship Id="rId5" Type="http://schemas.microsoft.com/office/2007/relationships/hdphoto" Target="../media/image16.wdp"/><Relationship Id="rId4" Type="http://schemas.openxmlformats.org/officeDocument/2006/relationships/image" Target="../media/image15.png"/><Relationship Id="rId3" Type="http://schemas.openxmlformats.org/officeDocument/2006/relationships/image" Target="../media/image14.png"/><Relationship Id="rId2" Type="http://schemas.microsoft.com/office/2007/relationships/hdphoto" Target="../media/image13.wdp"/><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27.wdp"/><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4.xml"/><Relationship Id="rId7" Type="http://schemas.openxmlformats.org/officeDocument/2006/relationships/image" Target="../media/image18.png"/><Relationship Id="rId6" Type="http://schemas.openxmlformats.org/officeDocument/2006/relationships/image" Target="../media/image17.png"/><Relationship Id="rId5" Type="http://schemas.microsoft.com/office/2007/relationships/hdphoto" Target="../media/image16.wdp"/><Relationship Id="rId4" Type="http://schemas.openxmlformats.org/officeDocument/2006/relationships/image" Target="../media/image15.png"/><Relationship Id="rId3" Type="http://schemas.openxmlformats.org/officeDocument/2006/relationships/image" Target="../media/image14.png"/><Relationship Id="rId2" Type="http://schemas.microsoft.com/office/2007/relationships/hdphoto" Target="../media/image13.wdp"/><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4.xml"/><Relationship Id="rId2" Type="http://schemas.microsoft.com/office/2007/relationships/hdphoto" Target="../media/image13.wdp"/><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3.xml"/><Relationship Id="rId6" Type="http://schemas.openxmlformats.org/officeDocument/2006/relationships/image" Target="../media/image20.jpeg"/><Relationship Id="rId5" Type="http://schemas.microsoft.com/office/2007/relationships/hdphoto" Target="../media/image13.wdp"/><Relationship Id="rId4" Type="http://schemas.openxmlformats.org/officeDocument/2006/relationships/image" Target="../media/image12.png"/><Relationship Id="rId3" Type="http://schemas.openxmlformats.org/officeDocument/2006/relationships/image" Target="../media/image19.png"/><Relationship Id="rId2" Type="http://schemas.microsoft.com/office/2007/relationships/media" Target="../media/media1.mp4"/><Relationship Id="rId1" Type="http://schemas.openxmlformats.org/officeDocument/2006/relationships/video" Target="NULL"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13.wdp"/><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4.xml"/><Relationship Id="rId7" Type="http://schemas.openxmlformats.org/officeDocument/2006/relationships/image" Target="../media/image18.png"/><Relationship Id="rId6" Type="http://schemas.openxmlformats.org/officeDocument/2006/relationships/image" Target="../media/image17.png"/><Relationship Id="rId5" Type="http://schemas.microsoft.com/office/2007/relationships/hdphoto" Target="../media/image16.wdp"/><Relationship Id="rId4" Type="http://schemas.openxmlformats.org/officeDocument/2006/relationships/image" Target="../media/image15.png"/><Relationship Id="rId3" Type="http://schemas.openxmlformats.org/officeDocument/2006/relationships/image" Target="../media/image14.png"/><Relationship Id="rId2" Type="http://schemas.microsoft.com/office/2007/relationships/hdphoto" Target="../media/image13.wdp"/><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microsoft.com/office/2007/relationships/hdphoto" Target="../media/image25.wdp"/><Relationship Id="rId3" Type="http://schemas.openxmlformats.org/officeDocument/2006/relationships/image" Target="../media/image24.png"/><Relationship Id="rId2" Type="http://schemas.microsoft.com/office/2007/relationships/hdphoto" Target="../media/image23.wdp"/><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clrChange>
              <a:clrFrom>
                <a:srgbClr val="FFFEFE"/>
              </a:clrFrom>
              <a:clrTo>
                <a:srgbClr val="FFFEFE">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tretch>
            <a:fillRect/>
          </a:stretch>
        </p:blipFill>
        <p:spPr>
          <a:xfrm>
            <a:off x="704685" y="1409698"/>
            <a:ext cx="695814" cy="366713"/>
          </a:xfrm>
          <a:prstGeom prst="rect">
            <a:avLst/>
          </a:prstGeom>
        </p:spPr>
      </p:pic>
      <p:sp>
        <p:nvSpPr>
          <p:cNvPr id="8" name="TextBox 7"/>
          <p:cNvSpPr txBox="1"/>
          <p:nvPr/>
        </p:nvSpPr>
        <p:spPr>
          <a:xfrm>
            <a:off x="1400499" y="134985"/>
            <a:ext cx="4620268" cy="982128"/>
          </a:xfrm>
          <a:prstGeom prst="rect">
            <a:avLst/>
          </a:prstGeom>
          <a:noFill/>
        </p:spPr>
        <p:txBody>
          <a:bodyPr wrap="square" rtlCol="0">
            <a:spAutoFit/>
          </a:bodyPr>
          <a:lstStyle/>
          <a:p>
            <a:pPr algn="ctr">
              <a:lnSpc>
                <a:spcPct val="150000"/>
              </a:lnSpc>
            </a:pPr>
            <a:r>
              <a:rPr lang="vi-VN" sz="4400" b="1" dirty="0">
                <a:ln>
                  <a:solidFill>
                    <a:schemeClr val="accent1">
                      <a:lumMod val="75000"/>
                    </a:schemeClr>
                  </a:solidFill>
                </a:ln>
                <a:solidFill>
                  <a:srgbClr val="FFC000"/>
                </a:solidFill>
                <a:latin typeface="UTM Avo" panose="02040603050506020204" pitchFamily="18" charset="0"/>
              </a:rPr>
              <a:t>Giải đố</a:t>
            </a:r>
            <a:endParaRPr lang="vi-VN" sz="4400" b="1" dirty="0">
              <a:ln>
                <a:solidFill>
                  <a:schemeClr val="accent1">
                    <a:lumMod val="75000"/>
                  </a:schemeClr>
                </a:solidFill>
              </a:ln>
              <a:solidFill>
                <a:srgbClr val="FFC000"/>
              </a:solidFill>
              <a:latin typeface="UTM Avo" panose="02040603050506020204" pitchFamily="18" charset="0"/>
            </a:endParaRPr>
          </a:p>
        </p:txBody>
      </p:sp>
      <p:sp>
        <p:nvSpPr>
          <p:cNvPr id="2" name="TextBox 1"/>
          <p:cNvSpPr txBox="1"/>
          <p:nvPr/>
        </p:nvSpPr>
        <p:spPr>
          <a:xfrm>
            <a:off x="311376" y="2098098"/>
            <a:ext cx="4128053" cy="1200329"/>
          </a:xfrm>
          <a:prstGeom prst="rect">
            <a:avLst/>
          </a:prstGeom>
          <a:noFill/>
        </p:spPr>
        <p:txBody>
          <a:bodyPr wrap="none" rtlCol="0">
            <a:spAutoFit/>
          </a:bodyPr>
          <a:lstStyle/>
          <a:p>
            <a:pPr>
              <a:lnSpc>
                <a:spcPct val="150000"/>
              </a:lnSpc>
            </a:pPr>
            <a:r>
              <a:rPr lang="vi-VN" sz="1600" dirty="0">
                <a:latin typeface="+mn-lt"/>
                <a:ea typeface="Calibri" panose="020F0502020204030204" pitchFamily="34" charset="0"/>
              </a:rPr>
              <a:t>a.  Tròn như quả bóng màu xanh</a:t>
            </a:r>
            <a:endParaRPr lang="en-US" sz="1600" dirty="0">
              <a:latin typeface="+mn-lt"/>
              <a:ea typeface="Calibri" panose="020F0502020204030204" pitchFamily="34" charset="0"/>
            </a:endParaRPr>
          </a:p>
          <a:p>
            <a:pPr>
              <a:lnSpc>
                <a:spcPct val="150000"/>
              </a:lnSpc>
            </a:pPr>
            <a:r>
              <a:rPr lang="vi-VN" sz="1600" dirty="0">
                <a:latin typeface="+mn-lt"/>
                <a:ea typeface="Calibri" panose="020F0502020204030204" pitchFamily="34" charset="0"/>
              </a:rPr>
              <a:t>Đung đưa trên cành chờ Tết trung thu.</a:t>
            </a:r>
            <a:endParaRPr lang="en-US" sz="1600" dirty="0">
              <a:latin typeface="+mn-lt"/>
              <a:ea typeface="Calibri" panose="020F0502020204030204" pitchFamily="34" charset="0"/>
            </a:endParaRPr>
          </a:p>
          <a:p>
            <a:pPr algn="r">
              <a:lnSpc>
                <a:spcPct val="150000"/>
              </a:lnSpc>
            </a:pPr>
            <a:r>
              <a:rPr lang="vi-VN" sz="1600" dirty="0">
                <a:latin typeface="+mn-lt"/>
                <a:ea typeface="Calibri" panose="020F0502020204030204" pitchFamily="34" charset="0"/>
              </a:rPr>
              <a:t>(Là quả gì?)</a:t>
            </a:r>
            <a:endParaRPr lang="en-US" sz="1600" dirty="0">
              <a:latin typeface="+mn-lt"/>
              <a:ea typeface="Calibri" panose="020F0502020204030204" pitchFamily="34" charset="0"/>
            </a:endParaRPr>
          </a:p>
        </p:txBody>
      </p:sp>
      <p:sp>
        <p:nvSpPr>
          <p:cNvPr id="14" name="TextBox 13"/>
          <p:cNvSpPr txBox="1"/>
          <p:nvPr/>
        </p:nvSpPr>
        <p:spPr>
          <a:xfrm>
            <a:off x="304743" y="3358202"/>
            <a:ext cx="4051109" cy="1200329"/>
          </a:xfrm>
          <a:prstGeom prst="rect">
            <a:avLst/>
          </a:prstGeom>
          <a:noFill/>
        </p:spPr>
        <p:txBody>
          <a:bodyPr wrap="none" rtlCol="0">
            <a:spAutoFit/>
          </a:bodyPr>
          <a:lstStyle/>
          <a:p>
            <a:pPr>
              <a:lnSpc>
                <a:spcPct val="150000"/>
              </a:lnSpc>
            </a:pPr>
            <a:r>
              <a:rPr lang="vi-VN" sz="1600" dirty="0">
                <a:latin typeface="+mn-lt"/>
                <a:ea typeface="Calibri" panose="020F0502020204030204" pitchFamily="34" charset="0"/>
              </a:rPr>
              <a:t>b. Quả gì vỏ có gai mềm</a:t>
            </a:r>
            <a:endParaRPr lang="vi-VN" sz="1600" dirty="0">
              <a:latin typeface="+mn-lt"/>
              <a:ea typeface="Calibri" panose="020F0502020204030204" pitchFamily="34" charset="0"/>
            </a:endParaRPr>
          </a:p>
          <a:p>
            <a:pPr>
              <a:lnSpc>
                <a:spcPct val="150000"/>
              </a:lnSpc>
            </a:pPr>
            <a:r>
              <a:rPr lang="vi-VN" sz="1600" dirty="0">
                <a:latin typeface="+mn-lt"/>
                <a:ea typeface="Calibri" panose="020F0502020204030204" pitchFamily="34" charset="0"/>
              </a:rPr>
              <a:t>Đến khi chín đỏ thoạt nhìn tưởng hoa?</a:t>
            </a:r>
            <a:endParaRPr lang="vi-VN" sz="1600" dirty="0">
              <a:latin typeface="+mn-lt"/>
              <a:ea typeface="Calibri" panose="020F0502020204030204" pitchFamily="34" charset="0"/>
            </a:endParaRPr>
          </a:p>
          <a:p>
            <a:pPr algn="r">
              <a:lnSpc>
                <a:spcPct val="150000"/>
              </a:lnSpc>
            </a:pPr>
            <a:r>
              <a:rPr lang="vi-VN" sz="1600" dirty="0">
                <a:latin typeface="+mn-lt"/>
                <a:ea typeface="Calibri" panose="020F0502020204030204" pitchFamily="34" charset="0"/>
              </a:rPr>
              <a:t>(Là quả gì?)</a:t>
            </a:r>
            <a:endParaRPr lang="vi-VN" sz="1600" dirty="0">
              <a:latin typeface="+mn-lt"/>
              <a:ea typeface="Calibri" panose="020F0502020204030204" pitchFamily="34" charset="0"/>
            </a:endParaRPr>
          </a:p>
        </p:txBody>
      </p:sp>
      <p:pic>
        <p:nvPicPr>
          <p:cNvPr id="4" name="Picture 3"/>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946365" y="1295716"/>
            <a:ext cx="1530980" cy="1304168"/>
          </a:xfrm>
          <a:prstGeom prst="rect">
            <a:avLst/>
          </a:prstGeom>
        </p:spPr>
      </p:pic>
      <p:pic>
        <p:nvPicPr>
          <p:cNvPr id="6" name="Picture 5"/>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200000"/>
                    </a14:imgEffect>
                    <a14:imgEffect>
                      <a14:sharpenSoften amount="26000"/>
                    </a14:imgEffect>
                  </a14:imgLayer>
                </a14:imgProps>
              </a:ext>
            </a:extLst>
          </a:blip>
          <a:srcRect t="11580"/>
          <a:stretch>
            <a:fillRect/>
          </a:stretch>
        </p:blipFill>
        <p:spPr>
          <a:xfrm>
            <a:off x="4335352" y="2472251"/>
            <a:ext cx="983535" cy="885951"/>
          </a:xfrm>
          <a:prstGeom prst="rect">
            <a:avLst/>
          </a:prstGeom>
        </p:spPr>
      </p:pic>
      <p:pic>
        <p:nvPicPr>
          <p:cNvPr id="15" name="Picture 14"/>
          <p:cNvPicPr>
            <a:picLocks noChangeAspect="1"/>
          </p:cNvPicPr>
          <p:nvPr/>
        </p:nvPicPr>
        <p:blipFill rotWithShape="1">
          <a:blip r:embed="rId7">
            <a:clrChange>
              <a:clrFrom>
                <a:srgbClr val="FFFFFF"/>
              </a:clrFrom>
              <a:clrTo>
                <a:srgbClr val="FFFFFF">
                  <a:alpha val="0"/>
                </a:srgbClr>
              </a:clrTo>
            </a:clrChange>
          </a:blip>
          <a:srcRect l="4553" t="8743" b="-12002"/>
          <a:stretch>
            <a:fillRect/>
          </a:stretch>
        </p:blipFill>
        <p:spPr>
          <a:xfrm>
            <a:off x="5444026" y="2793445"/>
            <a:ext cx="1356702" cy="1280680"/>
          </a:xfrm>
          <a:prstGeom prst="ellipse">
            <a:avLst/>
          </a:prstGeom>
        </p:spPr>
      </p:pic>
      <p:pic>
        <p:nvPicPr>
          <p:cNvPr id="1026" name="Picture 2" descr="1kg chôm chôm bao nhiêu calo? - Bác sĩ phụ khoa giỏi"/>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5352" y="3690412"/>
            <a:ext cx="1441758" cy="115454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5"/>
          <p:cNvSpPr/>
          <p:nvPr/>
        </p:nvSpPr>
        <p:spPr>
          <a:xfrm>
            <a:off x="3067485" y="2900872"/>
            <a:ext cx="1265855"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1800" b="1" i="0" u="none" strike="noStrike" kern="0" cap="none" spc="0" normalizeH="0" baseline="0" noProof="0" dirty="0">
                <a:ln>
                  <a:noFill/>
                </a:ln>
                <a:solidFill>
                  <a:srgbClr val="FF0000"/>
                </a:solidFill>
                <a:effectLst/>
                <a:uLnTx/>
                <a:uFillTx/>
                <a:latin typeface="+mn-lt"/>
                <a:ea typeface="+mn-ea"/>
                <a:cs typeface="+mn-cs"/>
              </a:rPr>
              <a:t>Quả bưởi</a:t>
            </a:r>
            <a:endParaRPr kumimoji="0" lang="vi-VN" sz="1800" b="1" i="0" u="none" strike="noStrike" kern="0" cap="none" spc="0" normalizeH="0" baseline="0" noProof="0" dirty="0">
              <a:ln>
                <a:noFill/>
              </a:ln>
              <a:solidFill>
                <a:srgbClr val="FF0000"/>
              </a:solidFill>
              <a:effectLst/>
              <a:uLnTx/>
              <a:uFillTx/>
              <a:latin typeface="+mn-lt"/>
              <a:ea typeface="+mn-ea"/>
              <a:cs typeface="+mn-cs"/>
            </a:endParaRPr>
          </a:p>
        </p:txBody>
      </p:sp>
      <p:sp>
        <p:nvSpPr>
          <p:cNvPr id="24" name="Rectangle: Rounded Corners 5"/>
          <p:cNvSpPr/>
          <p:nvPr/>
        </p:nvSpPr>
        <p:spPr>
          <a:xfrm>
            <a:off x="2294667" y="4222037"/>
            <a:ext cx="2038673"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1800" b="1" i="0" u="none" strike="noStrike" kern="0" cap="none" spc="0" normalizeH="0" baseline="0" noProof="0" dirty="0">
                <a:ln>
                  <a:noFill/>
                </a:ln>
                <a:solidFill>
                  <a:srgbClr val="FF0000"/>
                </a:solidFill>
                <a:effectLst/>
                <a:uLnTx/>
                <a:uFillTx/>
                <a:latin typeface="+mn-lt"/>
                <a:ea typeface="+mn-ea"/>
                <a:cs typeface="+mn-cs"/>
              </a:rPr>
              <a:t>Quả chôm chôm</a:t>
            </a:r>
            <a:endParaRPr kumimoji="0" lang="vi-VN" sz="1800" b="1" i="0" u="none" strike="noStrike" kern="0" cap="none" spc="0" normalizeH="0" baseline="0" noProof="0" dirty="0">
              <a:ln>
                <a:noFill/>
              </a:ln>
              <a:solidFill>
                <a:srgbClr val="FF000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mph" presetSubtype="0" repeatCount="2000" fill="hold" nodeType="clickEffect">
                                  <p:stCondLst>
                                    <p:cond delay="0"/>
                                  </p:stCondLst>
                                  <p:childTnLst>
                                    <p:animEffect transition="out" filter="fade">
                                      <p:cBhvr>
                                        <p:cTn id="43" dur="500" tmFilter="0, 0; .2, .5; .8, .5; 1, 0"/>
                                        <p:tgtEl>
                                          <p:spTgt spid="15"/>
                                        </p:tgtEl>
                                      </p:cBhvr>
                                    </p:animEffect>
                                    <p:animScale>
                                      <p:cBhvr>
                                        <p:cTn id="44" dur="250" autoRev="1" fill="hold"/>
                                        <p:tgtEl>
                                          <p:spTgt spid="15"/>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9"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subTnLst>
                                    <p:audio>
                                      <p:cMediaNode>
                                        <p:cTn display="0" masterRel="sameClick">
                                          <p:stCondLst>
                                            <p:cond evt="begin" delay="0">
                                              <p:tn val="47"/>
                                            </p:cond>
                                          </p:stCondLst>
                                          <p:endCondLst>
                                            <p:cond evt="onStopAudio" delay="0">
                                              <p:tgtEl>
                                                <p:sldTgt/>
                                              </p:tgtEl>
                                            </p:cond>
                                          </p:endCondLst>
                                        </p:cTn>
                                        <p:tgtEl>
                                          <p:sndTgt r:embed="rId10" name="whoosh.wav"/>
                                        </p:tgtEl>
                                      </p:cMediaNode>
                                    </p:audio>
                                  </p:subTnLst>
                                </p:cTn>
                              </p:par>
                            </p:childTnLst>
                          </p:cTn>
                        </p:par>
                      </p:childTnLst>
                    </p:cTn>
                  </p:par>
                  <p:par>
                    <p:cTn id="50" fill="hold">
                      <p:stCondLst>
                        <p:cond delay="indefinite"/>
                      </p:stCondLst>
                      <p:childTnLst>
                        <p:par>
                          <p:cTn id="51" fill="hold">
                            <p:stCondLst>
                              <p:cond delay="0"/>
                            </p:stCondLst>
                            <p:childTnLst>
                              <p:par>
                                <p:cTn id="52" presetID="26" presetClass="emph" presetSubtype="0" repeatCount="2000" fill="hold" nodeType="clickEffect">
                                  <p:stCondLst>
                                    <p:cond delay="0"/>
                                  </p:stCondLst>
                                  <p:childTnLst>
                                    <p:animEffect transition="out" filter="fade">
                                      <p:cBhvr>
                                        <p:cTn id="53" dur="500" tmFilter="0, 0; .2, .5; .8, .5; 1, 0"/>
                                        <p:tgtEl>
                                          <p:spTgt spid="1026"/>
                                        </p:tgtEl>
                                      </p:cBhvr>
                                    </p:animEffect>
                                    <p:animScale>
                                      <p:cBhvr>
                                        <p:cTn id="54" dur="250" autoRev="1" fill="hold"/>
                                        <p:tgtEl>
                                          <p:spTgt spid="1026"/>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9" name="chimes.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subTnLst>
                                    <p:audio>
                                      <p:cMediaNode>
                                        <p:cTn display="0" masterRel="sameClick">
                                          <p:stCondLst>
                                            <p:cond evt="begin" delay="0">
                                              <p:tn val="57"/>
                                            </p:cond>
                                          </p:stCondLst>
                                          <p:endCondLst>
                                            <p:cond evt="onStopAudio" delay="0">
                                              <p:tgtEl>
                                                <p:sldTgt/>
                                              </p:tgtEl>
                                            </p:cond>
                                          </p:endCondLst>
                                        </p:cTn>
                                        <p:tgtEl>
                                          <p:sndTgt r:embed="rId10"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4" grpId="0"/>
      <p:bldP spid="22" grpId="0" animBg="1"/>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TextBox 15"/>
          <p:cNvSpPr txBox="1"/>
          <p:nvPr/>
        </p:nvSpPr>
        <p:spPr>
          <a:xfrm>
            <a:off x="463599" y="76644"/>
            <a:ext cx="5930170" cy="5631180"/>
          </a:xfrm>
          <a:prstGeom prst="rect">
            <a:avLst/>
          </a:prstGeom>
          <a:noFill/>
        </p:spPr>
        <p:txBody>
          <a:bodyPr wrap="square" rtlCol="0">
            <a:spAutoFit/>
          </a:bodyPr>
          <a:p>
            <a:pPr algn="just">
              <a:lnSpc>
                <a:spcPct val="150000"/>
              </a:lnSpc>
            </a:pPr>
            <a:r>
              <a:rPr lang="vi-VN" sz="3000" dirty="0">
                <a:solidFill>
                  <a:schemeClr val="accent6">
                    <a:lumMod val="75000"/>
                  </a:schemeClr>
                </a:solidFill>
                <a:latin typeface="+mn-lt"/>
                <a:sym typeface="Wingdings" panose="05000000000000000000" pitchFamily="2" charset="2"/>
              </a:rPr>
              <a:t>Nội dung: Hiểu thêm về mỗi mùa sẽ có 1 loại cây, loại quả khác nhau. Để tạo ra được những loại quả đó, các bác nông dân rất vất vả. </a:t>
            </a:r>
            <a:r>
              <a:rPr lang="vi-VN" sz="3000" dirty="0">
                <a:solidFill>
                  <a:srgbClr val="FF0000"/>
                </a:solidFill>
                <a:latin typeface="+mn-lt"/>
                <a:sym typeface="+mn-ea"/>
              </a:rPr>
              <a:t>Vì thế chúng ta cần có thái độ kính trọng và biết ơn người nông dân.</a:t>
            </a:r>
            <a:endParaRPr lang="vi-VN" sz="3000" dirty="0">
              <a:solidFill>
                <a:srgbClr val="FF0000"/>
              </a:solidFill>
              <a:latin typeface="+mn-lt"/>
            </a:endParaRPr>
          </a:p>
          <a:p>
            <a:pPr algn="just">
              <a:lnSpc>
                <a:spcPct val="150000"/>
              </a:lnSpc>
            </a:pPr>
            <a:endParaRPr lang="vi-VN" sz="3000" dirty="0">
              <a:solidFill>
                <a:schemeClr val="accent6">
                  <a:lumMod val="75000"/>
                </a:schemeClr>
              </a:solidFill>
              <a:latin typeface="+mn-lt"/>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2376" y="17097"/>
            <a:ext cx="1395893" cy="555217"/>
            <a:chOff x="635794" y="386605"/>
            <a:chExt cx="1395893" cy="555217"/>
          </a:xfrm>
        </p:grpSpPr>
        <p:sp>
          <p:nvSpPr>
            <p:cNvPr id="3" name="TextBox 2"/>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panose="020B0604020202020204"/>
                  <a:sym typeface="Arial" panose="020B0604020202020204"/>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panose="020B0604020202020204"/>
                <a:sym typeface="Arial" panose="020B0604020202020204"/>
              </a:endParaRPr>
            </a:p>
          </p:txBody>
        </p:sp>
        <p:pic>
          <p:nvPicPr>
            <p:cNvPr id="4" name="Picture 3"/>
            <p:cNvPicPr>
              <a:picLocks noChangeAspect="1"/>
            </p:cNvPicPr>
            <p:nvPr/>
          </p:nvPicPr>
          <p:blipFill rotWithShape="1">
            <a:blip r:embed="rId1">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635794" y="416650"/>
              <a:ext cx="582308" cy="525172"/>
            </a:xfrm>
            <a:prstGeom prst="rect">
              <a:avLst/>
            </a:prstGeom>
          </p:spPr>
        </p:pic>
      </p:grpSp>
      <p:sp>
        <p:nvSpPr>
          <p:cNvPr id="5" name="TextBox 4"/>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panose="020B0604020202020204"/>
                <a:sym typeface="Arial" panose="020B0604020202020204"/>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panose="020B0604020202020204"/>
              <a:sym typeface="Arial" panose="020B0604020202020204"/>
            </a:endParaRPr>
          </a:p>
        </p:txBody>
      </p:sp>
      <p:sp>
        <p:nvSpPr>
          <p:cNvPr id="6" name="TextBox 5"/>
          <p:cNvSpPr txBox="1"/>
          <p:nvPr/>
        </p:nvSpPr>
        <p:spPr>
          <a:xfrm>
            <a:off x="72376" y="719790"/>
            <a:ext cx="6703809" cy="3817712"/>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mj-lt"/>
                <a:sym typeface="Arial" panose="020B0604020202020204"/>
              </a:rPr>
              <a:t>     </a:t>
            </a:r>
            <a:r>
              <a:rPr lang="vi-VN" sz="1450" dirty="0">
                <a:latin typeface="+mj-lt"/>
              </a:rPr>
              <a:t>Thu về, những quả hồng đỏ mọng, những hạt dẻ nâu bóng, những quả na mở to mắt, thơm dìu dịu. Biển lúa vàng ươm. Gió nổi lên và sóng lúa vàng dập dờn trải tới chân trời.</a:t>
            </a:r>
            <a:endParaRPr lang="vi-VN" sz="1450" dirty="0">
              <a:latin typeface="+mj-lt"/>
            </a:endParaRPr>
          </a:p>
          <a:p>
            <a:pPr marL="44450" algn="just">
              <a:lnSpc>
                <a:spcPct val="120000"/>
              </a:lnSpc>
              <a:defRPr/>
            </a:pPr>
            <a:r>
              <a:rPr lang="vi-VN" sz="1450" dirty="0">
                <a:latin typeface="+mj-lt"/>
              </a:rPr>
              <a:t>     Minh ríu rít bên mẹ:</a:t>
            </a:r>
            <a:endParaRPr lang="vi-VN" sz="1450" dirty="0">
              <a:latin typeface="+mj-lt"/>
            </a:endParaRPr>
          </a:p>
          <a:p>
            <a:pPr marL="44450" algn="just">
              <a:lnSpc>
                <a:spcPct val="120000"/>
              </a:lnSpc>
              <a:defRPr/>
            </a:pPr>
            <a:r>
              <a:rPr lang="vi-VN" sz="1450" dirty="0">
                <a:latin typeface="+mj-lt"/>
              </a:rPr>
              <a:t>     - Mẹ ơi, con thấy quả trên cây đều chín hết cả rồi. Các bạn ấy đang mong có người đến hái đấy. Nhìn quả chín ngon thế này, chắc các bác nông dân vui lắm mẹ nhỉ?</a:t>
            </a:r>
            <a:endParaRPr lang="vi-VN" sz="1450" dirty="0">
              <a:latin typeface="+mj-lt"/>
            </a:endParaRPr>
          </a:p>
          <a:p>
            <a:pPr marL="44450" algn="just">
              <a:lnSpc>
                <a:spcPct val="120000"/>
              </a:lnSpc>
              <a:defRPr/>
            </a:pPr>
            <a:r>
              <a:rPr lang="vi-VN" sz="1450" dirty="0">
                <a:latin typeface="+mj-lt"/>
              </a:rPr>
              <a:t>     - Đúng thế con ạ.</a:t>
            </a:r>
            <a:endParaRPr lang="vi-VN" sz="1450" dirty="0">
              <a:latin typeface="+mj-lt"/>
            </a:endParaRPr>
          </a:p>
          <a:p>
            <a:pPr marL="44450" algn="just">
              <a:lnSpc>
                <a:spcPct val="120000"/>
              </a:lnSpc>
              <a:defRPr/>
            </a:pPr>
            <a:r>
              <a:rPr lang="vi-VN" sz="1450" dirty="0">
                <a:latin typeface="+mj-lt"/>
              </a:rPr>
              <a:t>     - Nếu mùa nào cũng được thu hoạch thì thích lắm, phải không mẹ?</a:t>
            </a:r>
            <a:endParaRPr lang="vi-VN" sz="1450" dirty="0">
              <a:latin typeface="+mj-lt"/>
            </a:endParaRPr>
          </a:p>
          <a:p>
            <a:pPr marL="44450" algn="just">
              <a:lnSpc>
                <a:spcPct val="120000"/>
              </a:lnSpc>
              <a:defRPr/>
            </a:pPr>
            <a:r>
              <a:rPr lang="vi-VN" sz="1450" dirty="0">
                <a:latin typeface="+mj-lt"/>
              </a:rPr>
              <a:t>     Mẹ âu yếm nhìn Minh và bảo:</a:t>
            </a:r>
            <a:endParaRPr lang="vi-VN" sz="1450" dirty="0">
              <a:latin typeface="+mj-lt"/>
            </a:endParaRPr>
          </a:p>
          <a:p>
            <a:pPr marL="44450" algn="just">
              <a:lnSpc>
                <a:spcPct val="120000"/>
              </a:lnSpc>
              <a:defRPr/>
            </a:pPr>
            <a:r>
              <a:rPr lang="vi-VN" sz="1450" dirty="0">
                <a:latin typeface="+mj-lt"/>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endParaRPr lang="vi-VN" sz="1450" dirty="0">
              <a:latin typeface="+mj-lt"/>
            </a:endParaRPr>
          </a:p>
          <a:p>
            <a:pPr marL="44450" algn="just">
              <a:lnSpc>
                <a:spcPct val="120000"/>
              </a:lnSpc>
              <a:defRPr/>
            </a:pPr>
            <a:r>
              <a:rPr lang="vi-VN" sz="1450" dirty="0">
                <a:latin typeface="+mj-lt"/>
              </a:rPr>
              <a:t>    - Mẹ ơi, con hiểu rồi. Công việc của các bác nông dân vất vả quá mẹ nhỉ?</a:t>
            </a:r>
            <a:endParaRPr lang="vi-VN" sz="1450" dirty="0">
              <a:latin typeface="+mj-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11" y="3096687"/>
            <a:ext cx="288000" cy="288000"/>
          </a:xfrm>
          <a:prstGeom prst="rect">
            <a:avLst/>
          </a:prstGeom>
        </p:spPr>
      </p:pic>
      <p:pic>
        <p:nvPicPr>
          <p:cNvPr id="11" name="Picture 10"/>
          <p:cNvPicPr>
            <a:picLocks noChangeAspect="1"/>
          </p:cNvPicPr>
          <p:nvPr/>
        </p:nvPicPr>
        <p:blipFill rotWithShape="1">
          <a:blip r:embed="rId7"/>
          <a:srcRect l="26090" t="28446" r="16812" b="22809"/>
          <a:stretch>
            <a:fillRect/>
          </a:stretch>
        </p:blipFill>
        <p:spPr>
          <a:xfrm>
            <a:off x="44492" y="4213261"/>
            <a:ext cx="342793" cy="3770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8293" y="1057693"/>
            <a:ext cx="603826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mn-lt"/>
              </a:rPr>
              <a:t>1. </a:t>
            </a:r>
            <a:r>
              <a:rPr lang="vi-VN" sz="1800" dirty="0">
                <a:latin typeface="+mn-lt"/>
              </a:rPr>
              <a:t>Kết hợp từ ngữ ở cột A với từ ngữ ở cột B để tạo câu nêu đặc điểm.</a:t>
            </a:r>
            <a:endParaRPr lang="vi-VN" sz="1800" dirty="0">
              <a:latin typeface="+mn-lt"/>
            </a:endParaRPr>
          </a:p>
        </p:txBody>
      </p:sp>
      <p:pic>
        <p:nvPicPr>
          <p:cNvPr id="9" name="Picture 8"/>
          <p:cNvPicPr>
            <a:picLocks noChangeAspect="1"/>
          </p:cNvPicPr>
          <p:nvPr/>
        </p:nvPicPr>
        <p:blipFill>
          <a:blip r:embed="rId1">
            <a:clrChange>
              <a:clrFrom>
                <a:srgbClr val="FEFFFE"/>
              </a:clrFrom>
              <a:clrTo>
                <a:srgbClr val="FEFFFE">
                  <a:alpha val="0"/>
                </a:srgbClr>
              </a:clrTo>
            </a:clrChange>
            <a:extLst>
              <a:ext uri="{BEBA8EAE-BF5A-486C-A8C5-ECC9F3942E4B}">
                <a14:imgProps xmlns:a14="http://schemas.microsoft.com/office/drawing/2010/main">
                  <a14:imgLayer r:embed="rId2">
                    <a14:imgEffect>
                      <a14:brightnessContrast contrast="1000"/>
                    </a14:imgEffect>
                    <a14:imgEffect>
                      <a14:sharpenSoften amount="33000"/>
                    </a14:imgEffect>
                  </a14:imgLayer>
                </a14:imgProps>
              </a:ext>
            </a:extLst>
          </a:blip>
          <a:stretch>
            <a:fillRect/>
          </a:stretch>
        </p:blipFill>
        <p:spPr>
          <a:xfrm>
            <a:off x="568135" y="421233"/>
            <a:ext cx="649967" cy="599539"/>
          </a:xfrm>
          <a:prstGeom prst="rect">
            <a:avLst/>
          </a:prstGeom>
        </p:spPr>
      </p:pic>
      <p:sp>
        <p:nvSpPr>
          <p:cNvPr id="10" name="TextBox 9"/>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mn-lt"/>
              </a:rPr>
              <a:t> LUYỆN TẬP</a:t>
            </a:r>
            <a:endParaRPr lang="en-US" sz="1800" b="1" dirty="0">
              <a:solidFill>
                <a:srgbClr val="17479D"/>
              </a:solidFill>
              <a:latin typeface="+mn-lt"/>
            </a:endParaRPr>
          </a:p>
        </p:txBody>
      </p:sp>
      <p:sp>
        <p:nvSpPr>
          <p:cNvPr id="13" name="Rounded Rectangle 12"/>
          <p:cNvSpPr/>
          <p:nvPr/>
        </p:nvSpPr>
        <p:spPr>
          <a:xfrm>
            <a:off x="906688" y="232260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Quả</a:t>
            </a:r>
            <a:r>
              <a:rPr lang="en-US" sz="1800" dirty="0">
                <a:solidFill>
                  <a:srgbClr val="000000"/>
                </a:solidFill>
              </a:rPr>
              <a:t> </a:t>
            </a:r>
            <a:r>
              <a:rPr lang="en-US" sz="1800" dirty="0" err="1">
                <a:solidFill>
                  <a:srgbClr val="000000"/>
                </a:solidFill>
              </a:rPr>
              <a:t>hồng</a:t>
            </a:r>
            <a:endParaRPr lang="en-US" sz="1800" dirty="0">
              <a:solidFill>
                <a:srgbClr val="000000"/>
              </a:solidFill>
            </a:endParaRPr>
          </a:p>
        </p:txBody>
      </p:sp>
      <p:sp>
        <p:nvSpPr>
          <p:cNvPr id="14" name="Rounded Rectangle 13"/>
          <p:cNvSpPr/>
          <p:nvPr/>
        </p:nvSpPr>
        <p:spPr>
          <a:xfrm>
            <a:off x="906688" y="295645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Hạt</a:t>
            </a:r>
            <a:r>
              <a:rPr lang="en-US" sz="1800" dirty="0">
                <a:solidFill>
                  <a:srgbClr val="000000"/>
                </a:solidFill>
              </a:rPr>
              <a:t> </a:t>
            </a:r>
            <a:r>
              <a:rPr lang="en-US" sz="1800" dirty="0" err="1">
                <a:solidFill>
                  <a:srgbClr val="000000"/>
                </a:solidFill>
              </a:rPr>
              <a:t>dẻ</a:t>
            </a:r>
            <a:endParaRPr lang="en-US" sz="1800" dirty="0">
              <a:solidFill>
                <a:srgbClr val="000000"/>
              </a:solidFill>
            </a:endParaRPr>
          </a:p>
        </p:txBody>
      </p:sp>
      <p:sp>
        <p:nvSpPr>
          <p:cNvPr id="15" name="Rounded Rectangle 14"/>
          <p:cNvSpPr/>
          <p:nvPr/>
        </p:nvSpPr>
        <p:spPr>
          <a:xfrm>
            <a:off x="906688" y="359029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Quả</a:t>
            </a:r>
            <a:r>
              <a:rPr lang="en-US" sz="1800" dirty="0">
                <a:solidFill>
                  <a:srgbClr val="000000"/>
                </a:solidFill>
              </a:rPr>
              <a:t> </a:t>
            </a:r>
            <a:r>
              <a:rPr lang="en-US" sz="1800" dirty="0" err="1">
                <a:solidFill>
                  <a:srgbClr val="000000"/>
                </a:solidFill>
              </a:rPr>
              <a:t>na</a:t>
            </a:r>
            <a:endParaRPr lang="en-US" sz="1800" dirty="0">
              <a:solidFill>
                <a:srgbClr val="000000"/>
              </a:solidFill>
            </a:endParaRPr>
          </a:p>
        </p:txBody>
      </p:sp>
      <p:sp>
        <p:nvSpPr>
          <p:cNvPr id="16" name="Rounded Rectangle 15"/>
          <p:cNvSpPr/>
          <p:nvPr/>
        </p:nvSpPr>
        <p:spPr>
          <a:xfrm>
            <a:off x="3831496" y="232260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vàng</a:t>
            </a:r>
            <a:r>
              <a:rPr lang="en-US" sz="1800" dirty="0">
                <a:solidFill>
                  <a:srgbClr val="000000"/>
                </a:solidFill>
              </a:rPr>
              <a:t> </a:t>
            </a:r>
            <a:r>
              <a:rPr lang="en-US" sz="1800" dirty="0" err="1">
                <a:solidFill>
                  <a:srgbClr val="000000"/>
                </a:solidFill>
              </a:rPr>
              <a:t>ươm</a:t>
            </a:r>
            <a:r>
              <a:rPr lang="en-US" sz="1800" dirty="0">
                <a:solidFill>
                  <a:srgbClr val="000000"/>
                </a:solidFill>
              </a:rPr>
              <a:t>.</a:t>
            </a:r>
            <a:endParaRPr lang="en-US" sz="1800" dirty="0">
              <a:solidFill>
                <a:srgbClr val="000000"/>
              </a:solidFill>
            </a:endParaRPr>
          </a:p>
        </p:txBody>
      </p:sp>
      <p:sp>
        <p:nvSpPr>
          <p:cNvPr id="21" name="Rounded Rectangle 20"/>
          <p:cNvSpPr/>
          <p:nvPr/>
        </p:nvSpPr>
        <p:spPr>
          <a:xfrm>
            <a:off x="3831496" y="2956450"/>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dirty="0">
                <a:solidFill>
                  <a:srgbClr val="000000"/>
                </a:solidFill>
              </a:rPr>
              <a:t>thơm dìu dịu.</a:t>
            </a:r>
            <a:endParaRPr lang="en-US" sz="1800" dirty="0">
              <a:solidFill>
                <a:srgbClr val="000000"/>
              </a:solidFill>
            </a:endParaRPr>
          </a:p>
        </p:txBody>
      </p:sp>
      <p:sp>
        <p:nvSpPr>
          <p:cNvPr id="22" name="Rounded Rectangle 21"/>
          <p:cNvSpPr/>
          <p:nvPr/>
        </p:nvSpPr>
        <p:spPr>
          <a:xfrm>
            <a:off x="3831497" y="359029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đỏ</a:t>
            </a:r>
            <a:r>
              <a:rPr lang="en-US" sz="1800" dirty="0">
                <a:solidFill>
                  <a:srgbClr val="000000"/>
                </a:solidFill>
              </a:rPr>
              <a:t> </a:t>
            </a:r>
            <a:r>
              <a:rPr lang="en-US" sz="1800" dirty="0" err="1">
                <a:solidFill>
                  <a:srgbClr val="000000"/>
                </a:solidFill>
              </a:rPr>
              <a:t>mọng</a:t>
            </a:r>
            <a:r>
              <a:rPr lang="en-US" sz="1800" dirty="0">
                <a:solidFill>
                  <a:srgbClr val="000000"/>
                </a:solidFill>
              </a:rPr>
              <a:t>.</a:t>
            </a:r>
            <a:endParaRPr lang="en-US" sz="1800" dirty="0">
              <a:solidFill>
                <a:srgbClr val="000000"/>
              </a:solidFill>
            </a:endParaRPr>
          </a:p>
        </p:txBody>
      </p:sp>
      <p:sp>
        <p:nvSpPr>
          <p:cNvPr id="23" name="TextBox 22"/>
          <p:cNvSpPr txBox="1"/>
          <p:nvPr/>
        </p:nvSpPr>
        <p:spPr>
          <a:xfrm>
            <a:off x="1371600" y="1875006"/>
            <a:ext cx="4406919"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mn-lt"/>
              </a:rPr>
              <a:t>A                                B</a:t>
            </a:r>
            <a:endParaRPr lang="en-US" sz="2400" b="1" dirty="0">
              <a:ln>
                <a:solidFill>
                  <a:schemeClr val="tx2">
                    <a:lumMod val="50000"/>
                  </a:schemeClr>
                </a:solidFill>
              </a:ln>
              <a:solidFill>
                <a:schemeClr val="tx2"/>
              </a:solidFill>
              <a:latin typeface="+mn-lt"/>
            </a:endParaRPr>
          </a:p>
        </p:txBody>
      </p:sp>
      <p:grpSp>
        <p:nvGrpSpPr>
          <p:cNvPr id="24" name="Group 23"/>
          <p:cNvGrpSpPr/>
          <p:nvPr/>
        </p:nvGrpSpPr>
        <p:grpSpPr>
          <a:xfrm>
            <a:off x="2365982" y="2498362"/>
            <a:ext cx="1490638" cy="1362082"/>
            <a:chOff x="2016413" y="2423935"/>
            <a:chExt cx="674827" cy="1313858"/>
          </a:xfrm>
        </p:grpSpPr>
        <p:sp>
          <p:nvSpPr>
            <p:cNvPr id="25" name="Oval 24"/>
            <p:cNvSpPr/>
            <p:nvPr/>
          </p:nvSpPr>
          <p:spPr>
            <a:xfrm>
              <a:off x="2016413" y="2423935"/>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a:stCxn id="25" idx="5"/>
              <a:endCxn id="27" idx="1"/>
            </p:cNvCxnSpPr>
            <p:nvPr/>
          </p:nvCxnSpPr>
          <p:spPr>
            <a:xfrm>
              <a:off x="2055437" y="2462959"/>
              <a:ext cx="600327" cy="121769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49677" y="3670854"/>
              <a:ext cx="41563" cy="669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flipV="1">
            <a:off x="2378404" y="3203588"/>
            <a:ext cx="1482413" cy="1329581"/>
            <a:chOff x="2022098" y="1794108"/>
            <a:chExt cx="678514" cy="669861"/>
          </a:xfrm>
        </p:grpSpPr>
        <p:sp>
          <p:nvSpPr>
            <p:cNvPr id="29" name="Oval 28"/>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a:stCxn id="29" idx="7"/>
              <a:endCxn id="31"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2348790" y="3220296"/>
            <a:ext cx="1516121" cy="624285"/>
            <a:chOff x="2013423" y="1777814"/>
            <a:chExt cx="689078" cy="631707"/>
          </a:xfrm>
        </p:grpSpPr>
        <p:sp>
          <p:nvSpPr>
            <p:cNvPr id="33" name="Oval 32"/>
            <p:cNvSpPr/>
            <p:nvPr/>
          </p:nvSpPr>
          <p:spPr>
            <a:xfrm>
              <a:off x="2013423" y="2348669"/>
              <a:ext cx="41563" cy="6085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a:stCxn id="33" idx="7"/>
              <a:endCxn id="35" idx="3"/>
            </p:cNvCxnSpPr>
            <p:nvPr/>
          </p:nvCxnSpPr>
          <p:spPr>
            <a:xfrm flipV="1">
              <a:off x="2048900" y="1834948"/>
              <a:ext cx="618125" cy="52263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2660938" y="1777814"/>
              <a:ext cx="41563" cy="669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p:cNvSpPr/>
          <p:nvPr/>
        </p:nvSpPr>
        <p:spPr>
          <a:xfrm>
            <a:off x="944673" y="423854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Biển</a:t>
            </a:r>
            <a:r>
              <a:rPr lang="en-US" sz="1800" dirty="0">
                <a:solidFill>
                  <a:srgbClr val="000000"/>
                </a:solidFill>
              </a:rPr>
              <a:t> </a:t>
            </a:r>
            <a:r>
              <a:rPr lang="en-US" sz="1800" dirty="0" err="1">
                <a:solidFill>
                  <a:srgbClr val="000000"/>
                </a:solidFill>
              </a:rPr>
              <a:t>lúa</a:t>
            </a:r>
            <a:endParaRPr lang="en-US" sz="1800" dirty="0">
              <a:solidFill>
                <a:srgbClr val="000000"/>
              </a:solidFill>
            </a:endParaRPr>
          </a:p>
        </p:txBody>
      </p:sp>
      <p:sp>
        <p:nvSpPr>
          <p:cNvPr id="37" name="Rounded Rectangle 36"/>
          <p:cNvSpPr/>
          <p:nvPr/>
        </p:nvSpPr>
        <p:spPr>
          <a:xfrm>
            <a:off x="3861210" y="4238540"/>
            <a:ext cx="2090102"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nấu</a:t>
            </a:r>
            <a:r>
              <a:rPr lang="en-US" sz="1800" dirty="0">
                <a:solidFill>
                  <a:srgbClr val="000000"/>
                </a:solidFill>
              </a:rPr>
              <a:t> </a:t>
            </a:r>
            <a:r>
              <a:rPr lang="en-US" sz="1800" dirty="0" err="1">
                <a:solidFill>
                  <a:srgbClr val="000000"/>
                </a:solidFill>
              </a:rPr>
              <a:t>bóng</a:t>
            </a:r>
            <a:r>
              <a:rPr lang="en-US" sz="1800" dirty="0">
                <a:solidFill>
                  <a:srgbClr val="000000"/>
                </a:solidFill>
              </a:rPr>
              <a:t>.</a:t>
            </a:r>
            <a:endParaRPr lang="en-US" sz="1800" dirty="0">
              <a:solidFill>
                <a:srgbClr val="000000"/>
              </a:solidFill>
            </a:endParaRPr>
          </a:p>
        </p:txBody>
      </p:sp>
      <p:grpSp>
        <p:nvGrpSpPr>
          <p:cNvPr id="38" name="Group 37"/>
          <p:cNvGrpSpPr/>
          <p:nvPr/>
        </p:nvGrpSpPr>
        <p:grpSpPr>
          <a:xfrm>
            <a:off x="2421441" y="2524111"/>
            <a:ext cx="1429566" cy="1973417"/>
            <a:chOff x="2025078" y="1797087"/>
            <a:chExt cx="670834" cy="663901"/>
          </a:xfrm>
        </p:grpSpPr>
        <p:sp>
          <p:nvSpPr>
            <p:cNvPr id="39" name="Oval 38"/>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39" idx="7"/>
              <a:endCxn id="41"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3" grpId="0" animBg="1"/>
      <p:bldP spid="14" grpId="0" animBg="1"/>
      <p:bldP spid="15" grpId="0" animBg="1"/>
      <p:bldP spid="16" grpId="0" animBg="1"/>
      <p:bldP spid="21" grpId="0" animBg="1"/>
      <p:bldP spid="22" grpId="0" animBg="1"/>
      <p:bldP spid="23" grpId="0"/>
      <p:bldP spid="36"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44267" y="1390819"/>
            <a:ext cx="4405927" cy="3318271"/>
            <a:chOff x="1417547" y="1264224"/>
            <a:chExt cx="4405927" cy="3318271"/>
          </a:xfrm>
        </p:grpSpPr>
        <p:pic>
          <p:nvPicPr>
            <p:cNvPr id="3" name="Picture 2"/>
            <p:cNvPicPr>
              <a:picLocks noChangeAspect="1"/>
            </p:cNvPicPr>
            <p:nvPr/>
          </p:nvPicPr>
          <p:blipFill>
            <a:blip r:embed="rId1">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2" name="Group 11"/>
          <p:cNvGrpSpPr/>
          <p:nvPr/>
        </p:nvGrpSpPr>
        <p:grpSpPr>
          <a:xfrm>
            <a:off x="386192" y="578414"/>
            <a:ext cx="1631953" cy="733740"/>
            <a:chOff x="360464" y="617893"/>
            <a:chExt cx="1631953" cy="733740"/>
          </a:xfrm>
        </p:grpSpPr>
        <p:sp>
          <p:nvSpPr>
            <p:cNvPr id="13" name="TextBox 12"/>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endParaRPr lang="en-US" sz="4000" dirty="0">
                <a:solidFill>
                  <a:schemeClr val="accent1">
                    <a:lumMod val="50000"/>
                  </a:schemeClr>
                </a:solidFill>
                <a:latin typeface="UTM Cookies" panose="02040603050506020204" pitchFamily="18" charset="0"/>
              </a:endParaRPr>
            </a:p>
          </p:txBody>
        </p:sp>
        <p:sp>
          <p:nvSpPr>
            <p:cNvPr id="14" name="TextBox 13"/>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endParaRPr lang="en-US" sz="4000" dirty="0">
                <a:solidFill>
                  <a:schemeClr val="accent1"/>
                </a:solidFill>
                <a:latin typeface="UTM Cookies" panose="02040603050506020204" pitchFamily="18" charset="0"/>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2376" y="17097"/>
            <a:ext cx="1395893" cy="555217"/>
            <a:chOff x="635794" y="386605"/>
            <a:chExt cx="1395893" cy="555217"/>
          </a:xfrm>
        </p:grpSpPr>
        <p:sp>
          <p:nvSpPr>
            <p:cNvPr id="3" name="TextBox 2"/>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panose="020B0604020202020204"/>
                  <a:sym typeface="Arial" panose="020B0604020202020204"/>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panose="020B0604020202020204"/>
                <a:sym typeface="Arial" panose="020B0604020202020204"/>
              </a:endParaRPr>
            </a:p>
          </p:txBody>
        </p:sp>
        <p:pic>
          <p:nvPicPr>
            <p:cNvPr id="4" name="Picture 3"/>
            <p:cNvPicPr>
              <a:picLocks noChangeAspect="1"/>
            </p:cNvPicPr>
            <p:nvPr/>
          </p:nvPicPr>
          <p:blipFill rotWithShape="1">
            <a:blip r:embed="rId1">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635794" y="416650"/>
              <a:ext cx="582308" cy="525172"/>
            </a:xfrm>
            <a:prstGeom prst="rect">
              <a:avLst/>
            </a:prstGeom>
          </p:spPr>
        </p:pic>
      </p:grpSp>
      <p:sp>
        <p:nvSpPr>
          <p:cNvPr id="5" name="TextBox 4"/>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panose="020B0604020202020204"/>
                <a:sym typeface="Arial" panose="020B0604020202020204"/>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panose="020B0604020202020204"/>
              <a:sym typeface="Arial" panose="020B0604020202020204"/>
            </a:endParaRPr>
          </a:p>
        </p:txBody>
      </p:sp>
      <p:sp>
        <p:nvSpPr>
          <p:cNvPr id="6" name="TextBox 5"/>
          <p:cNvSpPr txBox="1"/>
          <p:nvPr/>
        </p:nvSpPr>
        <p:spPr>
          <a:xfrm>
            <a:off x="72376" y="719790"/>
            <a:ext cx="6703809" cy="4084260"/>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mn-lt"/>
                <a:sym typeface="Arial" panose="020B0604020202020204"/>
              </a:rPr>
              <a:t>     </a:t>
            </a:r>
            <a:r>
              <a:rPr lang="vi-VN" sz="1450" dirty="0">
                <a:latin typeface="+mn-lt"/>
              </a:rPr>
              <a:t>Thu về, những quả hồng đỏ mọng, những hạt dẻ nâu bóng, những quả na mở to mắt, thơm dìu dịu. Biển lúa vàng ươm. Gió nổi lên và sóng lúa vàng dập dờn trải tới chân trời.</a:t>
            </a:r>
            <a:endParaRPr lang="vi-VN" sz="1450" dirty="0">
              <a:latin typeface="+mn-lt"/>
            </a:endParaRPr>
          </a:p>
          <a:p>
            <a:pPr marL="44450" algn="just">
              <a:lnSpc>
                <a:spcPct val="120000"/>
              </a:lnSpc>
              <a:defRPr/>
            </a:pPr>
            <a:r>
              <a:rPr lang="vi-VN" sz="1450" dirty="0">
                <a:latin typeface="+mn-lt"/>
              </a:rPr>
              <a:t>     Minh ríu rít bên mẹ:</a:t>
            </a:r>
            <a:endParaRPr lang="vi-VN" sz="1450" dirty="0">
              <a:latin typeface="+mn-lt"/>
            </a:endParaRPr>
          </a:p>
          <a:p>
            <a:pPr marL="44450" algn="just">
              <a:lnSpc>
                <a:spcPct val="120000"/>
              </a:lnSpc>
              <a:defRPr/>
            </a:pPr>
            <a:r>
              <a:rPr lang="vi-VN" sz="1450" dirty="0">
                <a:latin typeface="+mn-lt"/>
              </a:rPr>
              <a:t>     - Mẹ ơi, con thấy quả trên cây đều chín hết cả rồi. Các bạn ấy đang mong có người đến hái đấy. Nhìn quả chín ngon thế này, chắc các bác nông dân vui lắm mẹ nhỉ?</a:t>
            </a:r>
            <a:endParaRPr lang="vi-VN" sz="1450" dirty="0">
              <a:latin typeface="+mn-lt"/>
            </a:endParaRPr>
          </a:p>
          <a:p>
            <a:pPr marL="44450" algn="just">
              <a:lnSpc>
                <a:spcPct val="120000"/>
              </a:lnSpc>
              <a:defRPr/>
            </a:pPr>
            <a:r>
              <a:rPr lang="vi-VN" sz="1450" dirty="0">
                <a:latin typeface="+mn-lt"/>
              </a:rPr>
              <a:t>     - Đúng thế con ạ.</a:t>
            </a:r>
            <a:endParaRPr lang="vi-VN" sz="1450" dirty="0">
              <a:latin typeface="+mn-lt"/>
            </a:endParaRPr>
          </a:p>
          <a:p>
            <a:pPr marL="44450" algn="just">
              <a:lnSpc>
                <a:spcPct val="120000"/>
              </a:lnSpc>
              <a:defRPr/>
            </a:pPr>
            <a:r>
              <a:rPr lang="vi-VN" sz="1450" dirty="0">
                <a:latin typeface="+mn-lt"/>
              </a:rPr>
              <a:t>     - Nếu mùa nào cũng được thu hoạch thì thích lắm, phải không mẹ?</a:t>
            </a:r>
            <a:endParaRPr lang="vi-VN" sz="1450" dirty="0">
              <a:latin typeface="+mn-lt"/>
            </a:endParaRPr>
          </a:p>
          <a:p>
            <a:pPr marL="44450" algn="just">
              <a:lnSpc>
                <a:spcPct val="120000"/>
              </a:lnSpc>
              <a:defRPr/>
            </a:pPr>
            <a:r>
              <a:rPr lang="vi-VN" sz="1450" dirty="0">
                <a:latin typeface="+mn-lt"/>
              </a:rPr>
              <a:t>     Mẹ âu yếm nhìn Minh và bảo:</a:t>
            </a:r>
            <a:endParaRPr lang="vi-VN" sz="1450" dirty="0">
              <a:latin typeface="+mn-lt"/>
            </a:endParaRPr>
          </a:p>
          <a:p>
            <a:pPr marL="44450" algn="just">
              <a:lnSpc>
                <a:spcPct val="120000"/>
              </a:lnSpc>
              <a:defRPr/>
            </a:pPr>
            <a:r>
              <a:rPr lang="vi-VN" sz="1450" dirty="0">
                <a:latin typeface="+mn-lt"/>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endParaRPr lang="vi-VN" sz="1450" dirty="0">
              <a:latin typeface="+mn-lt"/>
            </a:endParaRPr>
          </a:p>
          <a:p>
            <a:pPr marL="44450" algn="just">
              <a:lnSpc>
                <a:spcPct val="120000"/>
              </a:lnSpc>
              <a:defRPr/>
            </a:pPr>
            <a:r>
              <a:rPr lang="vi-VN" sz="1450" dirty="0">
                <a:latin typeface="+mn-lt"/>
              </a:rPr>
              <a:t>    - Mẹ ơi, con hiểu rồi. Công việc của các bác nông dân vất vả quá mẹ nhỉ?</a:t>
            </a:r>
            <a:endParaRPr lang="vi-VN" sz="1450" dirty="0">
              <a:latin typeface="+mn-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11" y="3155008"/>
            <a:ext cx="288000" cy="288000"/>
          </a:xfrm>
          <a:prstGeom prst="rect">
            <a:avLst/>
          </a:prstGeom>
        </p:spPr>
      </p:pic>
      <p:pic>
        <p:nvPicPr>
          <p:cNvPr id="11" name="Picture 10"/>
          <p:cNvPicPr>
            <a:picLocks noChangeAspect="1"/>
          </p:cNvPicPr>
          <p:nvPr/>
        </p:nvPicPr>
        <p:blipFill rotWithShape="1">
          <a:blip r:embed="rId7"/>
          <a:srcRect l="26090" t="28446" r="16812" b="22809"/>
          <a:stretch>
            <a:fillRect/>
          </a:stretch>
        </p:blipFill>
        <p:spPr>
          <a:xfrm>
            <a:off x="81815" y="4414085"/>
            <a:ext cx="342793" cy="3770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2376" y="17097"/>
            <a:ext cx="1395893" cy="555217"/>
            <a:chOff x="635794" y="386605"/>
            <a:chExt cx="1395893" cy="555217"/>
          </a:xfrm>
        </p:grpSpPr>
        <p:sp>
          <p:nvSpPr>
            <p:cNvPr id="3" name="TextBox 2"/>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panose="020B0604020202020204"/>
                  <a:sym typeface="Arial" panose="020B0604020202020204"/>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panose="020B0604020202020204"/>
                <a:sym typeface="Arial" panose="020B0604020202020204"/>
              </a:endParaRPr>
            </a:p>
          </p:txBody>
        </p:sp>
        <p:pic>
          <p:nvPicPr>
            <p:cNvPr id="4" name="Picture 3"/>
            <p:cNvPicPr>
              <a:picLocks noChangeAspect="1"/>
            </p:cNvPicPr>
            <p:nvPr/>
          </p:nvPicPr>
          <p:blipFill rotWithShape="1">
            <a:blip r:embed="rId1">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635794" y="416650"/>
              <a:ext cx="582308" cy="525172"/>
            </a:xfrm>
            <a:prstGeom prst="rect">
              <a:avLst/>
            </a:prstGeom>
          </p:spPr>
        </p:pic>
      </p:grpSp>
      <p:sp>
        <p:nvSpPr>
          <p:cNvPr id="5" name="TextBox 4"/>
          <p:cNvSpPr txBox="1"/>
          <p:nvPr/>
        </p:nvSpPr>
        <p:spPr>
          <a:xfrm>
            <a:off x="2389901" y="87936"/>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panose="020B0604020202020204"/>
                <a:sym typeface="Arial" panose="020B0604020202020204"/>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panose="020B0604020202020204"/>
              <a:sym typeface="Arial" panose="020B0604020202020204"/>
            </a:endParaRPr>
          </a:p>
        </p:txBody>
      </p:sp>
      <p:sp>
        <p:nvSpPr>
          <p:cNvPr id="6" name="TextBox 5"/>
          <p:cNvSpPr txBox="1"/>
          <p:nvPr/>
        </p:nvSpPr>
        <p:spPr>
          <a:xfrm>
            <a:off x="72376" y="563676"/>
            <a:ext cx="6703809" cy="4084260"/>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effectLst/>
                <a:uLnTx/>
                <a:uFillTx/>
                <a:latin typeface="+mn-lt"/>
                <a:sym typeface="Arial" panose="020B0604020202020204"/>
              </a:rPr>
              <a:t>     </a:t>
            </a:r>
            <a:r>
              <a:rPr lang="vi-VN" sz="1450" dirty="0">
                <a:latin typeface="+mn-lt"/>
              </a:rPr>
              <a:t>Thu về, những quả hồng đỏ mọng, những hạt dẻ nâu bóng, những quả na mở to mắt, thơm dìu dịu. Biển lúa vàng ươm. Gió nổi lên và sóng lúa vàng </a:t>
            </a:r>
            <a:r>
              <a:rPr lang="vi-VN" sz="1450" b="1" dirty="0">
                <a:solidFill>
                  <a:srgbClr val="FF0000"/>
                </a:solidFill>
                <a:latin typeface="+mn-lt"/>
              </a:rPr>
              <a:t>dập dờn </a:t>
            </a:r>
            <a:r>
              <a:rPr lang="vi-VN" sz="1450" dirty="0">
                <a:latin typeface="+mn-lt"/>
              </a:rPr>
              <a:t>trải tới chân trời.</a:t>
            </a:r>
            <a:endParaRPr lang="vi-VN" sz="1450" dirty="0">
              <a:latin typeface="+mn-lt"/>
            </a:endParaRPr>
          </a:p>
          <a:p>
            <a:pPr marL="44450" algn="just">
              <a:lnSpc>
                <a:spcPct val="120000"/>
              </a:lnSpc>
              <a:defRPr/>
            </a:pPr>
            <a:r>
              <a:rPr lang="vi-VN" sz="1450" dirty="0">
                <a:latin typeface="+mn-lt"/>
              </a:rPr>
              <a:t>     Minh </a:t>
            </a:r>
            <a:r>
              <a:rPr lang="vi-VN" sz="1450" b="1" dirty="0">
                <a:solidFill>
                  <a:srgbClr val="FF0000"/>
                </a:solidFill>
                <a:latin typeface="+mn-lt"/>
              </a:rPr>
              <a:t>ríu rít </a:t>
            </a:r>
            <a:r>
              <a:rPr lang="vi-VN" sz="1450" dirty="0">
                <a:latin typeface="+mn-lt"/>
              </a:rPr>
              <a:t>bên mẹ:</a:t>
            </a:r>
            <a:endParaRPr lang="vi-VN" sz="1450" dirty="0">
              <a:latin typeface="+mn-lt"/>
            </a:endParaRPr>
          </a:p>
          <a:p>
            <a:pPr marL="44450" algn="just">
              <a:lnSpc>
                <a:spcPct val="120000"/>
              </a:lnSpc>
              <a:defRPr/>
            </a:pPr>
            <a:r>
              <a:rPr lang="vi-VN" sz="1450" dirty="0">
                <a:latin typeface="+mn-lt"/>
              </a:rPr>
              <a:t>     - Mẹ ơi, con thấy quả trên cây đều chín hết cả rồi. Các bạn ấy đang mong có người đến hái đấy. Nhìn quả chín ngon thế này, chắc các bác nông dân vui lắm mẹ nhỉ?</a:t>
            </a:r>
            <a:endParaRPr lang="vi-VN" sz="1450" dirty="0">
              <a:latin typeface="+mn-lt"/>
            </a:endParaRPr>
          </a:p>
          <a:p>
            <a:pPr marL="44450" algn="just">
              <a:lnSpc>
                <a:spcPct val="120000"/>
              </a:lnSpc>
              <a:defRPr/>
            </a:pPr>
            <a:r>
              <a:rPr lang="vi-VN" sz="1450" dirty="0">
                <a:latin typeface="+mn-lt"/>
              </a:rPr>
              <a:t>     - Đúng thế con ạ.</a:t>
            </a:r>
            <a:endParaRPr lang="vi-VN" sz="1450" dirty="0">
              <a:latin typeface="+mn-lt"/>
            </a:endParaRPr>
          </a:p>
          <a:p>
            <a:pPr marL="44450" algn="just">
              <a:lnSpc>
                <a:spcPct val="120000"/>
              </a:lnSpc>
              <a:defRPr/>
            </a:pPr>
            <a:r>
              <a:rPr lang="vi-VN" sz="1450" dirty="0">
                <a:latin typeface="+mn-lt"/>
              </a:rPr>
              <a:t>     - Nếu mùa nào cũng được </a:t>
            </a:r>
            <a:r>
              <a:rPr lang="vi-VN" sz="1450" b="1" dirty="0">
                <a:solidFill>
                  <a:srgbClr val="FF0000"/>
                </a:solidFill>
                <a:latin typeface="+mn-lt"/>
              </a:rPr>
              <a:t>thu hoạch </a:t>
            </a:r>
            <a:r>
              <a:rPr lang="vi-VN" sz="1450" dirty="0">
                <a:latin typeface="+mn-lt"/>
              </a:rPr>
              <a:t>thì thích lắm, phải không mẹ?</a:t>
            </a:r>
            <a:endParaRPr lang="vi-VN" sz="1450" dirty="0">
              <a:latin typeface="+mn-lt"/>
            </a:endParaRPr>
          </a:p>
          <a:p>
            <a:pPr marL="44450" algn="just">
              <a:lnSpc>
                <a:spcPct val="120000"/>
              </a:lnSpc>
              <a:defRPr/>
            </a:pPr>
            <a:r>
              <a:rPr lang="vi-VN" sz="1450" dirty="0">
                <a:latin typeface="+mn-lt"/>
              </a:rPr>
              <a:t>     Mẹ âu yếm nhìn Minh và bảo:</a:t>
            </a:r>
            <a:endParaRPr lang="vi-VN" sz="1450" dirty="0">
              <a:latin typeface="+mn-lt"/>
            </a:endParaRPr>
          </a:p>
          <a:p>
            <a:pPr marL="44450" algn="just">
              <a:lnSpc>
                <a:spcPct val="120000"/>
              </a:lnSpc>
              <a:defRPr/>
            </a:pPr>
            <a:r>
              <a:rPr lang="vi-VN" sz="1450" dirty="0">
                <a:latin typeface="+mn-lt"/>
              </a:rPr>
              <a:t>     - Con nói đúng đấy! Mùa nào thức ấy. Nhưng để có cái thu hoạch, trước đó người nông dân phải làm rất nhiều việc. Họ phải cày bừa, </a:t>
            </a:r>
            <a:r>
              <a:rPr lang="vi-VN" sz="1450" b="1" dirty="0">
                <a:solidFill>
                  <a:srgbClr val="FF0000"/>
                </a:solidFill>
                <a:latin typeface="+mn-lt"/>
              </a:rPr>
              <a:t>gieo hạt</a:t>
            </a:r>
            <a:r>
              <a:rPr lang="vi-VN" sz="1450" b="1" dirty="0">
                <a:latin typeface="+mn-lt"/>
              </a:rPr>
              <a:t> </a:t>
            </a:r>
            <a:r>
              <a:rPr lang="vi-VN" sz="1450" dirty="0">
                <a:latin typeface="+mn-lt"/>
              </a:rPr>
              <a:t>và ươm mầm. Rồi mưa nắng, hạn hán, họ phải chăm sóc vườn cây, ruộng đồng. Nhờ thế mà cây lớn dần, </a:t>
            </a:r>
            <a:r>
              <a:rPr lang="vi-VN" sz="1450" b="1" dirty="0">
                <a:solidFill>
                  <a:srgbClr val="FF0000"/>
                </a:solidFill>
                <a:latin typeface="+mn-lt"/>
              </a:rPr>
              <a:t>ra hoa kết trái </a:t>
            </a:r>
            <a:r>
              <a:rPr lang="vi-VN" sz="1450" dirty="0">
                <a:latin typeface="+mn-lt"/>
              </a:rPr>
              <a:t>và chín rộ đấy.</a:t>
            </a:r>
            <a:endParaRPr lang="vi-VN" sz="1450" dirty="0">
              <a:latin typeface="+mn-lt"/>
            </a:endParaRPr>
          </a:p>
          <a:p>
            <a:pPr marL="44450" algn="just">
              <a:lnSpc>
                <a:spcPct val="120000"/>
              </a:lnSpc>
              <a:defRPr/>
            </a:pPr>
            <a:r>
              <a:rPr lang="vi-VN" sz="1450" dirty="0">
                <a:latin typeface="+mn-lt"/>
              </a:rPr>
              <a:t>    - Mẹ ơi, con hiểu rồi. Công việc của các bác nông dân vất vả quá mẹ nhỉ?</a:t>
            </a:r>
            <a:endParaRPr lang="vi-VN" sz="1450" dirty="0">
              <a:latin typeface="+mn-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een Wheat fields in the wind.mp4" descr="Green Wheat fields in the wind.mp4">
            <a:hlinkClick r:id="" action="ppaction://media"/>
          </p:cNvPr>
          <p:cNvPicPr>
            <a:picLocks noChangeAspect="1"/>
          </p:cNvPicPr>
          <p:nvPr>
            <a:videoFile r:link="rId1"/>
            <p:extLst>
              <p:ext uri="{DAA4B4D4-6D71-4841-9C94-3DE7FCFB9230}">
                <p14:media xmlns:p14="http://schemas.microsoft.com/office/powerpoint/2010/main" r:embed="rId2">
                  <p14:trim st="45923.574219" end="11153.236328"/>
                </p14:media>
              </p:ext>
            </p:extLst>
          </p:nvPr>
        </p:nvPicPr>
        <p:blipFill rotWithShape="1">
          <a:blip r:embed="rId3"/>
          <a:srcRect t="12079" b="13107"/>
          <a:stretch>
            <a:fillRect/>
          </a:stretch>
        </p:blipFill>
        <p:spPr>
          <a:xfrm>
            <a:off x="635793" y="2157743"/>
            <a:ext cx="5721967" cy="2614075"/>
          </a:xfrm>
          <a:prstGeom prst="rect">
            <a:avLst/>
          </a:prstGeom>
        </p:spPr>
      </p:pic>
      <p:sp>
        <p:nvSpPr>
          <p:cNvPr id="4" name="TextBox 3"/>
          <p:cNvSpPr txBox="1"/>
          <p:nvPr/>
        </p:nvSpPr>
        <p:spPr>
          <a:xfrm>
            <a:off x="1218102" y="460493"/>
            <a:ext cx="813585" cy="507831"/>
          </a:xfrm>
          <a:prstGeom prst="rect">
            <a:avLst/>
          </a:prstGeom>
          <a:noFill/>
        </p:spPr>
        <p:txBody>
          <a:bodyPr wrap="square" rtlCol="0">
            <a:spAutoFit/>
          </a:bodyPr>
          <a:lstStyle/>
          <a:p>
            <a:pPr algn="ctr">
              <a:lnSpc>
                <a:spcPct val="150000"/>
              </a:lnSpc>
            </a:pPr>
            <a:r>
              <a:rPr lang="vi-VN" sz="1800" b="1" dirty="0">
                <a:solidFill>
                  <a:srgbClr val="17479D"/>
                </a:solidFill>
                <a:latin typeface="+mn-lt"/>
              </a:rPr>
              <a:t>ĐỌC</a:t>
            </a:r>
            <a:endParaRPr lang="en-US" sz="1800" b="1" dirty="0">
              <a:solidFill>
                <a:srgbClr val="17479D"/>
              </a:solidFill>
              <a:latin typeface="+mn-lt"/>
            </a:endParaRPr>
          </a:p>
        </p:txBody>
      </p:sp>
      <p:pic>
        <p:nvPicPr>
          <p:cNvPr id="5" name="Picture 4"/>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aturation sat="200000"/>
                    </a14:imgEffect>
                    <a14:imgEffect>
                      <a14:sharpenSoften amount="25000"/>
                    </a14:imgEffect>
                  </a14:imgLayer>
                </a14:imgProps>
              </a:ext>
            </a:extLst>
          </a:blip>
          <a:srcRect l="1772" t="2351" r="1"/>
          <a:stretch>
            <a:fillRect/>
          </a:stretch>
        </p:blipFill>
        <p:spPr>
          <a:xfrm>
            <a:off x="635794" y="443403"/>
            <a:ext cx="582308" cy="525172"/>
          </a:xfrm>
          <a:prstGeom prst="rect">
            <a:avLst/>
          </a:prstGeom>
        </p:spPr>
      </p:pic>
      <p:sp>
        <p:nvSpPr>
          <p:cNvPr id="6" name="TextBox 5"/>
          <p:cNvSpPr txBox="1"/>
          <p:nvPr/>
        </p:nvSpPr>
        <p:spPr>
          <a:xfrm>
            <a:off x="765271" y="583707"/>
            <a:ext cx="5365827" cy="646331"/>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mn-lt"/>
              </a:rPr>
              <a:t>Từ ngữ</a:t>
            </a:r>
            <a:endParaRPr lang="en-US" sz="2400" b="1" dirty="0">
              <a:solidFill>
                <a:schemeClr val="accent6">
                  <a:lumMod val="50000"/>
                </a:schemeClr>
              </a:solidFill>
              <a:latin typeface="+mn-lt"/>
            </a:endParaRPr>
          </a:p>
        </p:txBody>
      </p:sp>
      <p:sp>
        <p:nvSpPr>
          <p:cNvPr id="7" name="Rectangle 6"/>
          <p:cNvSpPr/>
          <p:nvPr/>
        </p:nvSpPr>
        <p:spPr>
          <a:xfrm>
            <a:off x="721850" y="1158095"/>
            <a:ext cx="5595465" cy="507831"/>
          </a:xfrm>
          <a:prstGeom prst="rect">
            <a:avLst/>
          </a:prstGeom>
        </p:spPr>
        <p:txBody>
          <a:bodyPr wrap="square">
            <a:spAutoFit/>
          </a:bodyPr>
          <a:lstStyle/>
          <a:p>
            <a:pPr algn="just">
              <a:lnSpc>
                <a:spcPct val="150000"/>
              </a:lnSpc>
            </a:pPr>
            <a:r>
              <a:rPr lang="vi-VN" sz="1800" dirty="0">
                <a:latin typeface="+mn-lt"/>
              </a:rPr>
              <a:t> dập dờn</a:t>
            </a:r>
            <a:endParaRPr lang="vi-VN" sz="1800" b="1" dirty="0">
              <a:latin typeface="+mn-lt"/>
            </a:endParaRPr>
          </a:p>
        </p:txBody>
      </p:sp>
      <p:sp>
        <p:nvSpPr>
          <p:cNvPr id="8" name="Oval 7"/>
          <p:cNvSpPr/>
          <p:nvPr/>
        </p:nvSpPr>
        <p:spPr>
          <a:xfrm>
            <a:off x="540685" y="13338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p:cNvSpPr txBox="1"/>
          <p:nvPr/>
        </p:nvSpPr>
        <p:spPr>
          <a:xfrm>
            <a:off x="1760636" y="1148562"/>
            <a:ext cx="4995047" cy="872034"/>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mn-lt"/>
              </a:rPr>
              <a:t>: (lúa) chuyển động lên xuống nhịp </a:t>
            </a:r>
            <a:r>
              <a:rPr lang="vi-VN" sz="1800" dirty="0" smtClean="0">
                <a:solidFill>
                  <a:schemeClr val="accent6">
                    <a:lumMod val="50000"/>
                  </a:schemeClr>
                </a:solidFill>
                <a:latin typeface="+mn-lt"/>
              </a:rPr>
              <a:t>nhàng</a:t>
            </a:r>
            <a:r>
              <a:rPr lang="en-US" sz="1800" dirty="0" smtClean="0">
                <a:solidFill>
                  <a:schemeClr val="accent6">
                    <a:lumMod val="50000"/>
                  </a:schemeClr>
                </a:solidFill>
                <a:latin typeface="+mn-lt"/>
              </a:rPr>
              <a:t> </a:t>
            </a:r>
            <a:endParaRPr lang="en-US" sz="1800" dirty="0" smtClean="0">
              <a:solidFill>
                <a:schemeClr val="accent6">
                  <a:lumMod val="50000"/>
                </a:schemeClr>
              </a:solidFill>
              <a:latin typeface="+mn-lt"/>
            </a:endParaRPr>
          </a:p>
          <a:p>
            <a:pPr>
              <a:lnSpc>
                <a:spcPct val="150000"/>
              </a:lnSpc>
            </a:pPr>
            <a:r>
              <a:rPr lang="en-US" sz="1800" dirty="0" err="1" smtClean="0">
                <a:solidFill>
                  <a:schemeClr val="accent6">
                    <a:lumMod val="50000"/>
                  </a:schemeClr>
                </a:solidFill>
                <a:latin typeface="+mn-lt"/>
              </a:rPr>
              <a:t>theo</a:t>
            </a:r>
            <a:r>
              <a:rPr lang="en-US" sz="1800" dirty="0" smtClean="0">
                <a:solidFill>
                  <a:schemeClr val="accent6">
                    <a:lumMod val="50000"/>
                  </a:schemeClr>
                </a:solidFill>
                <a:latin typeface="+mn-lt"/>
              </a:rPr>
              <a:t> </a:t>
            </a:r>
            <a:r>
              <a:rPr lang="en-US" sz="1800" dirty="0" err="1" smtClean="0">
                <a:solidFill>
                  <a:schemeClr val="accent6">
                    <a:lumMod val="50000"/>
                  </a:schemeClr>
                </a:solidFill>
                <a:latin typeface="+mn-lt"/>
              </a:rPr>
              <a:t>gió</a:t>
            </a:r>
            <a:endParaRPr lang="en-US" sz="1800" dirty="0">
              <a:solidFill>
                <a:schemeClr val="accent6">
                  <a:lumMod val="50000"/>
                </a:schemeClr>
              </a:solidFill>
              <a:latin typeface="+mn-lt"/>
            </a:endParaRPr>
          </a:p>
        </p:txBody>
      </p:sp>
      <p:sp>
        <p:nvSpPr>
          <p:cNvPr id="10" name="Rectangle 9"/>
          <p:cNvSpPr/>
          <p:nvPr/>
        </p:nvSpPr>
        <p:spPr>
          <a:xfrm>
            <a:off x="1972506" y="2300245"/>
            <a:ext cx="4816630" cy="369332"/>
          </a:xfrm>
          <a:prstGeom prst="rect">
            <a:avLst/>
          </a:prstGeom>
        </p:spPr>
        <p:txBody>
          <a:bodyPr wrap="square">
            <a:spAutoFit/>
          </a:bodyPr>
          <a:lstStyle/>
          <a:p>
            <a:r>
              <a:rPr lang="vi-VN" sz="1800" dirty="0">
                <a:solidFill>
                  <a:schemeClr val="accent6">
                    <a:lumMod val="50000"/>
                  </a:schemeClr>
                </a:solidFill>
                <a:latin typeface="+mn-lt"/>
              </a:rPr>
              <a:t>: gieo hạt cho mọc thành cây non.</a:t>
            </a:r>
            <a:endParaRPr lang="en-US" dirty="0">
              <a:latin typeface="+mn-lt"/>
            </a:endParaRPr>
          </a:p>
        </p:txBody>
      </p:sp>
      <p:sp>
        <p:nvSpPr>
          <p:cNvPr id="12" name="Rectangle 11"/>
          <p:cNvSpPr/>
          <p:nvPr/>
        </p:nvSpPr>
        <p:spPr>
          <a:xfrm>
            <a:off x="802742" y="2213998"/>
            <a:ext cx="5595465" cy="507831"/>
          </a:xfrm>
          <a:prstGeom prst="rect">
            <a:avLst/>
          </a:prstGeom>
        </p:spPr>
        <p:txBody>
          <a:bodyPr wrap="square">
            <a:spAutoFit/>
          </a:bodyPr>
          <a:lstStyle/>
          <a:p>
            <a:pPr algn="just">
              <a:lnSpc>
                <a:spcPct val="150000"/>
              </a:lnSpc>
            </a:pPr>
            <a:r>
              <a:rPr lang="vi-VN" sz="1800" dirty="0">
                <a:latin typeface="+mn-lt"/>
              </a:rPr>
              <a:t> ươm mầm</a:t>
            </a:r>
            <a:endParaRPr lang="vi-VN" sz="1800" b="1" dirty="0">
              <a:latin typeface="+mn-lt"/>
            </a:endParaRPr>
          </a:p>
        </p:txBody>
      </p:sp>
      <p:sp>
        <p:nvSpPr>
          <p:cNvPr id="13" name="Oval 12"/>
          <p:cNvSpPr/>
          <p:nvPr/>
        </p:nvSpPr>
        <p:spPr>
          <a:xfrm>
            <a:off x="540685" y="235871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Thiên lý hữu tình: Ươm một mầm cây, đường xanh muôn ngả - VOV Giao thô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2282" y="2682858"/>
            <a:ext cx="3853435" cy="21657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8149" fill="hold"/>
                                        <p:tgtEl>
                                          <p:spTgt spid="16"/>
                                        </p:tgtEl>
                                      </p:cBhvr>
                                    </p:cmd>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6"/>
                                        </p:tgtEl>
                                        <p:attrNameLst>
                                          <p:attrName>style.visibility</p:attrName>
                                        </p:attrNameLst>
                                      </p:cBhvr>
                                      <p:to>
                                        <p:strVal val="hidden"/>
                                      </p:to>
                                    </p:set>
                                    <p:cmd type="call" cmd="stop">
                                      <p:cBhvr>
                                        <p:cTn id="34" dur="1">
                                          <p:stCondLst>
                                            <p:cond delay="0"/>
                                          </p:stCondLst>
                                        </p:cTn>
                                        <p:tgtEl>
                                          <p:spTgt spid="16"/>
                                        </p:tgtEl>
                                      </p:cBhvr>
                                    </p:cmd>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16"/>
                </p:tgtEl>
              </p:cMediaNode>
            </p:video>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16"/>
                                        </p:tgtEl>
                                      </p:cBhvr>
                                    </p:cmd>
                                  </p:childTnLst>
                                </p:cTn>
                              </p:par>
                            </p:childTnLst>
                          </p:cTn>
                        </p:par>
                      </p:childTnLst>
                    </p:cTn>
                  </p:par>
                </p:childTnLst>
              </p:cTn>
              <p:nextCondLst>
                <p:cond evt="onClick" delay="0">
                  <p:tgtEl>
                    <p:spTgt spid="16"/>
                  </p:tgtEl>
                </p:cond>
              </p:nextCondLst>
            </p:seq>
          </p:childTnLst>
        </p:cTn>
      </p:par>
    </p:tnLst>
    <p:bldLst>
      <p:bldP spid="6" grpId="0"/>
      <p:bldP spid="7" grpId="0"/>
      <p:bldP spid="8" grpId="0" animBg="1"/>
      <p:bldP spid="9" grpId="0"/>
      <p:bldP spid="10" grpId="0"/>
      <p:bldP spid="1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p:cNvPicPr>
            <a:picLocks noChangeAspect="1"/>
          </p:cNvPicPr>
          <p:nvPr/>
        </p:nvPicPr>
        <p:blipFill rotWithShape="1">
          <a:blip r:embed="rId1">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635794" y="415890"/>
            <a:ext cx="582308" cy="525172"/>
          </a:xfrm>
          <a:prstGeom prst="rect">
            <a:avLst/>
          </a:prstGeom>
        </p:spPr>
      </p:pic>
      <p:sp>
        <p:nvSpPr>
          <p:cNvPr id="5" name="TextBox 4"/>
          <p:cNvSpPr txBox="1"/>
          <p:nvPr/>
        </p:nvSpPr>
        <p:spPr>
          <a:xfrm>
            <a:off x="746086" y="638541"/>
            <a:ext cx="5365827" cy="494110"/>
          </a:xfrm>
          <a:prstGeom prst="rect">
            <a:avLst/>
          </a:prstGeom>
          <a:noFill/>
        </p:spPr>
        <p:txBody>
          <a:bodyPr wrap="square" rtlCol="0">
            <a:spAutoFit/>
          </a:bodyPr>
          <a:lstStyle/>
          <a:p>
            <a:pPr algn="ctr">
              <a:lnSpc>
                <a:spcPct val="150000"/>
              </a:lnSpc>
            </a:pPr>
            <a:r>
              <a:rPr lang="vi-VN" sz="2000" b="1" dirty="0">
                <a:solidFill>
                  <a:schemeClr val="accent6">
                    <a:lumMod val="50000"/>
                  </a:schemeClr>
                </a:solidFill>
                <a:latin typeface="UTM Avo" panose="02040603050506020204" pitchFamily="18" charset="0"/>
              </a:rPr>
              <a:t>Ngắt nghỉ câu dài</a:t>
            </a:r>
            <a:endParaRPr lang="en-US" sz="2000" b="1" dirty="0">
              <a:solidFill>
                <a:schemeClr val="accent6">
                  <a:lumMod val="50000"/>
                </a:schemeClr>
              </a:solidFill>
              <a:latin typeface="UTM Avo" panose="02040603050506020204" pitchFamily="18" charset="0"/>
            </a:endParaRPr>
          </a:p>
        </p:txBody>
      </p:sp>
      <p:sp>
        <p:nvSpPr>
          <p:cNvPr id="6" name="Rectangle 5"/>
          <p:cNvSpPr/>
          <p:nvPr/>
        </p:nvSpPr>
        <p:spPr>
          <a:xfrm>
            <a:off x="424761" y="1205910"/>
            <a:ext cx="5996762" cy="1015663"/>
          </a:xfrm>
          <a:prstGeom prst="rect">
            <a:avLst/>
          </a:prstGeom>
        </p:spPr>
        <p:txBody>
          <a:bodyPr wrap="square">
            <a:spAutoFit/>
          </a:bodyPr>
          <a:lstStyle/>
          <a:p>
            <a:pPr marL="44450" lvl="0" algn="just">
              <a:lnSpc>
                <a:spcPct val="150000"/>
              </a:lnSpc>
              <a:defRPr/>
            </a:pPr>
            <a:r>
              <a:rPr lang="vi-VN" sz="2000" dirty="0">
                <a:latin typeface="+mn-lt"/>
              </a:rPr>
              <a:t>   Gió nổi lên và sóng lúa vàng dập dờn trải tới chân trời.</a:t>
            </a:r>
            <a:endParaRPr lang="vi-VN" sz="2000" dirty="0">
              <a:latin typeface="+mn-lt"/>
            </a:endParaRPr>
          </a:p>
        </p:txBody>
      </p:sp>
      <p:cxnSp>
        <p:nvCxnSpPr>
          <p:cNvPr id="8" name="Straight Connector 7"/>
          <p:cNvCxnSpPr/>
          <p:nvPr/>
        </p:nvCxnSpPr>
        <p:spPr>
          <a:xfrm flipH="1">
            <a:off x="2080492" y="1226549"/>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66701" y="143417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p:cNvGrpSpPr/>
          <p:nvPr/>
        </p:nvGrpSpPr>
        <p:grpSpPr>
          <a:xfrm>
            <a:off x="1793492" y="1656469"/>
            <a:ext cx="230207" cy="470813"/>
            <a:chOff x="4944388" y="3399410"/>
            <a:chExt cx="230207" cy="470813"/>
          </a:xfrm>
        </p:grpSpPr>
        <p:cxnSp>
          <p:nvCxnSpPr>
            <p:cNvPr id="17" name="Straight Connector 16"/>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flipH="1">
            <a:off x="4345776" y="1210227"/>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66701" y="2732991"/>
            <a:ext cx="5996762" cy="1015663"/>
          </a:xfrm>
          <a:prstGeom prst="rect">
            <a:avLst/>
          </a:prstGeom>
        </p:spPr>
        <p:txBody>
          <a:bodyPr wrap="square">
            <a:spAutoFit/>
          </a:bodyPr>
          <a:lstStyle/>
          <a:p>
            <a:pPr marL="44450" algn="just">
              <a:lnSpc>
                <a:spcPct val="150000"/>
              </a:lnSpc>
              <a:defRPr/>
            </a:pPr>
            <a:r>
              <a:rPr lang="vi-VN" sz="2000" dirty="0">
                <a:latin typeface="+mn-lt"/>
              </a:rPr>
              <a:t>   Nếu mùa nào cũng được thu hoạch thì thích lắm, phải không mẹ?</a:t>
            </a:r>
            <a:endParaRPr lang="vi-VN" sz="2000" dirty="0">
              <a:latin typeface="+mn-lt"/>
            </a:endParaRPr>
          </a:p>
        </p:txBody>
      </p:sp>
      <p:sp>
        <p:nvSpPr>
          <p:cNvPr id="28" name="Oval 27"/>
          <p:cNvSpPr/>
          <p:nvPr/>
        </p:nvSpPr>
        <p:spPr>
          <a:xfrm>
            <a:off x="470899" y="290721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9" name="Straight Connector 28"/>
          <p:cNvCxnSpPr/>
          <p:nvPr/>
        </p:nvCxnSpPr>
        <p:spPr>
          <a:xfrm flipH="1">
            <a:off x="4837047" y="2732078"/>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2396016" y="3215991"/>
            <a:ext cx="230207" cy="470813"/>
            <a:chOff x="4944388" y="3399410"/>
            <a:chExt cx="230207" cy="470813"/>
          </a:xfrm>
        </p:grpSpPr>
        <p:cxnSp>
          <p:nvCxnSpPr>
            <p:cNvPr id="32" name="Straight Connector 31"/>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H="1">
            <a:off x="2349479" y="2732991"/>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6349361" y="2770009"/>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2376" y="17097"/>
            <a:ext cx="1395893" cy="555217"/>
            <a:chOff x="635794" y="386605"/>
            <a:chExt cx="1395893" cy="555217"/>
          </a:xfrm>
        </p:grpSpPr>
        <p:sp>
          <p:nvSpPr>
            <p:cNvPr id="3" name="TextBox 2"/>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panose="020B0604020202020204"/>
                  <a:sym typeface="Arial" panose="020B0604020202020204"/>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panose="020B0604020202020204"/>
                <a:sym typeface="Arial" panose="020B0604020202020204"/>
              </a:endParaRPr>
            </a:p>
          </p:txBody>
        </p:sp>
        <p:pic>
          <p:nvPicPr>
            <p:cNvPr id="4" name="Picture 3"/>
            <p:cNvPicPr>
              <a:picLocks noChangeAspect="1"/>
            </p:cNvPicPr>
            <p:nvPr/>
          </p:nvPicPr>
          <p:blipFill rotWithShape="1">
            <a:blip r:embed="rId1">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635794" y="416650"/>
              <a:ext cx="582308" cy="525172"/>
            </a:xfrm>
            <a:prstGeom prst="rect">
              <a:avLst/>
            </a:prstGeom>
          </p:spPr>
        </p:pic>
      </p:grpSp>
      <p:sp>
        <p:nvSpPr>
          <p:cNvPr id="5" name="TextBox 4"/>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panose="020B0604020202020204"/>
                <a:sym typeface="Arial" panose="020B0604020202020204"/>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panose="020B0604020202020204"/>
              <a:sym typeface="Arial" panose="020B0604020202020204"/>
            </a:endParaRPr>
          </a:p>
        </p:txBody>
      </p:sp>
      <p:sp>
        <p:nvSpPr>
          <p:cNvPr id="6" name="TextBox 5"/>
          <p:cNvSpPr txBox="1"/>
          <p:nvPr/>
        </p:nvSpPr>
        <p:spPr>
          <a:xfrm>
            <a:off x="72376" y="719790"/>
            <a:ext cx="6703809" cy="4084260"/>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mn-lt"/>
                <a:sym typeface="Arial" panose="020B0604020202020204"/>
              </a:rPr>
              <a:t>     </a:t>
            </a:r>
            <a:r>
              <a:rPr lang="vi-VN" sz="1450" dirty="0">
                <a:latin typeface="+mn-lt"/>
              </a:rPr>
              <a:t>Thu về, những quả hồng đỏ mọng, những hạt dẻ nâu bóng, những quả na mở to mắt, thơm dìu dịu. Biển lúa vàng ươm. Gió nổi lên và sóng lúa vàng dập dờn trải tới chân trời.</a:t>
            </a:r>
            <a:endParaRPr lang="vi-VN" sz="1450" dirty="0">
              <a:latin typeface="+mn-lt"/>
            </a:endParaRPr>
          </a:p>
          <a:p>
            <a:pPr marL="44450" algn="just">
              <a:lnSpc>
                <a:spcPct val="120000"/>
              </a:lnSpc>
              <a:defRPr/>
            </a:pPr>
            <a:r>
              <a:rPr lang="vi-VN" sz="1450" dirty="0">
                <a:latin typeface="+mn-lt"/>
              </a:rPr>
              <a:t>     Minh ríu rít bên mẹ:</a:t>
            </a:r>
            <a:endParaRPr lang="vi-VN" sz="1450" dirty="0">
              <a:latin typeface="+mn-lt"/>
            </a:endParaRPr>
          </a:p>
          <a:p>
            <a:pPr marL="44450" algn="just">
              <a:lnSpc>
                <a:spcPct val="120000"/>
              </a:lnSpc>
              <a:defRPr/>
            </a:pPr>
            <a:r>
              <a:rPr lang="vi-VN" sz="1450" dirty="0">
                <a:latin typeface="+mn-lt"/>
              </a:rPr>
              <a:t>     - Mẹ ơi, con thấy quả trên cây đều chín hết cả rồi. Các bạn ấy đang mong có người đến hái đấy. Nhìn quả chín ngon thế này, chắc các bác nông dân vui lắm mẹ nhỉ?</a:t>
            </a:r>
            <a:endParaRPr lang="vi-VN" sz="1450" dirty="0">
              <a:latin typeface="+mn-lt"/>
            </a:endParaRPr>
          </a:p>
          <a:p>
            <a:pPr marL="44450" algn="just">
              <a:lnSpc>
                <a:spcPct val="120000"/>
              </a:lnSpc>
              <a:defRPr/>
            </a:pPr>
            <a:r>
              <a:rPr lang="vi-VN" sz="1450" dirty="0">
                <a:latin typeface="+mn-lt"/>
              </a:rPr>
              <a:t>     - Đúng thế con ạ.</a:t>
            </a:r>
            <a:endParaRPr lang="vi-VN" sz="1450" dirty="0">
              <a:latin typeface="+mn-lt"/>
            </a:endParaRPr>
          </a:p>
          <a:p>
            <a:pPr marL="44450" algn="just">
              <a:lnSpc>
                <a:spcPct val="120000"/>
              </a:lnSpc>
              <a:defRPr/>
            </a:pPr>
            <a:r>
              <a:rPr lang="vi-VN" sz="1450" dirty="0">
                <a:latin typeface="+mn-lt"/>
              </a:rPr>
              <a:t>     - Nếu mùa nào cũng được thu hoạch thì thích lắm, phải không mẹ?</a:t>
            </a:r>
            <a:endParaRPr lang="vi-VN" sz="1450" dirty="0">
              <a:latin typeface="+mn-lt"/>
            </a:endParaRPr>
          </a:p>
          <a:p>
            <a:pPr marL="44450" algn="just">
              <a:lnSpc>
                <a:spcPct val="120000"/>
              </a:lnSpc>
              <a:defRPr/>
            </a:pPr>
            <a:r>
              <a:rPr lang="vi-VN" sz="1450" dirty="0">
                <a:latin typeface="+mn-lt"/>
              </a:rPr>
              <a:t>     Mẹ âu yếm nhìn Minh và bảo:</a:t>
            </a:r>
            <a:endParaRPr lang="vi-VN" sz="1450" dirty="0">
              <a:latin typeface="+mn-lt"/>
            </a:endParaRPr>
          </a:p>
          <a:p>
            <a:pPr marL="44450" algn="just">
              <a:lnSpc>
                <a:spcPct val="120000"/>
              </a:lnSpc>
              <a:defRPr/>
            </a:pPr>
            <a:r>
              <a:rPr lang="vi-VN" sz="1450" dirty="0">
                <a:latin typeface="+mn-lt"/>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endParaRPr lang="vi-VN" sz="1450" dirty="0">
              <a:latin typeface="+mn-lt"/>
            </a:endParaRPr>
          </a:p>
          <a:p>
            <a:pPr marL="44450" algn="just">
              <a:lnSpc>
                <a:spcPct val="120000"/>
              </a:lnSpc>
              <a:defRPr/>
            </a:pPr>
            <a:r>
              <a:rPr lang="vi-VN" sz="1450" dirty="0">
                <a:latin typeface="+mn-lt"/>
              </a:rPr>
              <a:t>    - Mẹ ơi, con hiểu rồi. Công việc của các bác nông dân vất vả quá mẹ nhỉ?</a:t>
            </a:r>
            <a:endParaRPr lang="vi-VN" sz="1450" dirty="0">
              <a:latin typeface="+mn-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76" y="3155008"/>
            <a:ext cx="288000" cy="288000"/>
          </a:xfrm>
          <a:prstGeom prst="rect">
            <a:avLst/>
          </a:prstGeom>
        </p:spPr>
      </p:pic>
      <p:pic>
        <p:nvPicPr>
          <p:cNvPr id="11" name="Picture 10"/>
          <p:cNvPicPr>
            <a:picLocks noChangeAspect="1"/>
          </p:cNvPicPr>
          <p:nvPr/>
        </p:nvPicPr>
        <p:blipFill rotWithShape="1">
          <a:blip r:embed="rId7"/>
          <a:srcRect l="26090" t="28446" r="16812" b="22809"/>
          <a:stretch>
            <a:fillRect/>
          </a:stretch>
        </p:blipFill>
        <p:spPr>
          <a:xfrm>
            <a:off x="81815" y="4414085"/>
            <a:ext cx="342793" cy="3770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64869" y="1601303"/>
            <a:ext cx="635795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mn-lt"/>
              </a:rPr>
              <a:t>1. </a:t>
            </a:r>
            <a:r>
              <a:rPr lang="vi-VN" sz="1800" dirty="0">
                <a:latin typeface="+mn-lt"/>
              </a:rPr>
              <a:t>Những loại cây loại quả nào được nhắc đến khi mùa thu về?</a:t>
            </a:r>
            <a:endParaRPr lang="vi-VN" sz="1800" dirty="0">
              <a:latin typeface="+mn-lt"/>
            </a:endParaRPr>
          </a:p>
        </p:txBody>
      </p:sp>
      <p:sp>
        <p:nvSpPr>
          <p:cNvPr id="15" name="TextBox 14"/>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mn-lt"/>
              </a:rPr>
              <a:t>TRẢ LỜI CÂU HỎI</a:t>
            </a:r>
            <a:endParaRPr lang="en-US" sz="3600" dirty="0">
              <a:solidFill>
                <a:schemeClr val="accent2"/>
              </a:solidFill>
              <a:latin typeface="+mn-lt"/>
            </a:endParaRPr>
          </a:p>
        </p:txBody>
      </p:sp>
      <p:sp>
        <p:nvSpPr>
          <p:cNvPr id="9" name="TextBox 8"/>
          <p:cNvSpPr txBox="1"/>
          <p:nvPr/>
        </p:nvSpPr>
        <p:spPr>
          <a:xfrm>
            <a:off x="264869" y="240064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mn-lt"/>
                <a:sym typeface="Wingdings" panose="05000000000000000000" pitchFamily="2" charset="2"/>
              </a:rPr>
              <a:t> </a:t>
            </a:r>
            <a:r>
              <a:rPr lang="vi-VN" sz="1800" dirty="0">
                <a:solidFill>
                  <a:schemeClr val="accent6">
                    <a:lumMod val="75000"/>
                  </a:schemeClr>
                </a:solidFill>
                <a:latin typeface="+mn-lt"/>
              </a:rPr>
              <a:t>Quả hồng, hạt dẻ, quả na, cây lúa.</a:t>
            </a:r>
            <a:endParaRPr lang="vi-VN" sz="1800" dirty="0">
              <a:solidFill>
                <a:schemeClr val="accent6">
                  <a:lumMod val="75000"/>
                </a:schemeClr>
              </a:solidFill>
              <a:latin typeface="+mn-lt"/>
            </a:endParaRPr>
          </a:p>
        </p:txBody>
      </p:sp>
      <p:sp>
        <p:nvSpPr>
          <p:cNvPr id="10" name="TextBox 9"/>
          <p:cNvSpPr txBox="1"/>
          <p:nvPr/>
        </p:nvSpPr>
        <p:spPr>
          <a:xfrm>
            <a:off x="302084" y="2951746"/>
            <a:ext cx="6357953"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mn-lt"/>
              </a:rPr>
              <a:t>2. </a:t>
            </a:r>
            <a:r>
              <a:rPr lang="vi-VN" sz="1800" dirty="0">
                <a:latin typeface="+mn-lt"/>
              </a:rPr>
              <a:t>Bạn nhỏ nghĩ gì khi nhìn thấy quả chín? </a:t>
            </a:r>
            <a:endParaRPr lang="vi-VN" sz="1800" dirty="0">
              <a:latin typeface="+mn-lt"/>
            </a:endParaRPr>
          </a:p>
        </p:txBody>
      </p:sp>
      <p:sp>
        <p:nvSpPr>
          <p:cNvPr id="11" name="TextBox 10"/>
          <p:cNvSpPr txBox="1"/>
          <p:nvPr/>
        </p:nvSpPr>
        <p:spPr>
          <a:xfrm>
            <a:off x="264869" y="3427057"/>
            <a:ext cx="6291047"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mn-lt"/>
                <a:sym typeface="Wingdings" panose="05000000000000000000" pitchFamily="2" charset="2"/>
              </a:rPr>
              <a:t> </a:t>
            </a:r>
            <a:r>
              <a:rPr lang="vi-VN" sz="1800" dirty="0">
                <a:solidFill>
                  <a:schemeClr val="accent6">
                    <a:lumMod val="75000"/>
                  </a:schemeClr>
                </a:solidFill>
                <a:latin typeface="+mn-lt"/>
              </a:rPr>
              <a:t>Quả trên cây đang chờ người đến hái. Nhìn quả chín ngon thế này, chắc các bác nông dân vui lắm. </a:t>
            </a:r>
            <a:endParaRPr lang="vi-VN" sz="1800" dirty="0">
              <a:solidFill>
                <a:schemeClr val="accent6">
                  <a:lumMod val="75000"/>
                </a:schemeClr>
              </a:solidFill>
              <a:latin typeface="+mn-lt"/>
            </a:endParaRPr>
          </a:p>
        </p:txBody>
      </p:sp>
      <p:pic>
        <p:nvPicPr>
          <p:cNvPr id="13" name="Picture 2" descr="Rich harvest of wheat. Wheat field, blue sky and clouds , #SPONSORED,  #wheat, #Wheat, #Rich, #harv… | Art drawings for kids, Wheat drawing, Free  vector illustrati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8690" y="587309"/>
            <a:ext cx="5760620" cy="864467"/>
          </a:xfrm>
          <a:prstGeom prst="rect">
            <a:avLst/>
          </a:prstGeom>
          <a:noFill/>
        </p:spPr>
        <p:txBody>
          <a:bodyPr wrap="square" rtlCol="0">
            <a:spAutoFit/>
          </a:bodyPr>
          <a:lstStyle/>
          <a:p>
            <a:pPr marL="8255" indent="38100" algn="just">
              <a:lnSpc>
                <a:spcPct val="150000"/>
              </a:lnSpc>
            </a:pPr>
            <a:r>
              <a:rPr lang="vi-VN" sz="1800" b="1" dirty="0">
                <a:solidFill>
                  <a:srgbClr val="FF0000"/>
                </a:solidFill>
                <a:latin typeface="+mn-lt"/>
              </a:rPr>
              <a:t>3. </a:t>
            </a:r>
            <a:r>
              <a:rPr lang="vi-VN" sz="1800" dirty="0">
                <a:latin typeface="+mn-lt"/>
              </a:rPr>
              <a:t>Kể tên những công việc người nông dân phải làm để có mùa thu hoạch. </a:t>
            </a:r>
            <a:endParaRPr lang="vi-VN" sz="1800" dirty="0">
              <a:latin typeface="+mn-lt"/>
            </a:endParaRPr>
          </a:p>
        </p:txBody>
      </p:sp>
      <p:sp>
        <p:nvSpPr>
          <p:cNvPr id="14" name="TextBox 13"/>
          <p:cNvSpPr txBox="1"/>
          <p:nvPr/>
        </p:nvSpPr>
        <p:spPr>
          <a:xfrm>
            <a:off x="548690" y="145177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mn-lt"/>
                <a:sym typeface="Wingdings" panose="05000000000000000000" pitchFamily="2" charset="2"/>
              </a:rPr>
              <a:t> </a:t>
            </a:r>
            <a:r>
              <a:rPr lang="vi-VN" sz="1800" dirty="0">
                <a:solidFill>
                  <a:schemeClr val="accent6">
                    <a:lumMod val="75000"/>
                  </a:schemeClr>
                </a:solidFill>
                <a:latin typeface="+mn-lt"/>
              </a:rPr>
              <a:t>Cày bừa, gieo hạt, ươm mầm, chăm sóc.</a:t>
            </a:r>
            <a:endParaRPr lang="vi-VN" sz="1800" dirty="0">
              <a:solidFill>
                <a:schemeClr val="accent6">
                  <a:lumMod val="75000"/>
                </a:schemeClr>
              </a:solidFill>
              <a:latin typeface="+mn-lt"/>
            </a:endParaRPr>
          </a:p>
        </p:txBody>
      </p:sp>
      <p:sp>
        <p:nvSpPr>
          <p:cNvPr id="15" name="TextBox 14"/>
          <p:cNvSpPr txBox="1"/>
          <p:nvPr/>
        </p:nvSpPr>
        <p:spPr>
          <a:xfrm>
            <a:off x="548689" y="2178240"/>
            <a:ext cx="5760620" cy="453009"/>
          </a:xfrm>
          <a:prstGeom prst="rect">
            <a:avLst/>
          </a:prstGeom>
          <a:noFill/>
        </p:spPr>
        <p:txBody>
          <a:bodyPr wrap="square" rtlCol="0">
            <a:spAutoFit/>
          </a:bodyPr>
          <a:lstStyle/>
          <a:p>
            <a:pPr marL="8255" indent="38100" algn="just">
              <a:lnSpc>
                <a:spcPct val="150000"/>
              </a:lnSpc>
            </a:pPr>
            <a:r>
              <a:rPr lang="vi-VN" sz="1800" b="1" dirty="0">
                <a:solidFill>
                  <a:srgbClr val="FF0000"/>
                </a:solidFill>
                <a:latin typeface="+mn-lt"/>
              </a:rPr>
              <a:t>4. </a:t>
            </a:r>
            <a:r>
              <a:rPr lang="vi-VN" sz="1800" dirty="0">
                <a:latin typeface="+mn-lt"/>
                <a:ea typeface="Calibri" panose="020F0502020204030204" pitchFamily="34" charset="0"/>
                <a:cs typeface="Times New Roman" panose="02020603050405020304" pitchFamily="18" charset="0"/>
              </a:rPr>
              <a:t>Bài đọc giúp em hiểu điều gì?</a:t>
            </a:r>
            <a:endParaRPr lang="vi-VN" sz="1800" dirty="0">
              <a:latin typeface="+mn-lt"/>
              <a:ea typeface="Calibri" panose="020F0502020204030204" pitchFamily="34" charset="0"/>
              <a:cs typeface="Times New Roman" panose="02020603050405020304" pitchFamily="18" charset="0"/>
            </a:endParaRPr>
          </a:p>
        </p:txBody>
      </p:sp>
      <p:sp>
        <p:nvSpPr>
          <p:cNvPr id="16" name="TextBox 15"/>
          <p:cNvSpPr txBox="1"/>
          <p:nvPr/>
        </p:nvSpPr>
        <p:spPr>
          <a:xfrm>
            <a:off x="464234" y="2631249"/>
            <a:ext cx="5930170" cy="1279966"/>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mn-lt"/>
                <a:sym typeface="Wingdings" panose="05000000000000000000" pitchFamily="2" charset="2"/>
              </a:rPr>
              <a:t> </a:t>
            </a:r>
            <a:r>
              <a:rPr lang="vi-VN" sz="1800" dirty="0">
                <a:solidFill>
                  <a:srgbClr val="FF0000"/>
                </a:solidFill>
                <a:latin typeface="+mn-lt"/>
              </a:rPr>
              <a:t>Để có cái thu hoạch người nông dân rất vất vả. Vì thế chúng ta cần có thái độ kính trọng và biết ơn người nông dân.</a:t>
            </a:r>
            <a:endParaRPr lang="vi-VN" sz="1800" dirty="0">
              <a:solidFill>
                <a:srgbClr val="FF0000"/>
              </a:solidFill>
              <a:latin typeface="+mn-lt"/>
            </a:endParaRPr>
          </a:p>
        </p:txBody>
      </p:sp>
      <p:pic>
        <p:nvPicPr>
          <p:cNvPr id="2050" name="Picture 2" descr="Lúa Vàng Hình ảnh | Định dạng hình ảnh PNG 400280211| vn.lovepik.com"/>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a:fillRect/>
          </a:stretch>
        </p:blipFill>
        <p:spPr bwMode="auto">
          <a:xfrm>
            <a:off x="5538510" y="2913675"/>
            <a:ext cx="1360449" cy="21901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a Vàng Hình ảnh | Định dạng hình ảnh PNG 400280211| vn.lovepik.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645" b="97716" l="1628" r="28256">
                        <a14:foregroundMark x1="3140" y1="41624" x2="3140" y2="41624"/>
                        <a14:foregroundMark x1="2907" y1="41624" x2="6395" y2="22843"/>
                        <a14:foregroundMark x1="1744" y1="46954" x2="2093" y2="84518"/>
                        <a14:foregroundMark x1="2093" y1="84518" x2="1744" y2="97716"/>
                        <a14:foregroundMark x1="28256" y1="68020" x2="28256" y2="68020"/>
                      </a14:backgroundRemoval>
                    </a14:imgEffect>
                  </a14:imgLayer>
                </a14:imgProps>
              </a:ext>
              <a:ext uri="{28A0092B-C50C-407E-A947-70E740481C1C}">
                <a14:useLocalDpi xmlns:a14="http://schemas.microsoft.com/office/drawing/2010/main" val="0"/>
              </a:ext>
            </a:extLst>
          </a:blip>
          <a:srcRect r="69593"/>
          <a:stretch>
            <a:fillRect/>
          </a:stretch>
        </p:blipFill>
        <p:spPr bwMode="auto">
          <a:xfrm>
            <a:off x="-44604" y="3243259"/>
            <a:ext cx="1294794" cy="1950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4731</Words>
  <Application>WPS Presentation</Application>
  <PresentationFormat>Custom</PresentationFormat>
  <Paragraphs>140</Paragraphs>
  <Slides>12</Slides>
  <Notes>7</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12</vt:i4>
      </vt:variant>
    </vt:vector>
  </HeadingPairs>
  <TitlesOfParts>
    <vt:vector size="26" baseType="lpstr">
      <vt:lpstr>Arial</vt:lpstr>
      <vt:lpstr>SimSun</vt:lpstr>
      <vt:lpstr>Wingdings</vt:lpstr>
      <vt:lpstr>Arial</vt:lpstr>
      <vt:lpstr>Kalam</vt:lpstr>
      <vt:lpstr>Montserrat</vt:lpstr>
      <vt:lpstr>UTM Avo</vt:lpstr>
      <vt:lpstr>Segoe Print</vt:lpstr>
      <vt:lpstr>Calibri</vt:lpstr>
      <vt:lpstr>UTM Cookies</vt:lpstr>
      <vt:lpstr>Times New Roman</vt:lpstr>
      <vt:lpstr>Microsoft YaHei</vt:lpstr>
      <vt:lpstr>Arial Unicode MS</vt:lpstr>
      <vt:lpstr>Doodle Sketchbook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cp:lastModifiedBy>
  <cp:revision>214</cp:revision>
  <dcterms:created xsi:type="dcterms:W3CDTF">2023-02-08T03:02:23Z</dcterms:created>
  <dcterms:modified xsi:type="dcterms:W3CDTF">2023-02-08T03:49:24Z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F05C4EE3A5C545BEBB834A58C2270334</vt:lpwstr>
  </property>
  <property fmtid="{D5CDD505-2E9C-101B-9397-08002B2CF9AE}" pid="3" name="KSOProductBuildVer">
    <vt:lpwstr>1033-11.2.0.11440</vt:lpwstr>
  </property>
</Properties>
</file>