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Lst>
  <p:notesMasterIdLst>
    <p:notesMasterId r:id="rId30"/>
  </p:notesMasterIdLst>
  <p:sldIdLst>
    <p:sldId id="308" r:id="rId4"/>
    <p:sldId id="257" r:id="rId5"/>
    <p:sldId id="258" r:id="rId6"/>
    <p:sldId id="259" r:id="rId7"/>
    <p:sldId id="260" r:id="rId8"/>
    <p:sldId id="262" r:id="rId9"/>
    <p:sldId id="261" r:id="rId10"/>
    <p:sldId id="263" r:id="rId11"/>
    <p:sldId id="265" r:id="rId12"/>
    <p:sldId id="269" r:id="rId13"/>
    <p:sldId id="283" r:id="rId14"/>
    <p:sldId id="266" r:id="rId15"/>
    <p:sldId id="273" r:id="rId16"/>
    <p:sldId id="270" r:id="rId17"/>
    <p:sldId id="284" r:id="rId18"/>
    <p:sldId id="272" r:id="rId19"/>
    <p:sldId id="274" r:id="rId20"/>
    <p:sldId id="275" r:id="rId21"/>
    <p:sldId id="276" r:id="rId22"/>
    <p:sldId id="277" r:id="rId23"/>
    <p:sldId id="285" r:id="rId24"/>
    <p:sldId id="279" r:id="rId25"/>
    <p:sldId id="286" r:id="rId26"/>
    <p:sldId id="281" r:id="rId27"/>
    <p:sldId id="26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5.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2024/9/6</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4"/>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49.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6.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6.xml"/><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3.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16.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20.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21.png"/><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slide" Target="slide9.xml"/><Relationship Id="rId5" Type="http://schemas.openxmlformats.org/officeDocument/2006/relationships/image" Target="../media/image15.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27.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28.GIF"/><Relationship Id="rId4" Type="http://schemas.openxmlformats.org/officeDocument/2006/relationships/image" Target="../media/image14.png"/><Relationship Id="rId9" Type="http://schemas.openxmlformats.org/officeDocument/2006/relationships/image" Target="../media/image17.png"/><Relationship Id="rId14" Type="http://schemas.microsoft.com/office/2007/relationships/hdphoto" Target="../media/hdphoto5.wdp"/><Relationship Id="rId22" Type="http://schemas.openxmlformats.org/officeDocument/2006/relationships/image" Target="../media/image25.png"/><Relationship Id="rId27" Type="http://schemas.openxmlformats.org/officeDocument/2006/relationships/hyperlink" Target="https://www.facebook.com/nkpowerskills" TargetMode="External"/><Relationship Id="rId30" Type="http://schemas.microsoft.com/office/2007/relationships/hdphoto" Target="../media/hdphoto7.wdp"/><Relationship Id="rId8"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31.GIF"/></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31.GIF"/></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31.GI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7"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8"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9"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10"/>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Hoạt động trải nghiệm</a:t>
            </a:r>
          </a:p>
        </p:txBody>
      </p:sp>
      <p:sp>
        <p:nvSpPr>
          <p:cNvPr id="15" name="18"/>
          <p:cNvSpPr>
            <a:spLocks noChangeArrowheads="1"/>
          </p:cNvSpPr>
          <p:nvPr>
            <p:custDataLst>
              <p:tags r:id="rId3"/>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Hình</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ảnh</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của</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em</a:t>
            </a:r>
            <a:endParaRPr lang="en-US" sz="4000" b="1" spc="600"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Microsoft YaHei"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6150" y="1809750"/>
            <a:ext cx="5362575" cy="860425"/>
          </a:xfrm>
          <a:prstGeom prst="rect">
            <a:avLst/>
          </a:prstGeom>
          <a:noFill/>
        </p:spPr>
        <p:txBody>
          <a:bodyPr wrap="square" rtlCol="0">
            <a:spAutoFit/>
          </a:bodyPr>
          <a:lstStyle/>
          <a:p>
            <a:r>
              <a:rPr lang="en-US" sz="5000" dirty="0" err="1">
                <a:solidFill>
                  <a:srgbClr val="7030A0"/>
                </a:solidFill>
                <a:latin typeface="Times New Roman" panose="02020603050405020304" pitchFamily="18" charset="0"/>
                <a:cs typeface="Times New Roman" panose="02020603050405020304" pitchFamily="18" charset="0"/>
              </a:rPr>
              <a:t>Mục</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tiêu</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bài</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học</a:t>
            </a:r>
            <a:endParaRPr lang="en-US" sz="5000"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Khởi</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p:cNvPicPr>
            <a:picLocks noChangeAspect="1"/>
          </p:cNvPicPr>
          <p:nvPr/>
        </p:nvPicPr>
        <p:blipFill>
          <a:blip r:embed="rId4"/>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a:t>
            </a:r>
            <a:r>
              <a:rPr lang="en-US" sz="4400" b="1" u="sng" dirty="0" err="1">
                <a:solidFill>
                  <a:srgbClr val="002060"/>
                </a:solidFill>
                <a:latin typeface="Times New Roman" panose="02020603050405020304" pitchFamily="18" charset="0"/>
                <a:cs typeface="Times New Roman" panose="02020603050405020304" pitchFamily="18" charset="0"/>
              </a:rPr>
              <a:t>ế</a:t>
            </a:r>
            <a:r>
              <a:rPr lang="en-US" sz="4400" b="1" u="sng" dirty="0" err="1">
                <a:solidFill>
                  <a:srgbClr val="002060"/>
                </a:solidFill>
              </a:rPr>
              <a:t>t</a:t>
            </a:r>
            <a:r>
              <a:rPr lang="en-US" sz="4400" b="1" u="sng" dirty="0">
                <a:solidFill>
                  <a:srgbClr val="002060"/>
                </a:solidFill>
              </a:rPr>
              <a:t> </a:t>
            </a:r>
            <a:r>
              <a:rPr lang="en-US" sz="4400" b="1" u="sng" dirty="0" err="1">
                <a:solidFill>
                  <a:srgbClr val="002060"/>
                </a:solidFill>
              </a:rPr>
              <a:t>lu</a:t>
            </a:r>
            <a:r>
              <a:rPr lang="en-US" sz="4400" b="1" u="sng" dirty="0" err="1">
                <a:solidFill>
                  <a:srgbClr val="002060"/>
                </a:solidFill>
                <a:latin typeface="Times New Roman" panose="02020603050405020304" pitchFamily="18" charset="0"/>
                <a:cs typeface="Times New Roman" panose="02020603050405020304" pitchFamily="18" charset="0"/>
              </a:rPr>
              <a:t>ậ</a:t>
            </a:r>
            <a:r>
              <a:rPr lang="en-US" sz="4400" b="1" u="sng" dirty="0" err="1">
                <a:solidFill>
                  <a:srgbClr val="002060"/>
                </a:solidFill>
              </a:rPr>
              <a:t>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Khám</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p:cNvPicPr>
            <a:picLocks noChangeAspect="1"/>
          </p:cNvPicPr>
          <p:nvPr/>
        </p:nvPicPr>
        <p:blipFill>
          <a:blip r:embed="rId4"/>
          <a:stretch>
            <a:fillRect/>
          </a:stretch>
        </p:blipFill>
        <p:spPr>
          <a:xfrm>
            <a:off x="2643479" y="1754252"/>
            <a:ext cx="6419850" cy="39528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cười</a:t>
            </a:r>
            <a:endParaRPr lang="en-US"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hát</a:t>
            </a:r>
            <a:endParaRPr lang="en-US" sz="3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Hay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Theo các em, người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mọi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khen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ngợi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2060"/>
                </a:solidFill>
                <a:effectLst/>
                <a:uLnTx/>
                <a:uFillTx/>
              </a:rPr>
              <a:t>K</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ế</a:t>
            </a:r>
            <a:r>
              <a:rPr kumimoji="0" lang="en-US" sz="4000" b="1" i="0" u="sng" strike="noStrike" kern="1200" cap="none" spc="0" normalizeH="0" baseline="0" noProof="0" dirty="0" err="1">
                <a:ln>
                  <a:noFill/>
                </a:ln>
                <a:solidFill>
                  <a:srgbClr val="002060"/>
                </a:solidFill>
                <a:effectLst/>
                <a:uLnTx/>
                <a:uFillTx/>
              </a:rPr>
              <a:t>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ậ</a:t>
            </a:r>
            <a:r>
              <a:rPr kumimoji="0" lang="en-US" sz="4000" b="1" i="0" u="sng" strike="noStrike" kern="1200" cap="none" spc="0" normalizeH="0" baseline="0" noProof="0" dirty="0" err="1">
                <a:ln>
                  <a:noFill/>
                </a:ln>
                <a:solidFill>
                  <a:srgbClr val="002060"/>
                </a:solidFill>
                <a:effectLst/>
                <a:uLnTx/>
                <a:uFillTx/>
              </a:rPr>
              <a:t>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Mở</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rộng</a:t>
            </a:r>
            <a:endParaRPr lang="en-US" sz="7200" b="1" dirty="0">
              <a:solidFill>
                <a:schemeClr val="bg1"/>
              </a:solidFill>
              <a:latin typeface="Arial" panose="020B0604020202020204" pitchFamily="34" charset="0"/>
              <a:cs typeface="Arial" panose="020B0604020202020204" pitchFamily="34" charset="0"/>
            </a:endParaRPr>
          </a:p>
          <a:p>
            <a:pPr algn="ctr"/>
            <a:r>
              <a:rPr lang="en-US" sz="7200" b="1" dirty="0" err="1">
                <a:solidFill>
                  <a:schemeClr val="bg1"/>
                </a:solidFill>
                <a:latin typeface="Arial" panose="020B0604020202020204" pitchFamily="34" charset="0"/>
                <a:cs typeface="Arial" panose="020B0604020202020204" pitchFamily="34" charset="0"/>
              </a:rPr>
              <a:t>Tổng</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kết</a:t>
            </a:r>
            <a:r>
              <a:rPr lang="en-US" sz="7200" b="1" dirty="0">
                <a:solidFill>
                  <a:schemeClr val="bg1"/>
                </a:solidFill>
                <a:latin typeface="Arial" panose="020B0604020202020204" pitchFamily="34" charset="0"/>
                <a:cs typeface="Arial" panose="020B0604020202020204" pitchFamily="34"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latin typeface="Times New Roman" panose="02020603050405020304" pitchFamily="18" charset="0"/>
                <a:cs typeface="Times New Roman" panose="02020603050405020304" pitchFamily="18" charset="0"/>
              </a:rPr>
              <a:t>M</a:t>
            </a:r>
            <a:r>
              <a:rPr lang="vi-VN" sz="3600" dirty="0">
                <a:latin typeface="Times New Roman" panose="02020603050405020304" pitchFamily="18" charset="0"/>
                <a:cs typeface="Times New Roman" panose="02020603050405020304" pitchFamily="18" charset="0"/>
              </a:rPr>
              <a:t>ời 2 HS lên thể hiện tình huống trước lớp.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lời khuyên: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anose="020B0604020202020204" pitchFamily="34" charset="0"/>
                <a:cs typeface="Arial" panose="020B0604020202020204" pitchFamily="34" charset="0"/>
              </a:rPr>
              <a:t>HĐ</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về</a:t>
            </a:r>
            <a:r>
              <a:rPr lang="en-US" sz="7200" b="1" dirty="0">
                <a:solidFill>
                  <a:schemeClr val="bg1"/>
                </a:solidFill>
                <a:latin typeface="Arial" panose="020B0604020202020204" pitchFamily="34" charset="0"/>
                <a:cs typeface="Arial" panose="020B0604020202020204" pitchFamily="34" charset="0"/>
              </a:rPr>
              <a:t> </a:t>
            </a:r>
            <a:r>
              <a:rPr lang="en-US" sz="7200" b="1" dirty="0" err="1">
                <a:solidFill>
                  <a:schemeClr val="bg1"/>
                </a:solidFill>
                <a:latin typeface="Arial" panose="020B0604020202020204" pitchFamily="34" charset="0"/>
                <a:cs typeface="Arial" panose="020B0604020202020204" pitchFamily="34" charset="0"/>
              </a:rPr>
              <a:t>nhà</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Times New Roman" panose="02020603050405020304" pitchFamily="18" charset="0"/>
                <a:cs typeface="Times New Roman" panose="02020603050405020304" pitchFamily="18" charset="0"/>
              </a:rPr>
              <a:t>Về</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cùng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bố</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mẹ</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cuốn</a:t>
            </a:r>
            <a:r>
              <a:rPr lang="en-US" sz="3200" dirty="0">
                <a:solidFill>
                  <a:prstClr val="white"/>
                </a:solidFill>
                <a:latin typeface="Times New Roman" panose="02020603050405020304" pitchFamily="18" charset="0"/>
                <a:cs typeface="Times New Roman" panose="02020603050405020304" pitchFamily="18" charset="0"/>
              </a:rPr>
              <a:t> album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gia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đình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tìm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tấm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2" name="TextBox 1"/>
          <p:cNvSpPr txBox="1"/>
          <p:nvPr/>
        </p:nvSpPr>
        <p:spPr>
          <a:xfrm>
            <a:off x="2080260" y="4458970"/>
            <a:ext cx="8216265" cy="1322070"/>
          </a:xfrm>
          <a:prstGeom prst="rect">
            <a:avLst/>
          </a:prstGeom>
          <a:noFill/>
        </p:spPr>
        <p:txBody>
          <a:bodyPr wrap="square" rtlCol="0">
            <a:spAutoFit/>
          </a:bodyPr>
          <a:lstStyle/>
          <a:p>
            <a:pPr algn="ct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HOẠT </a:t>
            </a: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ĐỘNG </a:t>
            </a:r>
          </a:p>
          <a:p>
            <a:pPr algn="ct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CỦNG CỐ - TIẾP </a:t>
            </a: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NỐI</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1: </a:t>
            </a:r>
            <a:r>
              <a:rPr lang="vi-VN" sz="3600" b="0" i="0" dirty="0">
                <a:solidFill>
                  <a:schemeClr val="bg1"/>
                </a:solidFill>
                <a:effectLst/>
                <a:latin typeface="Times New Roman" panose="02020603050405020304" pitchFamily="18" charset="0"/>
                <a:cs typeface="Times New Roman" panose="02020603050405020304" pitchFamily="18" charset="0"/>
              </a:rPr>
              <a:t>Có khi cô bé sinh đôi</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Ngây thơ mà sống cuộc đời thanh cao</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Áo thường chung mặc một màu</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môi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2: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chúm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chím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đáng</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yêu</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Thốt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lời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chào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hỏi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nói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nhiều</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điều</a:t>
            </a:r>
            <a:r>
              <a:rPr lang="en-US" sz="3600" b="0" i="0" dirty="0">
                <a:solidFill>
                  <a:schemeClr val="bg1"/>
                </a:solidFill>
                <a:effectLst/>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Times New Roman" panose="02020603050405020304" pitchFamily="18" charset="0"/>
                <a:cs typeface="Times New Roman" panose="02020603050405020304" pitchFamily="18" charset="0"/>
              </a:rPr>
              <a:t>Đôi</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a:t>
            </a:r>
            <a:r>
              <a:rPr lang="en-US" sz="3600" dirty="0">
                <a:solidFill>
                  <a:schemeClr val="bg1"/>
                </a:solidFill>
                <a:latin typeface="Times New Roman" panose="02020603050405020304" pitchFamily="18" charset="0"/>
                <a:cs typeface="Times New Roman" panose="02020603050405020304" pitchFamily="18" charset="0"/>
              </a:rPr>
              <a:t>3: </a:t>
            </a:r>
            <a:r>
              <a:rPr lang="en-US" sz="3600" b="0" i="0" dirty="0" err="1">
                <a:solidFill>
                  <a:schemeClr val="bg1"/>
                </a:solidFill>
                <a:effectLst/>
                <a:latin typeface="Times New Roman" panose="02020603050405020304" pitchFamily="18" charset="0"/>
                <a:cs typeface="Times New Roman" panose="02020603050405020304" pitchFamily="18" charset="0"/>
              </a:rPr>
              <a:t>Nhô</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cao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giữa</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mặt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một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mình</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Hít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thở</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tinh</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ngửi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mùi</a:t>
            </a:r>
            <a:r>
              <a:rPr lang="en-US" sz="3600" b="0" i="0" dirty="0">
                <a:solidFill>
                  <a:schemeClr val="bg1"/>
                </a:solidFill>
                <a:effectLst/>
                <a:latin typeface="Times New Roman" panose="02020603050405020304" pitchFamily="18" charset="0"/>
                <a:cs typeface="Times New Roman" panose="02020603050405020304" pitchFamily="18" charset="0"/>
              </a:rPr>
              <a:t>?</a:t>
            </a:r>
          </a:p>
          <a:p>
            <a:pPr algn="ctr" fontAlgn="base"/>
            <a:r>
              <a:rPr lang="en-US" sz="3600" b="0" i="0" dirty="0">
                <a:solidFill>
                  <a:schemeClr val="bg1"/>
                </a:solidFill>
                <a:effectLst/>
                <a:latin typeface="Times New Roman" panose="02020603050405020304" pitchFamily="18" charset="0"/>
                <a:cs typeface="Times New Roman" panose="02020603050405020304" pitchFamily="18" charset="0"/>
              </a:rPr>
              <a:t>(</a:t>
            </a:r>
            <a:r>
              <a:rPr lang="en-US" sz="3600" b="0" i="0" dirty="0" err="1">
                <a:solidFill>
                  <a:schemeClr val="bg1"/>
                </a:solidFill>
                <a:effectLst/>
                <a:latin typeface="Times New Roman" panose="02020603050405020304" pitchFamily="18" charset="0"/>
                <a:cs typeface="Times New Roman" panose="02020603050405020304" pitchFamily="18" charset="0"/>
              </a:rPr>
              <a:t>Là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mũi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4: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tài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lắm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thay</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Quét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giúp</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mẹ</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vẽ</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bài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vẽ</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tranh</a:t>
            </a:r>
            <a:r>
              <a:rPr lang="en-US" sz="3600" b="0" i="0" dirty="0">
                <a:solidFill>
                  <a:schemeClr val="bg1"/>
                </a:solidFill>
                <a:effectLst/>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CÂU 5: </a:t>
            </a:r>
            <a:r>
              <a:rPr lang="vi-VN" sz="3200" b="0" i="0" dirty="0">
                <a:solidFill>
                  <a:schemeClr val="bg1"/>
                </a:solidFill>
                <a:effectLst/>
                <a:latin typeface="Times New Roman" panose="02020603050405020304" pitchFamily="18" charset="0"/>
                <a:cs typeface="Times New Roman" panose="02020603050405020304" pitchFamily="18" charset="0"/>
              </a:rPr>
              <a:t>Cái gì giúp bé bước nhanh</a:t>
            </a:r>
          </a:p>
          <a:p>
            <a:pPr algn="ctr" fontAlgn="base"/>
            <a:r>
              <a:rPr lang="vi-VN" sz="3200" b="0" i="0" dirty="0">
                <a:solidFill>
                  <a:schemeClr val="bg1"/>
                </a:solidFill>
                <a:effectLst/>
                <a:latin typeface="Times New Roman" panose="02020603050405020304" pitchFamily="18" charset="0"/>
                <a:cs typeface="Times New Roman" panose="02020603050405020304" pitchFamily="18"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Đôi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chân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Cái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mũi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noProof="0" dirty="0" err="1">
                <a:solidFill>
                  <a:prstClr val="white"/>
                </a:solidFill>
                <a:latin typeface="Times New Roman" panose="02020603050405020304" pitchFamily="18" charset="0"/>
                <a:cs typeface="Times New Roman" panose="02020603050405020304" pitchFamily="18" charset="0"/>
              </a:rPr>
              <a:t>Đôi</a:t>
            </a:r>
            <a:r>
              <a:rPr lang="en-US" sz="2800" noProof="0" dirty="0">
                <a:solidFill>
                  <a:prstClr val="white"/>
                </a:solidFill>
                <a:latin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cs typeface="Times New Roman" panose="02020603050405020304" pitchFamily="18" charset="0"/>
              </a:rPr>
              <a:t>mắt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Đôi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154346" y="660761"/>
            <a:ext cx="5048250" cy="144526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649</Words>
  <Application>Microsoft Office PowerPoint</Application>
  <PresentationFormat>Widescreen</PresentationFormat>
  <Paragraphs>91</Paragraphs>
  <Slides>26</Slides>
  <Notes>12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等线</vt:lpstr>
      <vt:lpstr>Arial</vt:lpstr>
      <vt:lpstr>Bungee Inline</vt:lpstr>
      <vt:lpstr>Calibri</vt:lpstr>
      <vt:lpstr>Calibri Light</vt:lpstr>
      <vt:lpstr>Garamond</vt:lpstr>
      <vt:lpstr>Montserrat Alternates Black</vt:lpstr>
      <vt:lpstr>Times New Roman</vt:lpstr>
      <vt:lpstr>Trebuchet MS</vt:lpstr>
      <vt:lpstr>UTM Avo</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Thu Phuong</cp:lastModifiedBy>
  <cp:revision>22</cp:revision>
  <dcterms:created xsi:type="dcterms:W3CDTF">2021-06-07T06:59:00Z</dcterms:created>
  <dcterms:modified xsi:type="dcterms:W3CDTF">2024-09-06T03:41:11Z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7394EF7C82F1481F97F42731D2FB2596</vt:lpwstr>
  </property>
  <property fmtid="{D5CDD505-2E9C-101B-9397-08002B2CF9AE}" pid="3" name="KSOProductBuildVer">
    <vt:lpwstr>1033-11.2.0.11254</vt:lpwstr>
  </property>
</Properties>
</file>