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19"/>
  </p:notesMasterIdLst>
  <p:sldIdLst>
    <p:sldId id="328" r:id="rId3"/>
    <p:sldId id="280" r:id="rId4"/>
    <p:sldId id="281" r:id="rId5"/>
    <p:sldId id="282" r:id="rId6"/>
    <p:sldId id="284" r:id="rId7"/>
    <p:sldId id="285" r:id="rId8"/>
    <p:sldId id="303" r:id="rId9"/>
    <p:sldId id="310" r:id="rId10"/>
    <p:sldId id="304" r:id="rId11"/>
    <p:sldId id="305" r:id="rId12"/>
    <p:sldId id="311" r:id="rId13"/>
    <p:sldId id="306" r:id="rId14"/>
    <p:sldId id="307" r:id="rId15"/>
    <p:sldId id="308" r:id="rId16"/>
    <p:sldId id="309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14/09/2023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386601" y="29917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0940" y="3322955"/>
            <a:ext cx="10295255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Hơn, kém nhau bao nhiêu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360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971575" y="35233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con?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ngỗng</a:t>
            </a:r>
            <a:r>
              <a:rPr lang="en-US" sz="3000" dirty="0"/>
              <a:t> </a:t>
            </a:r>
            <a:r>
              <a:rPr lang="en-US" sz="3000" dirty="0" err="1"/>
              <a:t>kém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dirty="0"/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2 con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22312" y="959653"/>
            <a:ext cx="8108636" cy="2498502"/>
            <a:chOff x="722312" y="959653"/>
            <a:chExt cx="8108636" cy="249850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4" b="94479" l="4348" r="96408">
                          <a14:foregroundMark x1="10946" y1="16685" x2="12854" y2="11043"/>
                          <a14:foregroundMark x1="4348" y1="36196" x2="8073" y2="25181"/>
                          <a14:foregroundMark x1="12854" y1="11043" x2="12665" y2="33742"/>
                          <a14:foregroundMark x1="11655" y1="44172" x2="10586" y2="55215"/>
                          <a14:foregroundMark x1="12665" y1="33742" x2="11655" y2="44172"/>
                          <a14:foregroundMark x1="10586" y1="55215" x2="8696" y2="59509"/>
                          <a14:foregroundMark x1="7183" y1="45399" x2="6049" y2="45399"/>
                          <a14:foregroundMark x1="10560" y1="15077" x2="11720" y2="11656"/>
                          <a14:foregroundMark x1="7977" y1="22699" x2="10117" y2="16387"/>
                          <a14:foregroundMark x1="7561" y1="23926" x2="7977" y2="22699"/>
                          <a14:foregroundMark x1="20416" y1="38037" x2="25709" y2="26380"/>
                          <a14:foregroundMark x1="25709" y1="26380" x2="28544" y2="2454"/>
                          <a14:foregroundMark x1="28166" y1="14110" x2="28166" y2="36196"/>
                          <a14:foregroundMark x1="28166" y1="36196" x2="24764" y2="53374"/>
                          <a14:foregroundMark x1="24764" y1="53374" x2="24386" y2="53374"/>
                          <a14:foregroundMark x1="27788" y1="28221" x2="28922" y2="31902"/>
                          <a14:foregroundMark x1="27977" y1="24540" x2="30057" y2="19018"/>
                          <a14:foregroundMark x1="37240" y1="44172" x2="42344" y2="21472"/>
                          <a14:foregroundMark x1="42344" y1="21472" x2="42911" y2="8589"/>
                          <a14:foregroundMark x1="51607" y1="46012" x2="56900" y2="11656"/>
                          <a14:foregroundMark x1="65217" y1="47239" x2="69943" y2="16564"/>
                          <a14:foregroundMark x1="77127" y1="93252" x2="82053" y2="72127"/>
                          <a14:foregroundMark x1="89792" y1="89571" x2="93762" y2="73620"/>
                          <a14:foregroundMark x1="93762" y1="73620" x2="96597" y2="68098"/>
                          <a14:foregroundMark x1="73935" y1="63403" x2="74332" y2="62256"/>
                          <a14:foregroundMark x1="64461" y1="90798" x2="71199" y2="71314"/>
                          <a14:foregroundMark x1="49338" y1="92025" x2="55955" y2="65644"/>
                          <a14:foregroundMark x1="5293" y1="90184" x2="10775" y2="74233"/>
                          <a14:foregroundMark x1="10775" y1="74233" x2="12287" y2="71779"/>
                          <a14:foregroundMark x1="24575" y1="88957" x2="28544" y2="61963"/>
                          <a14:foregroundMark x1="41390" y1="76687" x2="43667" y2="68098"/>
                          <a14:foregroundMark x1="36673" y1="94479" x2="41390" y2="76687"/>
                          <a14:foregroundMark x1="41777" y1="35583" x2="42155" y2="33129"/>
                          <a14:foregroundMark x1="55577" y1="25767" x2="56333" y2="33129"/>
                          <a14:backgroundMark x1="18715" y1="45399" x2="18715" y2="45399"/>
                          <a14:backgroundMark x1="18715" y1="45399" x2="17391" y2="28221"/>
                          <a14:backgroundMark x1="17391" y1="27607" x2="16635" y2="51534"/>
                          <a14:backgroundMark x1="16635" y1="51534" x2="22684" y2="59509"/>
                          <a14:backgroundMark x1="22684" y1="59509" x2="23062" y2="59509"/>
                          <a14:backgroundMark x1="33837" y1="53374" x2="39130" y2="60736"/>
                          <a14:backgroundMark x1="39130" y1="60123" x2="44234" y2="49693"/>
                          <a14:backgroundMark x1="44234" y1="49693" x2="44045" y2="44785"/>
                          <a14:backgroundMark x1="34216" y1="3681" x2="34405" y2="12270"/>
                          <a14:backgroundMark x1="22684" y1="1840" x2="20605" y2="5521"/>
                          <a14:backgroundMark x1="88280" y1="65031" x2="88280" y2="65031"/>
                          <a14:backgroundMark x1="88280" y1="65031" x2="82420" y2="65031"/>
                          <a14:backgroundMark x1="82420" y1="65031" x2="79773" y2="61963"/>
                          <a14:backgroundMark x1="78828" y1="63804" x2="75236" y2="66258"/>
                          <a14:backgroundMark x1="74858" y1="65644" x2="72401" y2="74233"/>
                          <a14:backgroundMark x1="44612" y1="76687" x2="44612" y2="76687"/>
                          <a14:backgroundMark x1="10964" y1="44172" x2="10964" y2="44172"/>
                          <a14:backgroundMark x1="8507" y1="22699" x2="8507" y2="22699"/>
                          <a14:backgroundMark x1="8507" y1="23313" x2="9263" y2="23926"/>
                        </a14:backgroundRemoval>
                      </a14:imgEffect>
                      <a14:imgEffect>
                        <a14:brightnessContrast bright="5000"/>
                      </a14:imgEffect>
                      <a14:imgEffect>
                        <a14:sharpenSoften amoun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2" y="959653"/>
              <a:ext cx="8108636" cy="2498502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515100" y="2256814"/>
              <a:ext cx="2315848" cy="30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ight Brace 18"/>
          <p:cNvSpPr/>
          <p:nvPr/>
        </p:nvSpPr>
        <p:spPr>
          <a:xfrm rot="16200000" flipV="1">
            <a:off x="7538877" y="1376610"/>
            <a:ext cx="364766" cy="2017614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5510" y="1468725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?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8" grpId="0" build="p"/>
      <p:bldP spid="1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3411022" y="2577491"/>
            <a:ext cx="5159772" cy="20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160105"/>
            <a:ext cx="5569747" cy="4280452"/>
          </a:xfrm>
          <a:prstGeom prst="rect">
            <a:avLst/>
          </a:prstGeom>
        </p:spPr>
      </p:pic>
      <p:pic>
        <p:nvPicPr>
          <p:cNvPr id="1028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0711" y="958694"/>
            <a:ext cx="605826" cy="830997"/>
            <a:chOff x="3174278" y="237323"/>
            <a:chExt cx="605826" cy="830997"/>
          </a:xfrm>
        </p:grpSpPr>
        <p:sp>
          <p:nvSpPr>
            <p:cNvPr id="8" name="Oval 7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08408" y="1225042"/>
            <a:ext cx="856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Số chim cành trên hơn số chim cành dưới mấy con? 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99616" y="1953705"/>
            <a:ext cx="7553326" cy="3225691"/>
            <a:chOff x="779632" y="2533675"/>
            <a:chExt cx="7553326" cy="3225691"/>
          </a:xfrm>
        </p:grpSpPr>
        <p:sp>
          <p:nvSpPr>
            <p:cNvPr id="7" name="Rectangle 6"/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(con)</a:t>
              </a:r>
            </a:p>
            <a:p>
              <a:pPr algn="ctr"/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chim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98" name="Rounded Rectangle 97"/>
          <p:cNvSpPr/>
          <p:nvPr/>
        </p:nvSpPr>
        <p:spPr>
          <a:xfrm>
            <a:off x="2190537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3510963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4847504" y="346455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141750" y="45026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 spd="slow">
    <p:wipe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98" grpId="0" animBg="1"/>
          <p:bldP spid="99" grpId="0" animBg="1"/>
          <p:bldP spid="100" grpId="0" animBg="1"/>
          <p:bldP spid="10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98" grpId="0" animBg="1"/>
          <p:bldP spid="99" grpId="0" animBg="1"/>
          <p:bldP spid="100" grpId="0" animBg="1"/>
          <p:bldP spid="10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3726" y="160147"/>
            <a:ext cx="605826" cy="830997"/>
            <a:chOff x="3174278" y="237323"/>
            <a:chExt cx="605826" cy="830997"/>
          </a:xfrm>
        </p:grpSpPr>
        <p:sp>
          <p:nvSpPr>
            <p:cNvPr id="3" name="Oval 2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3921" y="228006"/>
            <a:ext cx="9284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Việt đã tô màu 6 bông hoa, còn 4 bông hoa chưa tô màu. Hỏi số bông hoa chưa tô màu kém số bông hoa đã tô màu mấy bông? </a:t>
            </a:r>
            <a:endParaRPr lang="en-US" sz="24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5" y="1217449"/>
            <a:ext cx="5250513" cy="2458812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729552" y="3454270"/>
            <a:ext cx="8748937" cy="2839826"/>
            <a:chOff x="752918" y="2763643"/>
            <a:chExt cx="8748937" cy="2839826"/>
          </a:xfrm>
        </p:grpSpPr>
        <p:sp>
          <p:nvSpPr>
            <p:cNvPr id="64" name="Rectangle 63"/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4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-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0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hoa</a:t>
              </a:r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2" name="Rounded Rectangle 71"/>
          <p:cNvSpPr/>
          <p:nvPr/>
        </p:nvSpPr>
        <p:spPr>
          <a:xfrm>
            <a:off x="3514242" y="473773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759718" y="473611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163534" y="47361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5616199" y="561097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2" grpId="0" animBg="1"/>
      <p:bldP spid="74" grpId="0" animBg="1"/>
      <p:bldP spid="76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123726" y="472689"/>
            <a:ext cx="605826" cy="830997"/>
            <a:chOff x="3174278" y="237323"/>
            <a:chExt cx="605826" cy="830997"/>
          </a:xfrm>
        </p:grpSpPr>
        <p:sp>
          <p:nvSpPr>
            <p:cNvPr id="31" name="Oval 30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917815" y="713605"/>
            <a:ext cx="909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Mai 7 tuổi, bố 38 tuổi. Hỏi bố hơn Mai bao nhiêu tuổi?</a:t>
            </a:r>
            <a:endParaRPr lang="en-US" sz="2800" dirty="0"/>
          </a:p>
        </p:txBody>
      </p:sp>
      <p:pic>
        <p:nvPicPr>
          <p:cNvPr id="1026" name="Picture 2" descr="Dad admire his daughter character cartoon Vector Image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>
            <a:fillRect/>
          </a:stretch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36" name="Rectangle 35"/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Mai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  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4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tuổi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31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955" y="547335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Một trường học có 5 thùng đựng rác tái chế và 10 thùng đựng rác khác. Hỏi số thùng đựng rác khác hơn số thùng đựng rác tái chế mấy thùng?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7" name="Oval 6"/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" y="2294280"/>
            <a:ext cx="10976295" cy="31456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73097" y="2223261"/>
            <a:ext cx="10799397" cy="3170099"/>
            <a:chOff x="752918" y="2763643"/>
            <a:chExt cx="10799397" cy="3170099"/>
          </a:xfrm>
        </p:grpSpPr>
        <p:sp>
          <p:nvSpPr>
            <p:cNvPr id="12" name="Rectangle 11"/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giải</a:t>
              </a:r>
              <a:endParaRPr lang="en-US" sz="2800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Số thùng đựng rác khác hơn số thùng đựng rác tái chế số 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- 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	        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=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      	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charset="0"/>
                  <a:cs typeface="Times New Roman" panose="02020603050405020304" pitchFamily="18" charset="0"/>
                </a:rPr>
                <a:t>thùng</a:t>
              </a:r>
              <a:endParaRPr lang="en-US" sz="2800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629645" y="369415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73894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2327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95999" y="467696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71 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>
            <a:fillRect/>
          </a:stretch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anose="02020603050405020304" pitchFamily="18" charset="0"/>
              </a:rPr>
              <a:t>Tổng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cs typeface="Times New Roman" panose="02020603050405020304" pitchFamily="18" charset="0"/>
              </a:rPr>
              <a:t>: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30 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>
            <a:fillRect/>
          </a:stretch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anose="02020603050405020304" pitchFamily="18" charset="0"/>
              </a:rPr>
              <a:t>Hiệu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cs typeface="Times New Roman" panose="02020603050405020304" pitchFamily="18" charset="0"/>
              </a:rPr>
              <a:t>:</a:t>
            </a:r>
            <a:endParaRPr lang="en-US" sz="32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8034" y="1611809"/>
            <a:ext cx="10240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81" y="2268499"/>
            <a:ext cx="7545655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HƠN, KÉM NHAU BAO NHIÊU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3039915" y="2347416"/>
            <a:ext cx="5941196" cy="23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brightnessContrast bright="3000" contrast="11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" y="862966"/>
            <a:ext cx="10398826" cy="2394280"/>
          </a:xfrm>
          <a:prstGeom prst="rect">
            <a:avLst/>
          </a:prstGeom>
        </p:spPr>
      </p:pic>
      <p:sp>
        <p:nvSpPr>
          <p:cNvPr id="19" name="Right Brace 18"/>
          <p:cNvSpPr/>
          <p:nvPr/>
        </p:nvSpPr>
        <p:spPr>
          <a:xfrm rot="5400000">
            <a:off x="9438702" y="1147127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344025" y="2428856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77684" y="44661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  <a:r>
              <a:rPr lang="vi-VN" sz="2800" dirty="0"/>
              <a:t> Số gà hơn số vịt mấy con?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gà</a:t>
            </a:r>
            <a:r>
              <a:rPr lang="en-US" sz="3000" dirty="0"/>
              <a:t> </a:t>
            </a: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dirty="0"/>
              <a:t>10 – 7 = 3 (con)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3 con</a:t>
            </a:r>
          </a:p>
        </p:txBody>
      </p:sp>
      <p:pic>
        <p:nvPicPr>
          <p:cNvPr id="9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16023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21" grpId="0" animBg="1"/>
      <p:bldP spid="22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472</Words>
  <Application>Microsoft Office PowerPoint</Application>
  <PresentationFormat>Widescreen</PresentationFormat>
  <Paragraphs>103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Microsoft YaHei</vt:lpstr>
      <vt:lpstr>宋体</vt:lpstr>
      <vt:lpstr>宋体</vt:lpstr>
      <vt:lpstr>Arial</vt:lpstr>
      <vt:lpstr>Calibri</vt:lpstr>
      <vt:lpstr>Calibri Light</vt:lpstr>
      <vt:lpstr>Tahoma</vt:lpstr>
      <vt:lpstr>Times New Roman</vt:lpstr>
      <vt:lpstr>Wingdings</vt:lpstr>
      <vt:lpstr>4_Office 主题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17</cp:revision>
  <dcterms:created xsi:type="dcterms:W3CDTF">2021-05-06T10:30:00Z</dcterms:created>
  <dcterms:modified xsi:type="dcterms:W3CDTF">2023-09-14T03:55:42Z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D292A50E5F434BB292FC81290A74E3D9</vt:lpwstr>
  </property>
</Properties>
</file>