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0" r:id="rId3"/>
    <p:sldId id="261" r:id="rId5"/>
    <p:sldId id="257" r:id="rId6"/>
    <p:sldId id="259" r:id="rId7"/>
    <p:sldId id="258" r:id="rId8"/>
    <p:sldId id="260" r:id="rId9"/>
    <p:sldId id="263" r:id="rId10"/>
    <p:sldId id="262" r:id="rId11"/>
    <p:sldId id="264" r:id="rId12"/>
    <p:sldId id="265" r:id="rId13"/>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2.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6E794B-0B84-4B82-9C26-8E53E69CC3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B6E794B-0B84-4B82-9C26-8E53E69CC3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B6E794B-0B84-4B82-9C26-8E53E69CC3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B6E794B-0B84-4B82-9C26-8E53E69CC3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B6E794B-0B84-4B82-9C26-8E53E69CC3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B6E794B-0B84-4B82-9C26-8E53E69CC3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B6E794B-0B84-4B82-9C26-8E53E69CC3B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6E794B-0B84-4B82-9C26-8E53E69CC3B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E794B-0B84-4B82-9C26-8E53E69CC3B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B6E794B-0B84-4B82-9C26-8E53E69CC3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B6E794B-0B84-4B82-9C26-8E53E69CC3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F5A6-8480-42A1-9BB5-F4FBAC0FFA4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E794B-0B84-4B82-9C26-8E53E69CC3B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1F5A6-8480-42A1-9BB5-F4FBAC0FFA4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7.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notesSlide" Target="../notesSlides/notesSlide1.xml"/><Relationship Id="rId10" Type="http://schemas.openxmlformats.org/officeDocument/2006/relationships/slideLayout" Target="../slideLayouts/slideLayout6.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1" cstate="screen"/>
          <a:stretch>
            <a:fillRect/>
          </a:stretch>
        </p:blipFill>
        <p:spPr>
          <a:xfrm>
            <a:off x="1524000" y="3974848"/>
            <a:ext cx="9144000" cy="2025903"/>
          </a:xfrm>
          <a:prstGeom prst="rect">
            <a:avLst/>
          </a:prstGeom>
        </p:spPr>
      </p:pic>
      <p:pic>
        <p:nvPicPr>
          <p:cNvPr id="3" name="图片 2" descr="9ee5199484871c902f5b226d6e69cbee"/>
          <p:cNvPicPr/>
          <p:nvPr/>
        </p:nvPicPr>
        <p:blipFill>
          <a:blip r:embed="rId2" cstate="screen"/>
          <a:stretch>
            <a:fillRect/>
          </a:stretch>
        </p:blipFill>
        <p:spPr>
          <a:xfrm>
            <a:off x="2946559" y="4161981"/>
            <a:ext cx="2084547" cy="1795939"/>
          </a:xfrm>
          <a:prstGeom prst="rect">
            <a:avLst/>
          </a:prstGeom>
        </p:spPr>
      </p:pic>
      <p:pic>
        <p:nvPicPr>
          <p:cNvPr id="4" name="图片 3" descr="e0f01d50e93b5be62aa78ca12bd19666"/>
          <p:cNvPicPr/>
          <p:nvPr/>
        </p:nvPicPr>
        <p:blipFill>
          <a:blip r:embed="rId3" cstate="screen"/>
          <a:stretch>
            <a:fillRect/>
          </a:stretch>
        </p:blipFill>
        <p:spPr>
          <a:xfrm>
            <a:off x="5449252" y="4777473"/>
            <a:ext cx="1627823" cy="1180447"/>
          </a:xfrm>
          <a:prstGeom prst="rect">
            <a:avLst/>
          </a:prstGeom>
        </p:spPr>
      </p:pic>
      <p:pic>
        <p:nvPicPr>
          <p:cNvPr id="10" name="图片 9" descr="e6a655ed09bc757151afabca7ab85c5c"/>
          <p:cNvPicPr/>
          <p:nvPr/>
        </p:nvPicPr>
        <p:blipFill>
          <a:blip r:embed="rId4" cstate="screen"/>
          <a:stretch>
            <a:fillRect/>
          </a:stretch>
        </p:blipFill>
        <p:spPr>
          <a:xfrm rot="1426081">
            <a:off x="9295108" y="1247773"/>
            <a:ext cx="859284" cy="1121575"/>
          </a:xfrm>
          <a:prstGeom prst="rect">
            <a:avLst/>
          </a:prstGeom>
        </p:spPr>
      </p:pic>
      <p:pic>
        <p:nvPicPr>
          <p:cNvPr id="11" name="图片 10" descr="d1ca708a87c9b39e9bdf39142e09b55e"/>
          <p:cNvPicPr/>
          <p:nvPr/>
        </p:nvPicPr>
        <p:blipFill>
          <a:blip r:embed="rId5"/>
          <a:stretch>
            <a:fillRect/>
          </a:stretch>
        </p:blipFill>
        <p:spPr>
          <a:xfrm>
            <a:off x="1666875" y="721703"/>
            <a:ext cx="1821656" cy="1821656"/>
          </a:xfrm>
          <a:prstGeom prst="rect">
            <a:avLst/>
          </a:prstGeom>
        </p:spPr>
      </p:pic>
      <p:pic>
        <p:nvPicPr>
          <p:cNvPr id="13" name="轻松欢乐节奏感动进取电子音乐.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667539" y="416903"/>
            <a:ext cx="609600" cy="609600"/>
          </a:xfrm>
          <a:prstGeom prst="rect">
            <a:avLst/>
          </a:prstGeom>
        </p:spPr>
      </p:pic>
      <p:sp>
        <p:nvSpPr>
          <p:cNvPr id="13315" name="TextBox 3"/>
          <p:cNvSpPr txBox="1">
            <a:spLocks noChangeArrowheads="1"/>
          </p:cNvSpPr>
          <p:nvPr/>
        </p:nvSpPr>
        <p:spPr bwMode="auto">
          <a:xfrm>
            <a:off x="2563951" y="1081628"/>
            <a:ext cx="703242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PHÒNG GIÁO DỤC  VÀ  ĐÀO TẠO QUẬN LONG BIÊN</a:t>
            </a:r>
            <a:endParaRPr lang="en-US" altLang="vi-VN" sz="21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TRƯỜNG TIỂU HỌC PHÚC LỢI</a:t>
            </a:r>
            <a:endParaRPr lang="en-US" altLang="vi-VN" sz="2100" b="1" dirty="0">
              <a:solidFill>
                <a:srgbClr val="FF0000"/>
              </a:solidFill>
              <a:latin typeface="Times New Roman" panose="02020603050405020304" pitchFamily="18" charset="0"/>
              <a:cs typeface="Times New Roman" panose="02020603050405020304" pitchFamily="18" charset="0"/>
            </a:endParaRPr>
          </a:p>
        </p:txBody>
      </p:sp>
      <p:sp>
        <p:nvSpPr>
          <p:cNvPr id="14" name="文本框 9"/>
          <p:cNvSpPr txBox="1"/>
          <p:nvPr/>
        </p:nvSpPr>
        <p:spPr>
          <a:xfrm>
            <a:off x="3558475" y="2686636"/>
            <a:ext cx="5075461" cy="530915"/>
          </a:xfrm>
          <a:prstGeom prst="rect">
            <a:avLst/>
          </a:prstGeom>
          <a:noFill/>
        </p:spPr>
        <p:txBody>
          <a:bodyPr wrap="none" rtlCol="0">
            <a:prstTxWarp prst="textArchUp">
              <a:avLst/>
            </a:prstTxWarp>
            <a:spAutoFit/>
          </a:bodyPr>
          <a:p>
            <a:pPr algn="ctr"/>
            <a:r>
              <a:rPr lang="vi-VN" sz="54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rPr>
              <a:t>TIẾNG VIỆT</a:t>
            </a:r>
            <a:endParaRPr lang="vi-VN" sz="54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15" name="18"/>
          <p:cNvSpPr>
            <a:spLocks noChangeArrowheads="1"/>
          </p:cNvSpPr>
          <p:nvPr>
            <p:custDataLst>
              <p:tags r:id="rId9"/>
            </p:custDataLst>
          </p:nvPr>
        </p:nvSpPr>
        <p:spPr bwMode="auto">
          <a:xfrm>
            <a:off x="2402205" y="3349467"/>
            <a:ext cx="7721441" cy="461645"/>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p>
            <a:pPr lvl="0" algn="ctr" fontAlgn="base">
              <a:spcBef>
                <a:spcPct val="0"/>
              </a:spcBef>
              <a:spcAft>
                <a:spcPct val="0"/>
              </a:spcAft>
            </a:pPr>
            <a:r>
              <a:rPr lang="vi-VN" sz="3000" b="1" spc="600" dirty="0">
                <a:solidFill>
                  <a:srgbClr val="559AA9"/>
                </a:solidFill>
                <a:latin typeface="Times New Roman" panose="02020603050405020304" pitchFamily="18" charset="0"/>
                <a:ea typeface="Microsoft YaHei" panose="020B0503020204020204" charset="-122"/>
                <a:cs typeface="Times New Roman" panose="02020603050405020304" pitchFamily="18" charset="0"/>
              </a:rPr>
              <a:t>Nghe - Viết:Làm việc thật là vui</a:t>
            </a:r>
            <a:endParaRPr lang="vi-VN" sz="3000" b="1" spc="600" dirty="0">
              <a:solidFill>
                <a:srgbClr val="559AA9"/>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791" y="2799232"/>
            <a:ext cx="10515600" cy="1325563"/>
          </a:xfrm>
        </p:spPr>
        <p:txBody>
          <a:bodyPr>
            <a:normAutofit/>
          </a:bodyPr>
          <a:lstStyle/>
          <a:p>
            <a:r>
              <a:rPr lang="en-US" sz="8000" b="1" dirty="0" smtClean="0">
                <a:solidFill>
                  <a:srgbClr val="FF0000"/>
                </a:solidFill>
                <a:latin typeface="Times New Roman" panose="02020603050405020304" pitchFamily="18" charset="0"/>
                <a:cs typeface="Times New Roman" panose="02020603050405020304" pitchFamily="18" charset="0"/>
              </a:rPr>
              <a:t>TỔNG KẾT</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323" y="2709080"/>
            <a:ext cx="10515600" cy="1325563"/>
          </a:xfrm>
        </p:spPr>
        <p:txBody>
          <a:bodyPr>
            <a:noAutofit/>
          </a:bodyPr>
          <a:lstStyle/>
          <a:p>
            <a:pPr algn="ctr"/>
            <a:r>
              <a:rPr lang="en-US" sz="5400" b="1" dirty="0" smtClean="0">
                <a:solidFill>
                  <a:srgbClr val="FF0000"/>
                </a:solidFill>
                <a:latin typeface="Times New Roman" panose="02020603050405020304" pitchFamily="18" charset="0"/>
                <a:cs typeface="Times New Roman" panose="02020603050405020304" pitchFamily="18" charset="0"/>
              </a:rPr>
              <a:t>Hoạt động 1: </a:t>
            </a:r>
            <a:br>
              <a:rPr lang="en-US" sz="5400" b="1" dirty="0" smtClean="0">
                <a:solidFill>
                  <a:srgbClr val="FF0000"/>
                </a:solidFill>
                <a:latin typeface="Times New Roman" panose="02020603050405020304" pitchFamily="18" charset="0"/>
                <a:cs typeface="Times New Roman" panose="02020603050405020304" pitchFamily="18" charset="0"/>
              </a:rPr>
            </a:br>
            <a:r>
              <a:rPr lang="en-US" sz="5400" b="1" dirty="0" smtClean="0">
                <a:solidFill>
                  <a:srgbClr val="FF0000"/>
                </a:solidFill>
                <a:latin typeface="Times New Roman" panose="02020603050405020304" pitchFamily="18" charset="0"/>
                <a:cs typeface="Times New Roman" panose="02020603050405020304" pitchFamily="18" charset="0"/>
              </a:rPr>
              <a:t>Nghe – viết </a:t>
            </a:r>
            <a:br>
              <a:rPr lang="en-US" sz="5400" b="1" dirty="0" smtClean="0">
                <a:solidFill>
                  <a:srgbClr val="FF0000"/>
                </a:solidFill>
                <a:latin typeface="Times New Roman" panose="02020603050405020304" pitchFamily="18" charset="0"/>
                <a:cs typeface="Times New Roman" panose="02020603050405020304" pitchFamily="18" charset="0"/>
              </a:rPr>
            </a:br>
            <a:r>
              <a:rPr lang="en-US" sz="5400" b="1" dirty="0" smtClean="0">
                <a:solidFill>
                  <a:srgbClr val="FF0000"/>
                </a:solidFill>
                <a:latin typeface="Times New Roman" panose="02020603050405020304" pitchFamily="18" charset="0"/>
                <a:cs typeface="Times New Roman" panose="02020603050405020304" pitchFamily="18" charset="0"/>
              </a:rPr>
              <a:t>“Làm việc thật là vui”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710" y="1671079"/>
            <a:ext cx="11771290" cy="4351338"/>
          </a:xfrm>
        </p:spPr>
        <p:txBody>
          <a:bodyPr>
            <a:normAutofit/>
          </a:bodyPr>
          <a:lstStyle/>
          <a:p>
            <a:pPr marL="0" indent="0" algn="ctr">
              <a:buNone/>
            </a:pPr>
            <a:r>
              <a:rPr lang="en-US" sz="4800" b="1" dirty="0" smtClean="0">
                <a:latin typeface="HP001 4 hàng" panose="020B0603050302020204" pitchFamily="34" charset="0"/>
              </a:rPr>
              <a:t>Làm việc thật là vui </a:t>
            </a:r>
            <a:endParaRPr lang="en-US" sz="4800" b="1" dirty="0" smtClean="0">
              <a:latin typeface="HP001 4 hàng" panose="020B0603050302020204" pitchFamily="34" charset="0"/>
            </a:endParaRPr>
          </a:p>
          <a:p>
            <a:pPr marL="0" indent="0">
              <a:buNone/>
            </a:pPr>
            <a:r>
              <a:rPr lang="en-US" sz="4000" b="1" dirty="0" smtClean="0">
                <a:latin typeface="HP001 4 hàng" panose="020B0603050302020204" pitchFamily="34" charset="0"/>
              </a:rPr>
              <a:t>   </a:t>
            </a:r>
            <a:r>
              <a:rPr lang="en-US" sz="4000" dirty="0" smtClean="0">
                <a:latin typeface="HP001 4 hàng" panose="020B0603050302020204" pitchFamily="34" charset="0"/>
              </a:rPr>
              <a:t>Quanh ta, mọi vật, mọi người đều làm việc. </a:t>
            </a:r>
            <a:br>
              <a:rPr lang="en-US" sz="4000" dirty="0" smtClean="0">
                <a:latin typeface="HP001 4 hàng" panose="020B0603050302020204" pitchFamily="34" charset="0"/>
              </a:rPr>
            </a:br>
            <a:r>
              <a:rPr lang="en-US" sz="4000" dirty="0" smtClean="0">
                <a:latin typeface="HP001 4 hàng" panose="020B0603050302020204" pitchFamily="34" charset="0"/>
              </a:rPr>
              <a:t>Cái đồng hồ báo phút, báo giờ. Con gà trống gáy vang báo trời sắp sáng. Con tu hú gọi mùa vải chín. Cành đào nở hoa cho sắc xuân thêm rực rỡ, ngày xuân thêm tưng bừng. </a:t>
            </a:r>
            <a:endParaRPr lang="en-US" sz="4000" dirty="0">
              <a:latin typeface="HP001 4 hàng" panose="020B06030503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710" y="1671079"/>
            <a:ext cx="11771290" cy="4351338"/>
          </a:xfrm>
        </p:spPr>
        <p:txBody>
          <a:bodyPr>
            <a:normAutofit/>
          </a:bodyPr>
          <a:lstStyle/>
          <a:p>
            <a:pPr marL="0" indent="0" algn="ctr">
              <a:buNone/>
            </a:pPr>
            <a:r>
              <a:rPr lang="en-US" sz="4800" b="1" dirty="0" smtClean="0">
                <a:solidFill>
                  <a:srgbClr val="FF0000"/>
                </a:solidFill>
                <a:latin typeface="HP001 4 hàng" panose="020B0603050302020204" pitchFamily="34" charset="0"/>
              </a:rPr>
              <a:t>Làm</a:t>
            </a:r>
            <a:r>
              <a:rPr lang="en-US" sz="4800" b="1" dirty="0" smtClean="0">
                <a:latin typeface="HP001 4 hàng" panose="020B0603050302020204" pitchFamily="34" charset="0"/>
              </a:rPr>
              <a:t> việc thật là vui </a:t>
            </a:r>
            <a:endParaRPr lang="en-US" sz="4800" b="1" dirty="0" smtClean="0">
              <a:latin typeface="HP001 4 hàng" panose="020B0603050302020204" pitchFamily="34" charset="0"/>
            </a:endParaRPr>
          </a:p>
          <a:p>
            <a:pPr marL="0" indent="0">
              <a:buNone/>
            </a:pPr>
            <a:r>
              <a:rPr lang="en-US" sz="4000" b="1" dirty="0" smtClean="0">
                <a:latin typeface="HP001 4 hàng" panose="020B0603050302020204" pitchFamily="34" charset="0"/>
              </a:rPr>
              <a:t>   </a:t>
            </a:r>
            <a:r>
              <a:rPr lang="en-US" sz="4000" b="1" dirty="0" smtClean="0">
                <a:solidFill>
                  <a:srgbClr val="FF0000"/>
                </a:solidFill>
                <a:latin typeface="HP001 4 hàng" panose="020B0603050302020204" pitchFamily="34" charset="0"/>
              </a:rPr>
              <a:t>Quanh</a:t>
            </a:r>
            <a:r>
              <a:rPr lang="en-US" sz="4000" dirty="0" smtClean="0">
                <a:latin typeface="HP001 4 hàng" panose="020B0603050302020204" pitchFamily="34" charset="0"/>
              </a:rPr>
              <a:t> ta, mọi vật, mọi người đều làm việc. </a:t>
            </a:r>
            <a:br>
              <a:rPr lang="en-US" sz="4000" dirty="0" smtClean="0">
                <a:latin typeface="HP001 4 hàng" panose="020B0603050302020204" pitchFamily="34" charset="0"/>
              </a:rPr>
            </a:br>
            <a:r>
              <a:rPr lang="en-US" sz="4000" b="1" dirty="0" smtClean="0">
                <a:solidFill>
                  <a:srgbClr val="FF0000"/>
                </a:solidFill>
                <a:latin typeface="HP001 4 hàng" panose="020B0603050302020204" pitchFamily="34" charset="0"/>
              </a:rPr>
              <a:t>Cái</a:t>
            </a:r>
            <a:r>
              <a:rPr lang="en-US" sz="4000" dirty="0" smtClean="0">
                <a:latin typeface="HP001 4 hàng" panose="020B0603050302020204" pitchFamily="34" charset="0"/>
              </a:rPr>
              <a:t> đồng hồ báo phút, báo giờ. </a:t>
            </a:r>
            <a:r>
              <a:rPr lang="en-US" sz="4000" b="1" dirty="0" smtClean="0">
                <a:solidFill>
                  <a:srgbClr val="FF0000"/>
                </a:solidFill>
                <a:latin typeface="HP001 4 hàng" panose="020B0603050302020204" pitchFamily="34" charset="0"/>
              </a:rPr>
              <a:t>Con</a:t>
            </a:r>
            <a:r>
              <a:rPr lang="en-US" sz="4000" dirty="0" smtClean="0">
                <a:latin typeface="HP001 4 hàng" panose="020B0603050302020204" pitchFamily="34" charset="0"/>
              </a:rPr>
              <a:t> gà trống gáy vang báo trời sắp sáng. </a:t>
            </a:r>
            <a:r>
              <a:rPr lang="en-US" sz="4000" b="1" dirty="0" smtClean="0">
                <a:solidFill>
                  <a:srgbClr val="FF0000"/>
                </a:solidFill>
                <a:latin typeface="HP001 4 hàng" panose="020B0603050302020204" pitchFamily="34" charset="0"/>
              </a:rPr>
              <a:t>Con</a:t>
            </a:r>
            <a:r>
              <a:rPr lang="en-US" sz="4000" dirty="0" smtClean="0">
                <a:latin typeface="HP001 4 hàng" panose="020B0603050302020204" pitchFamily="34" charset="0"/>
              </a:rPr>
              <a:t> tu hú gọi mùa vải chín. </a:t>
            </a:r>
            <a:r>
              <a:rPr lang="en-US" sz="4000" b="1" dirty="0" smtClean="0">
                <a:solidFill>
                  <a:srgbClr val="FF0000"/>
                </a:solidFill>
                <a:latin typeface="HP001 4 hàng" panose="020B0603050302020204" pitchFamily="34" charset="0"/>
              </a:rPr>
              <a:t>Cành</a:t>
            </a:r>
            <a:r>
              <a:rPr lang="en-US" sz="4000" dirty="0" smtClean="0">
                <a:latin typeface="HP001 4 hàng" panose="020B0603050302020204" pitchFamily="34" charset="0"/>
              </a:rPr>
              <a:t> đào nở hoa cho sắc xuân thêm rực rỡ, ngày xuân thêm tưng bừng. </a:t>
            </a:r>
            <a:endParaRPr lang="en-US" sz="4000" dirty="0">
              <a:latin typeface="HP001 4 hàng" panose="020B06030503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1880"/>
            <a:ext cx="10515600" cy="1325563"/>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Những chữ khó viết: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933208"/>
            <a:ext cx="10515600" cy="1123637"/>
          </a:xfrm>
        </p:spPr>
        <p:txBody>
          <a:bodyPr>
            <a:normAutofit/>
          </a:bodyPr>
          <a:lstStyle/>
          <a:p>
            <a:pPr marL="0" indent="0">
              <a:buNone/>
            </a:pPr>
            <a:r>
              <a:rPr lang="en-US" sz="4000" b="0" i="0" dirty="0" smtClean="0">
                <a:solidFill>
                  <a:srgbClr val="000000"/>
                </a:solidFill>
                <a:effectLst/>
                <a:latin typeface="HP001 4 hàng" panose="020B0603050302020204" pitchFamily="34" charset="0"/>
              </a:rPr>
              <a:t>làm việc, báo giờ, sắp sáng, sắc xuân, rực rỡ,...</a:t>
            </a:r>
            <a:endParaRPr lang="en-US" sz="4000" dirty="0">
              <a:latin typeface="HP001 4 hàng" panose="020B06030503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Hoạt động 2: Tìm những chữ cái còn thiếu trong bảng. Học thuộc tên các chữ cái. </a:t>
            </a:r>
            <a:endParaRPr 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670775" y="2215166"/>
          <a:ext cx="5240628" cy="3657599"/>
        </p:xfrm>
        <a:graphic>
          <a:graphicData uri="http://schemas.openxmlformats.org/drawingml/2006/table">
            <a:tbl>
              <a:tblPr firstRow="1" bandRow="1">
                <a:tableStyleId>{5C22544A-7EE6-4342-B048-85BDC9FD1C3A}</a:tableStyleId>
              </a:tblPr>
              <a:tblGrid>
                <a:gridCol w="1746876"/>
                <a:gridCol w="1746876"/>
                <a:gridCol w="1746876"/>
              </a:tblGrid>
              <a:tr h="574754">
                <a:tc>
                  <a:txBody>
                    <a:bodyPr/>
                    <a:lstStyle/>
                    <a:p>
                      <a:pPr algn="ctr"/>
                      <a:r>
                        <a:rPr lang="en-US" sz="2400" dirty="0"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thứ tự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Chữ cái</a:t>
                      </a:r>
                      <a:r>
                        <a:rPr lang="en-US" sz="2400"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Tên</a:t>
                      </a:r>
                      <a:r>
                        <a:rPr lang="en-US" sz="2400" baseline="0" dirty="0" smtClean="0">
                          <a:latin typeface="Times New Roman" panose="02020603050405020304" pitchFamily="18" charset="0"/>
                          <a:cs typeface="Times New Roman" panose="02020603050405020304" pitchFamily="18" charset="0"/>
                        </a:rPr>
                        <a:t> chữ cái </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giê</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11</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hát</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13</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ca</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e-lờ</a:t>
                      </a:r>
                      <a:endParaRPr lang="en-US" sz="24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5" name="Table 4"/>
          <p:cNvGraphicFramePr>
            <a:graphicFrameLocks noGrp="1"/>
          </p:cNvGraphicFramePr>
          <p:nvPr/>
        </p:nvGraphicFramePr>
        <p:xfrm>
          <a:off x="6462333" y="2215168"/>
          <a:ext cx="5205927" cy="3593202"/>
        </p:xfrm>
        <a:graphic>
          <a:graphicData uri="http://schemas.openxmlformats.org/drawingml/2006/table">
            <a:tbl>
              <a:tblPr firstRow="1" bandRow="1">
                <a:tableStyleId>{5C22544A-7EE6-4342-B048-85BDC9FD1C3A}</a:tableStyleId>
              </a:tblPr>
              <a:tblGrid>
                <a:gridCol w="1735309"/>
                <a:gridCol w="1735309"/>
                <a:gridCol w="1735309"/>
              </a:tblGrid>
              <a:tr h="598867">
                <a:tc>
                  <a:txBody>
                    <a:bodyPr/>
                    <a:lstStyle/>
                    <a:p>
                      <a:pPr algn="ctr"/>
                      <a:r>
                        <a:rPr lang="en-US" sz="2400" dirty="0"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thứ tự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Chữ cái</a:t>
                      </a:r>
                      <a:r>
                        <a:rPr lang="en-US" sz="2400"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Tên</a:t>
                      </a:r>
                      <a:r>
                        <a:rPr lang="en-US" sz="2400" baseline="0" dirty="0" smtClean="0">
                          <a:latin typeface="Times New Roman" panose="02020603050405020304" pitchFamily="18" charset="0"/>
                          <a:cs typeface="Times New Roman" panose="02020603050405020304" pitchFamily="18" charset="0"/>
                        </a:rPr>
                        <a:t> chữ cái </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15</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em-mờ</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16</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en-nờ</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17</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o</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18</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ô</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ô</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19</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ơ</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Hoạt động 2: Tìm những chữ cái còn thiếu trong bảng. Học thuộc tên các chữ cái. </a:t>
            </a:r>
            <a:endParaRPr 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670775" y="2215166"/>
          <a:ext cx="5240628" cy="3657599"/>
        </p:xfrm>
        <a:graphic>
          <a:graphicData uri="http://schemas.openxmlformats.org/drawingml/2006/table">
            <a:tbl>
              <a:tblPr firstRow="1" bandRow="1">
                <a:tableStyleId>{5C22544A-7EE6-4342-B048-85BDC9FD1C3A}</a:tableStyleId>
              </a:tblPr>
              <a:tblGrid>
                <a:gridCol w="1746876"/>
                <a:gridCol w="1746876"/>
                <a:gridCol w="1746876"/>
              </a:tblGrid>
              <a:tr h="574754">
                <a:tc>
                  <a:txBody>
                    <a:bodyPr/>
                    <a:lstStyle/>
                    <a:p>
                      <a:pPr algn="ctr"/>
                      <a:r>
                        <a:rPr lang="en-US" sz="2400" dirty="0"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thứ tự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Chữ cái</a:t>
                      </a:r>
                      <a:r>
                        <a:rPr lang="en-US" sz="2400"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Tên</a:t>
                      </a:r>
                      <a:r>
                        <a:rPr lang="en-US" sz="2400" baseline="0" dirty="0" smtClean="0">
                          <a:latin typeface="Times New Roman" panose="02020603050405020304" pitchFamily="18" charset="0"/>
                          <a:cs typeface="Times New Roman" panose="02020603050405020304" pitchFamily="18" charset="0"/>
                        </a:rPr>
                        <a:t> chữ cái </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giê</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11</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hát</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13</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ca</a:t>
                      </a:r>
                      <a:endParaRPr lang="en-US" sz="2400" dirty="0">
                        <a:latin typeface="Times New Roman" panose="02020603050405020304" pitchFamily="18" charset="0"/>
                        <a:cs typeface="Times New Roman" panose="02020603050405020304" pitchFamily="18" charset="0"/>
                      </a:endParaRPr>
                    </a:p>
                  </a:txBody>
                  <a:tcPr/>
                </a:tc>
              </a:tr>
              <a:tr h="616569">
                <a:tc>
                  <a:txBody>
                    <a:bodyPr/>
                    <a:lstStyle/>
                    <a:p>
                      <a:pPr algn="ctr"/>
                      <a:r>
                        <a:rPr lang="en-US" sz="2400" dirty="0" smtClean="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e-lờ</a:t>
                      </a:r>
                      <a:endParaRPr lang="en-US" sz="24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5" name="Table 4"/>
          <p:cNvGraphicFramePr>
            <a:graphicFrameLocks noGrp="1"/>
          </p:cNvGraphicFramePr>
          <p:nvPr/>
        </p:nvGraphicFramePr>
        <p:xfrm>
          <a:off x="6462333" y="2215168"/>
          <a:ext cx="5205927" cy="3593202"/>
        </p:xfrm>
        <a:graphic>
          <a:graphicData uri="http://schemas.openxmlformats.org/drawingml/2006/table">
            <a:tbl>
              <a:tblPr firstRow="1" bandRow="1">
                <a:tableStyleId>{5C22544A-7EE6-4342-B048-85BDC9FD1C3A}</a:tableStyleId>
              </a:tblPr>
              <a:tblGrid>
                <a:gridCol w="1735309"/>
                <a:gridCol w="1735309"/>
                <a:gridCol w="1735309"/>
              </a:tblGrid>
              <a:tr h="598867">
                <a:tc>
                  <a:txBody>
                    <a:bodyPr/>
                    <a:lstStyle/>
                    <a:p>
                      <a:pPr algn="ctr"/>
                      <a:r>
                        <a:rPr lang="en-US" sz="2400" dirty="0"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thứ tự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Chữ cái</a:t>
                      </a:r>
                      <a:r>
                        <a:rPr lang="en-US" sz="2400"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Tên</a:t>
                      </a:r>
                      <a:r>
                        <a:rPr lang="en-US" sz="2400" baseline="0" dirty="0" smtClean="0">
                          <a:latin typeface="Times New Roman" panose="02020603050405020304" pitchFamily="18" charset="0"/>
                          <a:cs typeface="Times New Roman" panose="02020603050405020304" pitchFamily="18" charset="0"/>
                        </a:rPr>
                        <a:t> chữ cái </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15</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em-mờ</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16</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en-nờ</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17</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o</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18</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ô</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ô</a:t>
                      </a:r>
                      <a:endParaRPr lang="en-US" sz="2400" dirty="0">
                        <a:latin typeface="Times New Roman" panose="02020603050405020304" pitchFamily="18" charset="0"/>
                        <a:cs typeface="Times New Roman" panose="02020603050405020304" pitchFamily="18" charset="0"/>
                      </a:endParaRPr>
                    </a:p>
                  </a:txBody>
                  <a:tcPr/>
                </a:tc>
              </a:tr>
              <a:tr h="598867">
                <a:tc>
                  <a:txBody>
                    <a:bodyPr/>
                    <a:lstStyle/>
                    <a:p>
                      <a:pPr algn="ctr"/>
                      <a:r>
                        <a:rPr lang="en-US" sz="2400" dirty="0" smtClean="0">
                          <a:latin typeface="Times New Roman" panose="02020603050405020304" pitchFamily="18" charset="0"/>
                          <a:cs typeface="Times New Roman" panose="02020603050405020304" pitchFamily="18" charset="0"/>
                        </a:rPr>
                        <a:t>19</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ơ</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3155324" y="3554569"/>
            <a:ext cx="682581"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55324" y="4121239"/>
            <a:ext cx="682581"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55324" y="5318975"/>
            <a:ext cx="927279"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l</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60664" y="3554568"/>
            <a:ext cx="39924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860664" y="4158887"/>
            <a:ext cx="83712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873544" y="5318974"/>
            <a:ext cx="82424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ơ</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10" y="738613"/>
            <a:ext cx="10947041" cy="1325563"/>
          </a:xfrm>
        </p:spPr>
        <p:txBody>
          <a:bodyPr>
            <a:normAutofit fontScale="90000"/>
          </a:bodyPr>
          <a:lstStyle/>
          <a:p>
            <a:r>
              <a:rPr lang="en-US" b="1" i="0" dirty="0" smtClean="0">
                <a:solidFill>
                  <a:srgbClr val="FF0000"/>
                </a:solidFill>
                <a:effectLst/>
                <a:latin typeface="Times New Roman" panose="02020603050405020304" pitchFamily="18" charset="0"/>
              </a:rPr>
              <a:t>Hoạt động 3. Dựa vào chữ cái đầu tiên, sắp xếp tên các cuốn sách theo thứ tự trong bảng chữ cái</a:t>
            </a:r>
            <a:endParaRPr lang="en-US" b="1" dirty="0">
              <a:solidFill>
                <a:srgbClr val="FF0000"/>
              </a:solidFill>
            </a:endParaRPr>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32412" y="2691685"/>
            <a:ext cx="11476838" cy="346441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78" y="-249081"/>
            <a:ext cx="2993568" cy="26766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314" y="702847"/>
            <a:ext cx="2793931" cy="27939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474" y="1842388"/>
            <a:ext cx="2692395" cy="25485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2128" y="2427521"/>
            <a:ext cx="2629848" cy="267558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8752" y="4081341"/>
            <a:ext cx="2589989" cy="29569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Hoạt động 1:  Nghe – viết  “Làm việc thật là vui” &amp;quot;&quot;/&gt;&lt;property id=&quot;20307&quot; value=&quot;261&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 - &amp;quot;Những chữ khó viết: &amp;quot;&quot;/&gt;&lt;property id=&quot;20307&quot; value=&quot;258&quot;/&gt;&lt;/object&gt;&lt;object type=&quot;3&quot; unique_id=&quot;10008&quot;&gt;&lt;property id=&quot;20148&quot; value=&quot;5&quot;/&gt;&lt;property id=&quot;20300&quot; value=&quot;Slide 6 - &amp;quot;Hoạt động 2: Tìm những chữ cái còn thiếu trong bảng. Học thuộc tên các chữ cái. &amp;quot;&quot;/&gt;&lt;property id=&quot;20307&quot; value=&quot;260&quot;/&gt;&lt;/object&gt;&lt;object type=&quot;3&quot; unique_id=&quot;10009&quot;&gt;&lt;property id=&quot;20148&quot; value=&quot;5&quot;/&gt;&lt;property id=&quot;20300&quot; value=&quot;Slide 7 - &amp;quot;Hoạt động 2: Tìm những chữ cái còn thiếu trong bảng. Học thuộc tên các chữ cái. &amp;quot;&quot;/&gt;&lt;property id=&quot;20307&quot; value=&quot;263&quot;/&gt;&lt;/object&gt;&lt;object type=&quot;3&quot; unique_id=&quot;10010&quot;&gt;&lt;property id=&quot;20148&quot; value=&quot;5&quot;/&gt;&lt;property id=&quot;20300&quot; value=&quot;Slide 8 - &amp;quot;Hoạt động 3. Dựa vào chữ cái đầu tiên, sắp xếp tên các cuốn sách theo thứ tự trong bảng chữ cái&amp;quot;&quot;/&gt;&lt;property id=&quot;20307&quot; value=&quot;262&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 - &amp;quot;TỔNG KẾT&amp;quot;&quot;/&gt;&lt;property id=&quot;20307&quot; value=&quot;265&quot;/&gt;&lt;/object&gt;&lt;/object&gt;&lt;object type=&quot;8&quot; unique_id=&quot;1002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1188</Words>
  <Application>WPS Presentation</Application>
  <PresentationFormat>Custom</PresentationFormat>
  <Paragraphs>159</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Times New Roman</vt:lpstr>
      <vt:lpstr>HP001 4 hàng</vt:lpstr>
      <vt:lpstr>Microsoft YaHei</vt:lpstr>
      <vt:lpstr>Arial Unicode MS</vt:lpstr>
      <vt:lpstr>Calibri Light</vt:lpstr>
      <vt:lpstr>Calibri</vt:lpstr>
      <vt:lpstr>Office Theme</vt:lpstr>
      <vt:lpstr>PowerPoint 演示文稿</vt:lpstr>
      <vt:lpstr>Hoạt động 1:  Nghe – viết  “Làm việc thật là vui” </vt:lpstr>
      <vt:lpstr>PowerPoint 演示文稿</vt:lpstr>
      <vt:lpstr>PowerPoint 演示文稿</vt:lpstr>
      <vt:lpstr>Những chữ khó viết: </vt:lpstr>
      <vt:lpstr>Hoạt động 2: Tìm những chữ cái còn thiếu trong bảng. Học thuộc tên các chữ cái. </vt:lpstr>
      <vt:lpstr>Hoạt động 2: Tìm những chữ cái còn thiếu trong bảng. Học thuộc tên các chữ cái. </vt:lpstr>
      <vt:lpstr>Hoạt động 3. Dựa vào chữ cái đầu tiên, sắp xếp tên các cuốn sách theo thứ tự trong bảng chữ cái</vt:lpstr>
      <vt:lpstr>PowerPoint 演示文稿</vt:lpstr>
      <vt:lpstr>TỔNG KẾT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Nghe - viết</dc:title>
  <dc:creator>Windows User</dc:creator>
  <cp:lastModifiedBy>Admin</cp:lastModifiedBy>
  <cp:revision>6</cp:revision>
  <dcterms:created xsi:type="dcterms:W3CDTF">2021-07-11T15:03:00Z</dcterms:created>
  <dcterms:modified xsi:type="dcterms:W3CDTF">2022-09-11T09:48:55Z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0AD5276DBB504E72AC270B1DB5278E0C</vt:lpwstr>
  </property>
  <property fmtid="{D5CDD505-2E9C-101B-9397-08002B2CF9AE}" pid="3" name="KSOProductBuildVer">
    <vt:lpwstr>1033-11.2.0.11306</vt:lpwstr>
  </property>
</Properties>
</file>