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7" r:id="rId3"/>
    <p:sldId id="256" r:id="rId5"/>
    <p:sldId id="257" r:id="rId6"/>
    <p:sldId id="258" r:id="rId7"/>
    <p:sldId id="259" r:id="rId8"/>
    <p:sldId id="260" r:id="rId9"/>
    <p:sldId id="261" r:id="rId10"/>
    <p:sldId id="262" r:id="rId11"/>
    <p:sldId id="264" r:id="rId12"/>
    <p:sldId id="263" r:id="rId13"/>
    <p:sldId id="265" r:id="rId14"/>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8" d="100"/>
          <a:sy n="48" d="100"/>
        </p:scale>
        <p:origin x="774"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B6514E2-972C-4B51-BA69-DB7F029C13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B6514E2-972C-4B51-BA69-DB7F029C13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B6514E2-972C-4B51-BA69-DB7F029C133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514E2-972C-4B51-BA69-DB7F029C133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514E2-972C-4B51-BA69-DB7F029C133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B6514E2-972C-4B51-BA69-DB7F029C13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B6514E2-972C-4B51-BA69-DB7F029C13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514E2-972C-4B51-BA69-DB7F029C133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04C37-9427-4FBB-BDC7-40BC5E97706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7.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6.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GIF"/><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1" cstate="screen"/>
          <a:stretch>
            <a:fillRect/>
          </a:stretch>
        </p:blipFill>
        <p:spPr>
          <a:xfrm>
            <a:off x="0" y="4156797"/>
            <a:ext cx="12192000" cy="2701204"/>
          </a:xfrm>
          <a:prstGeom prst="rect">
            <a:avLst/>
          </a:prstGeom>
        </p:spPr>
      </p:pic>
      <p:pic>
        <p:nvPicPr>
          <p:cNvPr id="3" name="图片 2" descr="9ee5199484871c902f5b226d6e69cbee"/>
          <p:cNvPicPr/>
          <p:nvPr/>
        </p:nvPicPr>
        <p:blipFill>
          <a:blip r:embed="rId2" cstate="screen"/>
          <a:stretch>
            <a:fillRect/>
          </a:stretch>
        </p:blipFill>
        <p:spPr>
          <a:xfrm>
            <a:off x="1896745" y="4406309"/>
            <a:ext cx="2779395" cy="2394585"/>
          </a:xfrm>
          <a:prstGeom prst="rect">
            <a:avLst/>
          </a:prstGeom>
        </p:spPr>
      </p:pic>
      <p:pic>
        <p:nvPicPr>
          <p:cNvPr id="4" name="图片 3" descr="e0f01d50e93b5be62aa78ca12bd19666"/>
          <p:cNvPicPr/>
          <p:nvPr/>
        </p:nvPicPr>
        <p:blipFill>
          <a:blip r:embed="rId3" cstate="screen"/>
          <a:stretch>
            <a:fillRect/>
          </a:stretch>
        </p:blipFill>
        <p:spPr>
          <a:xfrm>
            <a:off x="5233670" y="5226965"/>
            <a:ext cx="2170430" cy="1573929"/>
          </a:xfrm>
          <a:prstGeom prst="rect">
            <a:avLst/>
          </a:prstGeom>
        </p:spPr>
      </p:pic>
      <p:pic>
        <p:nvPicPr>
          <p:cNvPr id="10" name="图片 9" descr="e6a655ed09bc757151afabca7ab85c5c"/>
          <p:cNvPicPr/>
          <p:nvPr/>
        </p:nvPicPr>
        <p:blipFill>
          <a:blip r:embed="rId4" cstate="screen"/>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5"/>
          <a:stretch>
            <a:fillRect/>
          </a:stretch>
        </p:blipFill>
        <p:spPr>
          <a:xfrm>
            <a:off x="190500" y="-180730"/>
            <a:ext cx="2428875" cy="2428875"/>
          </a:xfrm>
          <a:prstGeom prst="rect">
            <a:avLst/>
          </a:prstGeom>
        </p:spPr>
      </p:pic>
      <p:pic>
        <p:nvPicPr>
          <p:cNvPr id="13" name="轻松欢乐节奏感动进取电子音乐.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1141948" y="-587130"/>
            <a:ext cx="812800" cy="812800"/>
          </a:xfrm>
          <a:prstGeom prst="rect">
            <a:avLst/>
          </a:prstGeom>
        </p:spPr>
      </p:pic>
      <p:sp>
        <p:nvSpPr>
          <p:cNvPr id="13315" name="TextBox 3"/>
          <p:cNvSpPr txBox="1">
            <a:spLocks noChangeArrowheads="1"/>
          </p:cNvSpPr>
          <p:nvPr/>
        </p:nvSpPr>
        <p:spPr bwMode="auto">
          <a:xfrm>
            <a:off x="1386601" y="299171"/>
            <a:ext cx="93765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PHÒNG GIÁO DỤC  VÀ  ĐÀO TẠO QUẬN LONG BIÊN</a:t>
            </a:r>
            <a:endParaRPr lang="en-US" altLang="vi-VN" sz="2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TRƯỜNG TIỂU HỌC PHÚC LỢI</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14" name="文本框 9"/>
          <p:cNvSpPr txBox="1"/>
          <p:nvPr/>
        </p:nvSpPr>
        <p:spPr>
          <a:xfrm>
            <a:off x="2712633" y="2439181"/>
            <a:ext cx="6767282" cy="707886"/>
          </a:xfrm>
          <a:prstGeom prst="rect">
            <a:avLst/>
          </a:prstGeom>
          <a:noFill/>
        </p:spPr>
        <p:txBody>
          <a:bodyPr wrap="none" rtlCol="0">
            <a:prstTxWarp prst="textArchUp">
              <a:avLst/>
            </a:prstTxWarp>
            <a:spAutoFit/>
          </a:bodyPr>
          <a:p>
            <a:pPr algn="ctr"/>
            <a:r>
              <a:rPr lang="vi-VN" sz="72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endParaRPr lang="vi-VN" sz="72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9"/>
            </p:custDataLst>
          </p:nvPr>
        </p:nvSpPr>
        <p:spPr bwMode="auto">
          <a:xfrm>
            <a:off x="1170940" y="3322955"/>
            <a:ext cx="10295255" cy="61531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p>
            <a:pPr lvl="0" algn="ctr" fontAlgn="base">
              <a:spcBef>
                <a:spcPct val="0"/>
              </a:spcBef>
              <a:spcAft>
                <a:spcPct val="0"/>
              </a:spcAft>
            </a:pPr>
            <a:r>
              <a:rPr lang="vi-VN" sz="4000" b="1" spc="600"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Đọc mở rộng</a:t>
            </a:r>
            <a:endParaRPr lang="vi-VN" sz="4000" b="1" spc="600"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5" name="Rectangles 4"/>
          <p:cNvSpPr/>
          <p:nvPr/>
        </p:nvSpPr>
        <p:spPr>
          <a:xfrm>
            <a:off x="8871585" y="0"/>
            <a:ext cx="3320415" cy="360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526" y="2838498"/>
            <a:ext cx="9121726" cy="1691298"/>
          </a:xfrm>
        </p:spPr>
        <p:txBody>
          <a:bodyPr>
            <a:normAutofit/>
          </a:bodyPr>
          <a:lstStyle/>
          <a:p>
            <a:pPr marL="0" indent="0">
              <a:buNone/>
            </a:pPr>
            <a:r>
              <a:rPr lang="en-US" sz="8800" b="1" dirty="0" smtClean="0">
                <a:solidFill>
                  <a:srgbClr val="FF0000"/>
                </a:solidFill>
                <a:latin typeface="Times New Roman" panose="02020603050405020304" pitchFamily="18" charset="0"/>
                <a:cs typeface="Times New Roman" panose="02020603050405020304" pitchFamily="18" charset="0"/>
              </a:rPr>
              <a:t>TỔNG KẾT </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127"/>
            <a:ext cx="4766405" cy="5719686"/>
          </a:xfrm>
          <a:prstGeom prst="rect">
            <a:avLst/>
          </a:prstGeom>
        </p:spPr>
      </p:pic>
      <p:sp>
        <p:nvSpPr>
          <p:cNvPr id="6" name="TextBox 9"/>
          <p:cNvSpPr txBox="1">
            <a:spLocks noChangeArrowheads="1"/>
          </p:cNvSpPr>
          <p:nvPr/>
        </p:nvSpPr>
        <p:spPr bwMode="auto">
          <a:xfrm>
            <a:off x="3778538" y="1594148"/>
            <a:ext cx="46349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5400" dirty="0" err="1">
                <a:solidFill>
                  <a:schemeClr val="bg1"/>
                </a:solidFill>
                <a:latin typeface="UTM Avo" charset="0"/>
              </a:rPr>
              <a:t>HẸN</a:t>
            </a:r>
            <a:r>
              <a:rPr lang="en-US" sz="5400" dirty="0">
                <a:solidFill>
                  <a:schemeClr val="bg1"/>
                </a:solidFill>
                <a:latin typeface="UTM Avo" charset="0"/>
              </a:rPr>
              <a:t> </a:t>
            </a:r>
            <a:r>
              <a:rPr lang="en-US" sz="5400" dirty="0" err="1">
                <a:solidFill>
                  <a:schemeClr val="bg1"/>
                </a:solidFill>
                <a:latin typeface="UTM Avo" charset="0"/>
              </a:rPr>
              <a:t>GẶP</a:t>
            </a:r>
            <a:r>
              <a:rPr lang="en-US" sz="5400" dirty="0">
                <a:solidFill>
                  <a:schemeClr val="bg1"/>
                </a:solidFill>
                <a:latin typeface="UTM Avo" charset="0"/>
              </a:rPr>
              <a:t> </a:t>
            </a:r>
            <a:r>
              <a:rPr lang="en-US" sz="5400" dirty="0" err="1">
                <a:solidFill>
                  <a:schemeClr val="bg1"/>
                </a:solidFill>
                <a:latin typeface="UTM Avo" charset="0"/>
              </a:rPr>
              <a:t>LẠI</a:t>
            </a:r>
            <a:endParaRPr lang="en-US" sz="5400" dirty="0">
              <a:solidFill>
                <a:schemeClr val="bg1"/>
              </a:solidFill>
              <a:latin typeface="UTM Avo"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610" y="2460898"/>
            <a:ext cx="9656811" cy="1569660"/>
          </a:xfrm>
          <a:prstGeom prst="rect">
            <a:avLst/>
          </a:prstGeom>
          <a:noFill/>
        </p:spPr>
        <p:txBody>
          <a:bodyPr wrap="none" lIns="91440" tIns="45720" rIns="91440" bIns="45720">
            <a:spAutoFit/>
          </a:bodyPr>
          <a:lstStyle/>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 MỞ RỘNG </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4593244" y="4325980"/>
            <a:ext cx="3427541" cy="1107996"/>
          </a:xfrm>
          <a:prstGeom prst="rect">
            <a:avLst/>
          </a:prstGeom>
          <a:noFill/>
        </p:spPr>
        <p:txBody>
          <a:bodyPr wrap="none" lIns="91440" tIns="45720" rIns="91440" bIns="45720">
            <a:spAutoFit/>
          </a:bodyPr>
          <a:lstStyle/>
          <a:p>
            <a:pPr algn="ctr"/>
            <a:r>
              <a:rPr lang="en-US" sz="6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TUẦN 2 </a:t>
            </a:r>
            <a:endPar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832" y="1472503"/>
            <a:ext cx="10515600" cy="1325563"/>
          </a:xfrm>
        </p:spPr>
        <p:txBody>
          <a:bodyPr/>
          <a:lstStyle/>
          <a:p>
            <a:r>
              <a:rPr lang="en-US" b="1" u="sng" dirty="0" smtClean="0">
                <a:solidFill>
                  <a:srgbClr val="FF0000"/>
                </a:solidFill>
                <a:latin typeface="Times New Roman" panose="02020603050405020304" pitchFamily="18" charset="0"/>
                <a:cs typeface="Times New Roman" panose="02020603050405020304" pitchFamily="18" charset="0"/>
              </a:rPr>
              <a:t>Hoạt động 1: </a:t>
            </a:r>
            <a:r>
              <a:rPr lang="en-US" b="1" dirty="0" smtClean="0">
                <a:solidFill>
                  <a:srgbClr val="FF0000"/>
                </a:solidFill>
                <a:latin typeface="Times New Roman" panose="02020603050405020304" pitchFamily="18" charset="0"/>
                <a:cs typeface="Times New Roman" panose="02020603050405020304" pitchFamily="18" charset="0"/>
              </a:rPr>
              <a:t>Tìm đọc các bài viết về những hoạt động của thiếu nhi</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48180" y="656325"/>
            <a:ext cx="4686325" cy="469944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650" y="914009"/>
            <a:ext cx="6130188" cy="39518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50857" y="246743"/>
            <a:ext cx="6060965" cy="4974107"/>
          </a:xfrm>
          <a:prstGeom prst="rect">
            <a:avLst/>
          </a:prstGeom>
        </p:spPr>
      </p:pic>
      <p:sp>
        <p:nvSpPr>
          <p:cNvPr id="3" name="Rectangle 2"/>
          <p:cNvSpPr/>
          <p:nvPr/>
        </p:nvSpPr>
        <p:spPr>
          <a:xfrm>
            <a:off x="0" y="0"/>
            <a:ext cx="2743200" cy="6858000"/>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1569560" y="1988217"/>
            <a:ext cx="5018716" cy="1446550"/>
          </a:xfrm>
          <a:prstGeom prst="rect">
            <a:avLst/>
          </a:prstGeom>
          <a:noFill/>
        </p:spPr>
        <p:txBody>
          <a:bodyPr wrap="square" rtlCol="0">
            <a:spAutoFit/>
          </a:bodyPr>
          <a:lstStyle/>
          <a:p>
            <a:r>
              <a:rPr lang="en-US" sz="4400"/>
              <a:t>TẬP TẦM VÔNG</a:t>
            </a:r>
            <a:endParaRPr lang="en-US" sz="4400"/>
          </a:p>
          <a:p>
            <a:endParaRPr lang="en-US" sz="4400"/>
          </a:p>
        </p:txBody>
      </p:sp>
      <p:sp>
        <p:nvSpPr>
          <p:cNvPr id="2" name="Rounded Rectangle 1"/>
          <p:cNvSpPr/>
          <p:nvPr/>
        </p:nvSpPr>
        <p:spPr>
          <a:xfrm>
            <a:off x="1313543" y="0"/>
            <a:ext cx="4013200" cy="6858000"/>
          </a:xfrm>
          <a:prstGeom prst="roundRect">
            <a:avLst/>
          </a:prstGeom>
          <a:solidFill>
            <a:schemeClr val="accent6">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6053" y="202134"/>
            <a:ext cx="5508179" cy="6863417"/>
          </a:xfrm>
          <a:prstGeom prst="rect">
            <a:avLst/>
          </a:prstGeom>
          <a:noFill/>
        </p:spPr>
        <p:txBody>
          <a:bodyPr wrap="square" rtlCol="0">
            <a:spAutoFit/>
          </a:bodyPr>
          <a:lstStyle/>
          <a:p>
            <a:pPr algn="ctr"/>
            <a:r>
              <a:rPr lang="vi-VN" sz="2200" b="1" i="1" dirty="0">
                <a:solidFill>
                  <a:schemeClr val="bg1"/>
                </a:solidFill>
                <a:cs typeface="Times New Roman" panose="02020603050405020304" pitchFamily="18" charset="0"/>
              </a:rPr>
              <a:t>Tập tầm vông </a:t>
            </a:r>
            <a:br>
              <a:rPr lang="vi-VN" sz="2200" b="1" dirty="0">
                <a:solidFill>
                  <a:schemeClr val="bg1"/>
                </a:solidFill>
                <a:cs typeface="Times New Roman" panose="02020603050405020304" pitchFamily="18" charset="0"/>
              </a:rPr>
            </a:br>
            <a:r>
              <a:rPr lang="vi-VN" sz="2200" b="1" i="1" dirty="0">
                <a:solidFill>
                  <a:schemeClr val="bg1"/>
                </a:solidFill>
                <a:cs typeface="Times New Roman" panose="02020603050405020304" pitchFamily="18" charset="0"/>
              </a:rPr>
              <a:t>Tay nào không? </a:t>
            </a:r>
            <a:br>
              <a:rPr lang="vi-VN" sz="2200" b="1" dirty="0">
                <a:solidFill>
                  <a:schemeClr val="bg1"/>
                </a:solidFill>
                <a:cs typeface="Times New Roman" panose="02020603050405020304" pitchFamily="18" charset="0"/>
              </a:rPr>
            </a:br>
            <a:r>
              <a:rPr lang="vi-VN" sz="2200" b="1" i="1" dirty="0">
                <a:solidFill>
                  <a:schemeClr val="bg1"/>
                </a:solidFill>
                <a:cs typeface="Times New Roman" panose="02020603050405020304" pitchFamily="18" charset="0"/>
              </a:rPr>
              <a:t>Tay nào có?</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cầm hạt đỗ</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cầm nụ hoa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Đố bạn đoán ra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tay nào có…</a:t>
            </a:r>
            <a:endParaRPr lang="vi-VN" sz="2200" b="1" dirty="0">
              <a:solidFill>
                <a:schemeClr val="bg1"/>
              </a:solidFill>
              <a:cs typeface="Times New Roman" panose="02020603050405020304" pitchFamily="18" charset="0"/>
            </a:endParaRPr>
          </a:p>
          <a:p>
            <a:pPr algn="ctr"/>
            <a:r>
              <a:rPr lang="vi-VN" sz="2200" b="1" dirty="0">
                <a:solidFill>
                  <a:schemeClr val="bg1"/>
                </a:solidFill>
                <a:cs typeface="Times New Roman" panose="02020603050405020304" pitchFamily="18" charset="0"/>
              </a:rPr>
              <a:t>***</a:t>
            </a:r>
            <a:endParaRPr lang="vi-VN" sz="2200" b="1" dirty="0">
              <a:solidFill>
                <a:schemeClr val="bg1"/>
              </a:solidFill>
              <a:cs typeface="Times New Roman" panose="02020603050405020304" pitchFamily="18" charset="0"/>
            </a:endParaRPr>
          </a:p>
          <a:p>
            <a:pPr algn="ctr"/>
            <a:r>
              <a:rPr lang="vi-VN" sz="2200" b="1" dirty="0">
                <a:solidFill>
                  <a:schemeClr val="bg1"/>
                </a:solidFill>
                <a:cs typeface="Times New Roman" panose="02020603050405020304" pitchFamily="18" charset="0"/>
              </a:rPr>
              <a:t>Nếu là hạt đỗ</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nắm chặt mà</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Nếu cầm nụ hoa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Chắc là nắm nhẹ</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Nếu cầm mẩu giẻ</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xẹp như không</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tay mà phồng</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Táo nằm trong đó</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Hai tay chẳng có</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Lấy gì đoán đây</a:t>
            </a:r>
            <a:r>
              <a:rPr lang="vi-VN" sz="2200" b="1" dirty="0" smtClean="0">
                <a:solidFill>
                  <a:schemeClr val="bg1"/>
                </a:solidFill>
                <a:cs typeface="Times New Roman" panose="02020603050405020304" pitchFamily="18" charset="0"/>
              </a:rPr>
              <a:t>!</a:t>
            </a:r>
            <a:endParaRPr lang="en-US" sz="2200" b="1" dirty="0" smtClean="0">
              <a:solidFill>
                <a:schemeClr val="bg1"/>
              </a:solidFill>
              <a:cs typeface="Times New Roman" panose="02020603050405020304" pitchFamily="18" charset="0"/>
            </a:endParaRPr>
          </a:p>
          <a:p>
            <a:pPr algn="ctr"/>
            <a:r>
              <a:rPr lang="en-US" sz="2200" b="1" dirty="0">
                <a:solidFill>
                  <a:schemeClr val="bg1"/>
                </a:solidFill>
                <a:cs typeface="Times New Roman" panose="02020603050405020304" pitchFamily="18" charset="0"/>
              </a:rPr>
              <a:t> </a:t>
            </a:r>
            <a:r>
              <a:rPr lang="en-US" sz="2200" b="1" dirty="0" smtClean="0">
                <a:solidFill>
                  <a:schemeClr val="bg1"/>
                </a:solidFill>
                <a:cs typeface="Times New Roman" panose="02020603050405020304" pitchFamily="18" charset="0"/>
              </a:rPr>
              <a:t>        Xuân Quỳnh </a:t>
            </a:r>
            <a:br>
              <a:rPr lang="vi-VN" sz="2200" b="1" dirty="0">
                <a:solidFill>
                  <a:schemeClr val="bg1"/>
                </a:solidFill>
                <a:cs typeface="Times New Roman" panose="02020603050405020304" pitchFamily="18" charset="0"/>
              </a:rPr>
            </a:br>
            <a:endParaRPr lang="vi-VN" sz="2200" b="1" dirty="0">
              <a:solidFill>
                <a:schemeClr val="bg1"/>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323" y="320749"/>
            <a:ext cx="10515600" cy="1325563"/>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Hoạt động 2: Trao đổi với các bạn dựa vào gợi ý sau: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7801" y="2033494"/>
            <a:ext cx="10199122" cy="44563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6" y="1537995"/>
            <a:ext cx="9144000" cy="2387600"/>
          </a:xfrm>
        </p:spPr>
        <p:txBody>
          <a:bodyPr>
            <a:normAutofit/>
          </a:bodyPr>
          <a:lstStyle/>
          <a:p>
            <a:r>
              <a:rPr lang="en-US" sz="8800" b="1" dirty="0" smtClean="0">
                <a:solidFill>
                  <a:srgbClr val="0070C0"/>
                </a:solidFill>
                <a:latin typeface="Times New Roman" panose="02020603050405020304" pitchFamily="18" charset="0"/>
                <a:cs typeface="Times New Roman" panose="02020603050405020304" pitchFamily="18" charset="0"/>
              </a:rPr>
              <a:t>Hoạt động nhóm </a:t>
            </a:r>
            <a:endParaRPr lang="en-US" sz="8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05738" y="1167686"/>
            <a:ext cx="11499176" cy="5690314"/>
          </a:xfrm>
        </p:spPr>
      </p:pic>
      <p:sp>
        <p:nvSpPr>
          <p:cNvPr id="5" name="TextBox 4"/>
          <p:cNvSpPr txBox="1"/>
          <p:nvPr/>
        </p:nvSpPr>
        <p:spPr>
          <a:xfrm>
            <a:off x="1750051" y="294824"/>
            <a:ext cx="2614411" cy="584775"/>
          </a:xfrm>
          <a:prstGeom prst="rect">
            <a:avLst/>
          </a:prstGeom>
          <a:noFill/>
        </p:spPr>
        <p:txBody>
          <a:bodyPr wrap="square" rtlCol="0">
            <a:spAutoFit/>
          </a:bodyPr>
          <a:lstStyle/>
          <a:p>
            <a:r>
              <a:rPr lang="en-US" sz="3200" b="1" dirty="0" smtClean="0">
                <a:solidFill>
                  <a:srgbClr val="FFC000"/>
                </a:solidFill>
                <a:latin typeface="Times New Roman" panose="02020603050405020304" pitchFamily="18" charset="0"/>
                <a:cs typeface="Times New Roman" panose="02020603050405020304" pitchFamily="18" charset="0"/>
              </a:rPr>
              <a:t>Liên hệ: </a:t>
            </a:r>
            <a:endParaRPr lang="en-US" sz="32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599583"/>
          </a:xfrm>
        </p:spPr>
        <p:txBody>
          <a:bodyPr>
            <a:noAutofit/>
          </a:bodyPr>
          <a:lstStyle/>
          <a:p>
            <a:pPr marL="0" indent="0">
              <a:lnSpc>
                <a:spcPct val="100000"/>
              </a:lnSpc>
              <a:spcBef>
                <a:spcPts val="0"/>
              </a:spcBef>
              <a:buNone/>
            </a:pPr>
            <a:r>
              <a:rPr lang="en-US" sz="1000" b="1" smtClean="0"/>
              <a:t>        </a:t>
            </a:r>
            <a:r>
              <a:rPr lang="en-US" sz="1000" b="1" smtClean="0">
                <a:solidFill>
                  <a:srgbClr val="FF0000"/>
                </a:solidFill>
              </a:rPr>
              <a:t>                                                                                      </a:t>
            </a:r>
            <a:r>
              <a:rPr lang="vi-VN" sz="3600" b="1" smtClean="0">
                <a:solidFill>
                  <a:srgbClr val="FF0000"/>
                </a:solidFill>
              </a:rPr>
              <a:t>Bể </a:t>
            </a:r>
            <a:r>
              <a:rPr lang="vi-VN" sz="3600" b="1" dirty="0">
                <a:solidFill>
                  <a:srgbClr val="FF0000"/>
                </a:solidFill>
              </a:rPr>
              <a:t>cá vàng dành cho các cháu.</a:t>
            </a:r>
            <a:br>
              <a:rPr lang="vi-VN" sz="3600" b="1" dirty="0">
                <a:solidFill>
                  <a:srgbClr val="FF0000"/>
                </a:solidFill>
              </a:rPr>
            </a:br>
            <a:r>
              <a:rPr lang="en-US" b="1" dirty="0" smtClean="0">
                <a:solidFill>
                  <a:srgbClr val="FF0000"/>
                </a:solidFill>
              </a:rPr>
              <a:t>	</a:t>
            </a:r>
            <a:r>
              <a:rPr lang="vi-VN" b="1" dirty="0" smtClean="0">
                <a:solidFill>
                  <a:srgbClr val="002060"/>
                </a:solidFill>
              </a:rPr>
              <a:t>Các </a:t>
            </a:r>
            <a:r>
              <a:rPr lang="vi-VN" b="1" dirty="0">
                <a:solidFill>
                  <a:srgbClr val="002060"/>
                </a:solidFill>
              </a:rPr>
              <a:t>bạn đều biết ngôi nhà sàn của Bác ở Phủ Chủ tịch rất đơn sơ nhưng khi thiết kế, Bác đã đề nghị các đồng chí xây cho Bác một hàng ghế </a:t>
            </a:r>
            <a:r>
              <a:rPr lang="vi-VN" b="1" dirty="0" smtClean="0">
                <a:solidFill>
                  <a:srgbClr val="002060"/>
                </a:solidFill>
              </a:rPr>
              <a:t>xi</a:t>
            </a:r>
            <a:r>
              <a:rPr lang="en-US" b="1" dirty="0" smtClean="0">
                <a:solidFill>
                  <a:srgbClr val="002060"/>
                </a:solidFill>
              </a:rPr>
              <a:t> </a:t>
            </a:r>
            <a:r>
              <a:rPr lang="vi-VN" b="1" dirty="0" smtClean="0">
                <a:solidFill>
                  <a:srgbClr val="002060"/>
                </a:solidFill>
              </a:rPr>
              <a:t>măng </a:t>
            </a:r>
            <a:r>
              <a:rPr lang="vi-VN" b="1" dirty="0">
                <a:solidFill>
                  <a:srgbClr val="002060"/>
                </a:solidFill>
              </a:rPr>
              <a:t>bao quanh để các cháu thiếu nhi đến thăm Bác có chỗ ngồi. Thấy các cháu co chỗ ngồi nhưng lại không có gì để chơi, Bác lại đề nghị kiếm 1 bể cá để nuôi cá vàng cho các cháu đến thăm Bác có cá để xem. Thấy các cháu xúm xít xem cá trong bể, Bác rất vui. Hàng ngày, sau giờ làm việc, Bác thường cho cá vàng ăn. Bác để dành những mẩu bánh mì ăn sáng làm thức ăn nuôi cá. Được Bác chăm sóc, mấy con cá vàng trong bể ngày một lớn và phát triển thành cả một đàn cá. Mùa đông trời lạnh, Bác nhờ mấy chú làm một chiếc nắp đậy bể để bảo đảm độ ấm cho cá.</a:t>
            </a:r>
            <a:br>
              <a:rPr lang="vi-VN" b="1" dirty="0">
                <a:solidFill>
                  <a:srgbClr val="002060"/>
                </a:solidFill>
              </a:rPr>
            </a:br>
            <a:r>
              <a:rPr lang="en-US" b="1" dirty="0" smtClean="0">
                <a:solidFill>
                  <a:srgbClr val="002060"/>
                </a:solidFill>
                <a:latin typeface=".VnArial" panose="020B7200000000000000" pitchFamily="34" charset="0"/>
              </a:rPr>
              <a:t>	</a:t>
            </a:r>
            <a:r>
              <a:rPr lang="vi-VN" b="1" dirty="0" smtClean="0">
                <a:solidFill>
                  <a:srgbClr val="002060"/>
                </a:solidFill>
              </a:rPr>
              <a:t>Mỗi </a:t>
            </a:r>
            <a:r>
              <a:rPr lang="vi-VN" b="1" dirty="0">
                <a:solidFill>
                  <a:srgbClr val="002060"/>
                </a:solidFill>
              </a:rPr>
              <a:t>lần đến thăm nhà sàn của Bác, khách thường thích thú ngắm bể cá, nhất là khách thiếu nhi.</a:t>
            </a:r>
            <a:endParaRPr lang="en-US" b="1" dirty="0">
              <a:solidFill>
                <a:srgbClr val="002060"/>
              </a:solidFill>
              <a:latin typeface=".VnArial" panose="020B7200000000000000"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Hoạt động 1: Tìm đọc các bài viết về những hoạt động của thiếu nhi&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Hoạt động 2: Trao đổi với các bạn dựa vào gợi ý sau: &amp;quot;&quot;/&gt;&lt;property id=&quot;20307&quot; value=&quot;260&quot;/&gt;&lt;/object&gt;&lt;object type=&quot;3&quot; unique_id=&quot;10008&quot;&gt;&lt;property id=&quot;20148&quot; value=&quot;5&quot;/&gt;&lt;property id=&quot;20300&quot; value=&quot;Slide 6 - &amp;quot;Hoạt động nhóm &amp;quot;&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9&quot;/&gt;&lt;property id=&quot;20307&quot; value=&quot;263&quot;/&gt;&lt;/object&gt;&lt;object type=&quot;3&quot; unique_id=&quot;10041&quot;&gt;&lt;property id=&quot;20148&quot; value=&quot;5&quot;/&gt;&lt;property id=&quot;20300&quot; value=&quot;Slide 8&quot;/&gt;&lt;property id=&quot;20307&quot; value=&quot;264&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1478</Words>
  <Application>WPS Presentation</Application>
  <PresentationFormat>Widescreen</PresentationFormat>
  <Paragraphs>33</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SimSun</vt:lpstr>
      <vt:lpstr>Wingdings</vt:lpstr>
      <vt:lpstr>Times New Roman</vt:lpstr>
      <vt:lpstr>.VnArial</vt:lpstr>
      <vt:lpstr>.VnAvant</vt:lpstr>
      <vt:lpstr>#9Slide03 NettoOTLight</vt:lpstr>
      <vt:lpstr>UTM Avo</vt:lpstr>
      <vt:lpstr>Microsoft YaHei</vt:lpstr>
      <vt:lpstr>Arial Unicode MS</vt:lpstr>
      <vt:lpstr>Calibri Light</vt:lpstr>
      <vt:lpstr>Calibri</vt:lpstr>
      <vt:lpstr>Office Theme</vt:lpstr>
      <vt:lpstr>PowerPoint 演示文稿</vt:lpstr>
      <vt:lpstr>PowerPoint 演示文稿</vt:lpstr>
      <vt:lpstr>Hoạt động 1: Tìm đọc các bài viết về những hoạt động của thiếu nhi</vt:lpstr>
      <vt:lpstr>PowerPoint 演示文稿</vt:lpstr>
      <vt:lpstr>PowerPoint 演示文稿</vt:lpstr>
      <vt:lpstr>Hoạt động 2: Trao đổi với các bạn dựa vào gợi ý sau: </vt:lpstr>
      <vt:lpstr>Hoạt động nhóm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MỞ RỘNG</dc:title>
  <dc:creator>Windows User</dc:creator>
  <cp:lastModifiedBy>Admin</cp:lastModifiedBy>
  <cp:revision>8</cp:revision>
  <dcterms:created xsi:type="dcterms:W3CDTF">2021-07-11T14:02:00Z</dcterms:created>
  <dcterms:modified xsi:type="dcterms:W3CDTF">2022-09-11T02:56:01Z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22464F2DA1E74A90A0EEAA183ADE2B2F</vt:lpwstr>
  </property>
  <property fmtid="{D5CDD505-2E9C-101B-9397-08002B2CF9AE}" pid="3" name="KSOProductBuildVer">
    <vt:lpwstr>1033-11.2.0.11306</vt:lpwstr>
  </property>
</Properties>
</file>