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256" r:id="rId4"/>
    <p:sldId id="264" r:id="rId5"/>
    <p:sldId id="283" r:id="rId6"/>
    <p:sldId id="285" r:id="rId7"/>
    <p:sldId id="286" r:id="rId8"/>
    <p:sldId id="279" r:id="rId9"/>
    <p:sldId id="284"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77" d="100"/>
          <a:sy n="77" d="100"/>
        </p:scale>
        <p:origin x="1133"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11/24/2023</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11/24/2023</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12</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Arial-Rounded" pitchFamily="34" charset="0"/>
                  <a:ea typeface="Arial-Rounded" pitchFamily="34" charset="0"/>
                  <a:cs typeface="Arial-Rounded" pitchFamily="34" charset="0"/>
                </a:rPr>
                <a:t>Giáo viên ghi mục tiêu.</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Arial-Rounded" pitchFamily="34" charset="0"/>
                  <a:ea typeface="Arial-Rounded" pitchFamily="34" charset="0"/>
                  <a:cs typeface="Arial-Rounded" pitchFamily="34" charset="0"/>
                </a:rPr>
                <a:t>Giáo viên ghi mục tiêu.</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086680" y="4306457"/>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dirty="0">
                  <a:solidFill>
                    <a:srgbClr val="002060"/>
                  </a:solidFill>
                  <a:latin typeface="Arial-Rounded" pitchFamily="34" charset="0"/>
                  <a:ea typeface="Arial-Rounded" pitchFamily="34" charset="0"/>
                  <a:cs typeface="Arial-Rounded" pitchFamily="34" charset="0"/>
                </a:rPr>
                <a:t>Giáo viên ghi mục tiêu.</a:t>
              </a: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Giới thiệu các đồ chơi mà trẻ em yêu thích.</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714" b="62500" l="63971" r="71250"/>
                    </a14:imgEffect>
                  </a14:imgLayer>
                </a14:imgProps>
              </a:ext>
              <a:ext uri="{28A0092B-C50C-407E-A947-70E740481C1C}">
                <a14:useLocalDpi xmlns:a14="http://schemas.microsoft.com/office/drawing/2010/main" val="0"/>
              </a:ext>
            </a:extLst>
          </a:blip>
          <a:srcRect l="64044" t="41447" r="28650" b="37939"/>
          <a:stretch/>
        </p:blipFill>
        <p:spPr bwMode="auto">
          <a:xfrm>
            <a:off x="5618750" y="3294436"/>
            <a:ext cx="1561430" cy="248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9974" b="61328" l="33088" r="43750"/>
                    </a14:imgEffect>
                  </a14:imgLayer>
                </a14:imgProps>
              </a:ext>
              <a:ext uri="{28A0092B-C50C-407E-A947-70E740481C1C}">
                <a14:useLocalDpi xmlns:a14="http://schemas.microsoft.com/office/drawing/2010/main" val="0"/>
              </a:ext>
            </a:extLst>
          </a:blip>
          <a:srcRect l="32836" t="37500" r="56142" b="35746"/>
          <a:stretch/>
        </p:blipFill>
        <p:spPr bwMode="auto">
          <a:xfrm>
            <a:off x="5448970" y="838797"/>
            <a:ext cx="1731210" cy="237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2300289" y="741106"/>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37760" b="58073" l="43162" r="59412"/>
                    </a14:imgEffect>
                  </a14:imgLayer>
                </a14:imgProps>
              </a:ext>
              <a:ext uri="{28A0092B-C50C-407E-A947-70E740481C1C}">
                <a14:useLocalDpi xmlns:a14="http://schemas.microsoft.com/office/drawing/2010/main" val="0"/>
              </a:ext>
            </a:extLst>
          </a:blip>
          <a:srcRect l="42790" t="37500" r="40368" b="42544"/>
          <a:stretch/>
        </p:blipFill>
        <p:spPr bwMode="auto">
          <a:xfrm>
            <a:off x="8206874" y="1412066"/>
            <a:ext cx="2396958" cy="160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36979" b="63542" l="72059" r="80956"/>
                    </a14:imgEffect>
                  </a14:imgLayer>
                </a14:imgProps>
              </a:ext>
              <a:ext uri="{28A0092B-C50C-407E-A947-70E740481C1C}">
                <a14:useLocalDpi xmlns:a14="http://schemas.microsoft.com/office/drawing/2010/main" val="0"/>
              </a:ext>
            </a:extLst>
          </a:blip>
          <a:srcRect l="72322" t="37500" r="18885" b="35746"/>
          <a:stretch/>
        </p:blipFill>
        <p:spPr bwMode="auto">
          <a:xfrm>
            <a:off x="8807116" y="3183465"/>
            <a:ext cx="1459831" cy="25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8">
            <a:extLst>
              <a:ext uri="{BEBA8EAE-BF5A-486C-A8C5-ECC9F3942E4B}">
                <a14:imgProps xmlns:a14="http://schemas.microsoft.com/office/drawing/2010/main">
                  <a14:imgLayer r:embed="rId3">
                    <a14:imgEffect>
                      <a14:backgroundRemoval t="38672" b="51042" l="56912" r="64706"/>
                    </a14:imgEffect>
                  </a14:imgLayer>
                </a14:imgProps>
              </a:ext>
              <a:ext uri="{28A0092B-C50C-407E-A947-70E740481C1C}">
                <a14:useLocalDpi xmlns:a14="http://schemas.microsoft.com/office/drawing/2010/main" val="0"/>
              </a:ext>
            </a:extLst>
          </a:blip>
          <a:srcRect l="56670" t="37500" r="35662" b="47368"/>
          <a:stretch/>
        </p:blipFill>
        <p:spPr bwMode="auto">
          <a:xfrm>
            <a:off x="2048044" y="3294436"/>
            <a:ext cx="2042694" cy="227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 fill="hold"/>
                                        <p:tgtEl>
                                          <p:spTgt spid="1026"/>
                                        </p:tgtEl>
                                        <p:attrNameLst>
                                          <p:attrName>ppt_w</p:attrName>
                                        </p:attrNameLst>
                                      </p:cBhvr>
                                      <p:tavLst>
                                        <p:tav tm="0">
                                          <p:val>
                                            <p:fltVal val="0"/>
                                          </p:val>
                                        </p:tav>
                                        <p:tav tm="100000">
                                          <p:val>
                                            <p:strVal val="#ppt_w"/>
                                          </p:val>
                                        </p:tav>
                                      </p:tavLst>
                                    </p:anim>
                                    <p:anim calcmode="lin" valueType="num">
                                      <p:cBhvr>
                                        <p:cTn id="35" dur="500" fill="hold"/>
                                        <p:tgtEl>
                                          <p:spTgt spid="1026"/>
                                        </p:tgtEl>
                                        <p:attrNameLst>
                                          <p:attrName>ppt_h</p:attrName>
                                        </p:attrNameLst>
                                      </p:cBhvr>
                                      <p:tavLst>
                                        <p:tav tm="0">
                                          <p:val>
                                            <p:fltVal val="0"/>
                                          </p:val>
                                        </p:tav>
                                        <p:tav tm="100000">
                                          <p:val>
                                            <p:strVal val="#ppt_h"/>
                                          </p:val>
                                        </p:tav>
                                      </p:tavLst>
                                    </p:anim>
                                    <p:animEffect transition="in" filter="fade">
                                      <p:cBhvr>
                                        <p:cTn id="36" dur="500"/>
                                        <p:tgtEl>
                                          <p:spTgt spid="1026"/>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7" name="Group 16"/>
          <p:cNvGrpSpPr/>
          <p:nvPr/>
        </p:nvGrpSpPr>
        <p:grpSpPr>
          <a:xfrm>
            <a:off x="2921001" y="2164622"/>
            <a:ext cx="3606074" cy="1578244"/>
            <a:chOff x="1019898" y="1867152"/>
            <a:chExt cx="3659489" cy="1947937"/>
          </a:xfrm>
        </p:grpSpPr>
        <p:pic>
          <p:nvPicPr>
            <p:cNvPr id="18" name="PA_图片 6">
              <a:extLst>
                <a:ext uri="{FF2B5EF4-FFF2-40B4-BE49-F238E27FC236}">
                  <a16:creationId xmlns:a16="http://schemas.microsoft.com/office/drawing/2014/main" id="{BA648142-D2CE-45F0-BAF5-71CB000BD56B}"/>
                </a:ext>
              </a:extLst>
            </p:cNvPr>
            <p:cNvPicPr>
              <a:picLocks noChangeAspect="1"/>
            </p:cNvPicPr>
            <p:nvPr>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19" name="TextBox 18"/>
            <p:cNvSpPr txBox="1"/>
            <p:nvPr/>
          </p:nvSpPr>
          <p:spPr>
            <a:xfrm>
              <a:off x="1531064" y="2511544"/>
              <a:ext cx="3148323" cy="721755"/>
            </a:xfrm>
            <a:prstGeom prst="rect">
              <a:avLst/>
            </a:prstGeom>
            <a:noFill/>
          </p:spPr>
          <p:txBody>
            <a:bodyPr wrap="square" rtlCol="0">
              <a:spAutoFit/>
            </a:bodyPr>
            <a:lstStyle/>
            <a:p>
              <a:r>
                <a:rPr lang="en-US" sz="3200" b="1" dirty="0">
                  <a:solidFill>
                    <a:srgbClr val="CC6600"/>
                  </a:solidFill>
                  <a:latin typeface="Arial-Rounded" panose="020B0500000000000000" pitchFamily="34" charset="0"/>
                  <a:ea typeface="Arial-Rounded" panose="020B0500000000000000" pitchFamily="34" charset="0"/>
                  <a:cs typeface="Arial-Rounded" panose="020B0500000000000000" pitchFamily="34" charset="0"/>
                </a:rPr>
                <a:t>Màu sắc</a:t>
              </a:r>
            </a:p>
          </p:txBody>
        </p:sp>
      </p:grpSp>
      <p:grpSp>
        <p:nvGrpSpPr>
          <p:cNvPr id="20" name="Group 19"/>
          <p:cNvGrpSpPr/>
          <p:nvPr/>
        </p:nvGrpSpPr>
        <p:grpSpPr>
          <a:xfrm>
            <a:off x="-93505" y="2164622"/>
            <a:ext cx="3606074" cy="1578244"/>
            <a:chOff x="1019898" y="1867152"/>
            <a:chExt cx="3659489" cy="1947937"/>
          </a:xfrm>
        </p:grpSpPr>
        <p:pic>
          <p:nvPicPr>
            <p:cNvPr id="21"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2" name="TextBox 21"/>
            <p:cNvSpPr txBox="1"/>
            <p:nvPr/>
          </p:nvSpPr>
          <p:spPr>
            <a:xfrm>
              <a:off x="1531064" y="2511544"/>
              <a:ext cx="3148323" cy="721755"/>
            </a:xfrm>
            <a:prstGeom prst="rect">
              <a:avLst/>
            </a:prstGeom>
            <a:noFill/>
          </p:spPr>
          <p:txBody>
            <a:bodyPr wrap="square" rtlCol="0">
              <a:spAutoFit/>
            </a:bodyPr>
            <a:lstStyle/>
            <a:p>
              <a:r>
                <a:rPr lang="en-US" sz="3200" b="1" dirty="0">
                  <a:solidFill>
                    <a:srgbClr val="CC6600"/>
                  </a:solidFill>
                  <a:latin typeface="Arial-Rounded" panose="020B0500000000000000" pitchFamily="34" charset="0"/>
                  <a:ea typeface="Arial-Rounded" panose="020B0500000000000000" pitchFamily="34" charset="0"/>
                  <a:cs typeface="Arial-Rounded" panose="020B0500000000000000" pitchFamily="34" charset="0"/>
                </a:rPr>
                <a:t>Hình dạng</a:t>
              </a:r>
            </a:p>
          </p:txBody>
        </p:sp>
      </p:grpSp>
      <p:grpSp>
        <p:nvGrpSpPr>
          <p:cNvPr id="23" name="Group 22"/>
          <p:cNvGrpSpPr/>
          <p:nvPr/>
        </p:nvGrpSpPr>
        <p:grpSpPr>
          <a:xfrm>
            <a:off x="6076104" y="2121421"/>
            <a:ext cx="3606074" cy="1578244"/>
            <a:chOff x="1019898" y="1782531"/>
            <a:chExt cx="3659489" cy="1947937"/>
          </a:xfrm>
        </p:grpSpPr>
        <p:pic>
          <p:nvPicPr>
            <p:cNvPr id="24" name="PA_图片 6">
              <a:extLst>
                <a:ext uri="{FF2B5EF4-FFF2-40B4-BE49-F238E27FC236}">
                  <a16:creationId xmlns:a16="http://schemas.microsoft.com/office/drawing/2014/main" id="{BA648142-D2CE-45F0-BAF5-71CB000BD56B}"/>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19898" y="1782531"/>
              <a:ext cx="3142938" cy="1947937"/>
            </a:xfrm>
            <a:prstGeom prst="rect">
              <a:avLst/>
            </a:prstGeom>
          </p:spPr>
        </p:pic>
        <p:sp>
          <p:nvSpPr>
            <p:cNvPr id="25" name="TextBox 24"/>
            <p:cNvSpPr txBox="1"/>
            <p:nvPr/>
          </p:nvSpPr>
          <p:spPr>
            <a:xfrm>
              <a:off x="1531064" y="2511544"/>
              <a:ext cx="3148323" cy="721755"/>
            </a:xfrm>
            <a:prstGeom prst="rect">
              <a:avLst/>
            </a:prstGeom>
            <a:noFill/>
          </p:spPr>
          <p:txBody>
            <a:bodyPr wrap="square" rtlCol="0">
              <a:spAutoFit/>
            </a:bodyPr>
            <a:lstStyle/>
            <a:p>
              <a:r>
                <a:rPr lang="en-US" sz="3200" b="1" dirty="0">
                  <a:solidFill>
                    <a:srgbClr val="CC6600"/>
                  </a:solidFill>
                  <a:latin typeface="Arial-Rounded" panose="020B0500000000000000" pitchFamily="34" charset="0"/>
                  <a:ea typeface="Arial-Rounded" panose="020B0500000000000000" pitchFamily="34" charset="0"/>
                  <a:cs typeface="Arial-Rounded" panose="020B0500000000000000" pitchFamily="34" charset="0"/>
                </a:rPr>
                <a:t>Chất liệu</a:t>
              </a:r>
            </a:p>
          </p:txBody>
        </p:sp>
      </p:grpSp>
      <p:grpSp>
        <p:nvGrpSpPr>
          <p:cNvPr id="26" name="Group 25"/>
          <p:cNvGrpSpPr/>
          <p:nvPr/>
        </p:nvGrpSpPr>
        <p:grpSpPr>
          <a:xfrm>
            <a:off x="9160505" y="2057253"/>
            <a:ext cx="3606074" cy="1578244"/>
            <a:chOff x="1019898" y="1867152"/>
            <a:chExt cx="3659489" cy="1947937"/>
          </a:xfrm>
        </p:grpSpPr>
        <p:pic>
          <p:nvPicPr>
            <p:cNvPr id="27" name="PA_图片 6">
              <a:extLst>
                <a:ext uri="{FF2B5EF4-FFF2-40B4-BE49-F238E27FC236}">
                  <a16:creationId xmlns:a16="http://schemas.microsoft.com/office/drawing/2014/main" id="{BA648142-D2CE-45F0-BAF5-71CB000BD56B}"/>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8" name="TextBox 27"/>
            <p:cNvSpPr txBox="1"/>
            <p:nvPr/>
          </p:nvSpPr>
          <p:spPr>
            <a:xfrm>
              <a:off x="1531064" y="2511544"/>
              <a:ext cx="3148323" cy="721755"/>
            </a:xfrm>
            <a:prstGeom prst="rect">
              <a:avLst/>
            </a:prstGeom>
            <a:noFill/>
          </p:spPr>
          <p:txBody>
            <a:bodyPr wrap="square" rtlCol="0">
              <a:spAutoFit/>
            </a:bodyPr>
            <a:lstStyle/>
            <a:p>
              <a:r>
                <a:rPr lang="en-US" sz="3200" b="1" dirty="0">
                  <a:solidFill>
                    <a:srgbClr val="CC6600"/>
                  </a:solidFill>
                  <a:latin typeface="Arial-Rounded" panose="020B0500000000000000" pitchFamily="34" charset="0"/>
                  <a:ea typeface="Arial-Rounded" panose="020B0500000000000000" pitchFamily="34" charset="0"/>
                  <a:cs typeface="Arial-Rounded" panose="020B0500000000000000" pitchFamily="34" charset="0"/>
                </a:rPr>
                <a:t>Kích thước</a:t>
              </a:r>
            </a:p>
          </p:txBody>
        </p:sp>
      </p:grpSp>
      <p:grpSp>
        <p:nvGrpSpPr>
          <p:cNvPr id="4" name="Group 3"/>
          <p:cNvGrpSpPr/>
          <p:nvPr/>
        </p:nvGrpSpPr>
        <p:grpSpPr>
          <a:xfrm>
            <a:off x="2943183" y="1339750"/>
            <a:ext cx="5209992" cy="781671"/>
            <a:chOff x="2943183" y="1058779"/>
            <a:chExt cx="5209992" cy="781671"/>
          </a:xfrm>
        </p:grpSpPr>
        <p:sp>
          <p:nvSpPr>
            <p:cNvPr id="2" name="Rounded Rectangle 1"/>
            <p:cNvSpPr/>
            <p:nvPr/>
          </p:nvSpPr>
          <p:spPr>
            <a:xfrm>
              <a:off x="2943183" y="1058779"/>
              <a:ext cx="5045785"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4B26D2C-1BC9-4238-BC4C-795267AEDD6F}"/>
                </a:ext>
              </a:extLst>
            </p:cNvPr>
            <p:cNvSpPr txBox="1"/>
            <p:nvPr/>
          </p:nvSpPr>
          <p:spPr>
            <a:xfrm>
              <a:off x="3083186" y="1191507"/>
              <a:ext cx="5069989" cy="584775"/>
            </a:xfrm>
            <a:prstGeom prst="rect">
              <a:avLst/>
            </a:prstGeom>
            <a:noFill/>
          </p:spPr>
          <p:txBody>
            <a:bodyPr wrap="square" rtlCol="0">
              <a:spAutoFit/>
            </a:bodyPr>
            <a:lstStyle/>
            <a:p>
              <a:r>
                <a:rPr lang="en-US" sz="3200" b="1" dirty="0">
                  <a:solidFill>
                    <a:srgbClr val="002060"/>
                  </a:solidFill>
                  <a:latin typeface="Arial-Rounded" pitchFamily="34" charset="0"/>
                  <a:ea typeface="Arial-Rounded" pitchFamily="34" charset="0"/>
                  <a:cs typeface="Arial-Rounded" pitchFamily="34" charset="0"/>
                </a:rPr>
                <a:t>1. Đồ chơi có đặc điểm gì?</a:t>
              </a:r>
            </a:p>
          </p:txBody>
        </p:sp>
      </p:grpSp>
      <p:grpSp>
        <p:nvGrpSpPr>
          <p:cNvPr id="3" name="Group 2"/>
          <p:cNvGrpSpPr/>
          <p:nvPr/>
        </p:nvGrpSpPr>
        <p:grpSpPr>
          <a:xfrm>
            <a:off x="2414663" y="3802505"/>
            <a:ext cx="6758504" cy="781671"/>
            <a:chOff x="3107391" y="3768226"/>
            <a:chExt cx="6758504" cy="781671"/>
          </a:xfrm>
        </p:grpSpPr>
        <p:sp>
          <p:nvSpPr>
            <p:cNvPr id="30" name="Rounded Rectangle 29"/>
            <p:cNvSpPr/>
            <p:nvPr/>
          </p:nvSpPr>
          <p:spPr>
            <a:xfrm>
              <a:off x="3107391" y="3768226"/>
              <a:ext cx="6574788"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B26D2C-1BC9-4238-BC4C-795267AEDD6F}"/>
                </a:ext>
              </a:extLst>
            </p:cNvPr>
            <p:cNvSpPr txBox="1"/>
            <p:nvPr/>
          </p:nvSpPr>
          <p:spPr>
            <a:xfrm>
              <a:off x="3247393" y="3900954"/>
              <a:ext cx="6618502" cy="584775"/>
            </a:xfrm>
            <a:prstGeom prst="rect">
              <a:avLst/>
            </a:prstGeom>
            <a:noFill/>
          </p:spPr>
          <p:txBody>
            <a:bodyPr wrap="square" rtlCol="0">
              <a:spAutoFit/>
            </a:bodyPr>
            <a:lstStyle/>
            <a:p>
              <a:r>
                <a:rPr lang="en-US" sz="3200" b="1" dirty="0">
                  <a:solidFill>
                    <a:srgbClr val="002060"/>
                  </a:solidFill>
                  <a:latin typeface="Arial-Rounded" pitchFamily="34" charset="0"/>
                  <a:ea typeface="Arial-Rounded" pitchFamily="34" charset="0"/>
                  <a:cs typeface="Arial-Rounded" pitchFamily="34" charset="0"/>
                </a:rPr>
                <a:t>2. Đồ chơi đó được chơi như thế nào?</a:t>
              </a:r>
            </a:p>
          </p:txBody>
        </p:sp>
      </p:grpSp>
      <p:grpSp>
        <p:nvGrpSpPr>
          <p:cNvPr id="5" name="Group 4"/>
          <p:cNvGrpSpPr/>
          <p:nvPr/>
        </p:nvGrpSpPr>
        <p:grpSpPr>
          <a:xfrm>
            <a:off x="3083186" y="5067509"/>
            <a:ext cx="5806223" cy="781671"/>
            <a:chOff x="2414663" y="5033230"/>
            <a:chExt cx="5806223" cy="781671"/>
          </a:xfrm>
        </p:grpSpPr>
        <p:sp>
          <p:nvSpPr>
            <p:cNvPr id="33" name="Rounded Rectangle 32"/>
            <p:cNvSpPr/>
            <p:nvPr/>
          </p:nvSpPr>
          <p:spPr>
            <a:xfrm>
              <a:off x="2414663" y="5033230"/>
              <a:ext cx="5574305"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4B26D2C-1BC9-4238-BC4C-795267AEDD6F}"/>
                </a:ext>
              </a:extLst>
            </p:cNvPr>
            <p:cNvSpPr txBox="1"/>
            <p:nvPr/>
          </p:nvSpPr>
          <p:spPr>
            <a:xfrm>
              <a:off x="2485796" y="5165958"/>
              <a:ext cx="5735090" cy="584775"/>
            </a:xfrm>
            <a:prstGeom prst="rect">
              <a:avLst/>
            </a:prstGeom>
            <a:noFill/>
          </p:spPr>
          <p:txBody>
            <a:bodyPr wrap="square" rtlCol="0">
              <a:spAutoFit/>
            </a:bodyPr>
            <a:lstStyle/>
            <a:p>
              <a:r>
                <a:rPr lang="en-US" sz="3200" b="1" dirty="0">
                  <a:solidFill>
                    <a:srgbClr val="002060"/>
                  </a:solidFill>
                  <a:latin typeface="Arial-Rounded" pitchFamily="34" charset="0"/>
                  <a:ea typeface="Arial-Rounded" pitchFamily="34" charset="0"/>
                  <a:cs typeface="Arial-Rounded" pitchFamily="34" charset="0"/>
                </a:rPr>
                <a:t>3. Vì sao em thích đồ chơi đó?</a:t>
              </a:r>
            </a:p>
          </p:txBody>
        </p:sp>
      </p:grpSp>
      <p:grpSp>
        <p:nvGrpSpPr>
          <p:cNvPr id="35" name="Group 34"/>
          <p:cNvGrpSpPr/>
          <p:nvPr/>
        </p:nvGrpSpPr>
        <p:grpSpPr>
          <a:xfrm>
            <a:off x="3652710" y="192506"/>
            <a:ext cx="4500465" cy="866274"/>
            <a:chOff x="3652710" y="192506"/>
            <a:chExt cx="4500465" cy="866274"/>
          </a:xfrm>
        </p:grpSpPr>
        <p:sp>
          <p:nvSpPr>
            <p:cNvPr id="6" name="Cloud Callout 5"/>
            <p:cNvSpPr/>
            <p:nvPr/>
          </p:nvSpPr>
          <p:spPr>
            <a:xfrm>
              <a:off x="3866147" y="192506"/>
              <a:ext cx="4287028" cy="866274"/>
            </a:xfrm>
            <a:prstGeom prst="cloudCallout">
              <a:avLst/>
            </a:prstGeom>
            <a:noFill/>
            <a:ln w="38100">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52710" y="192506"/>
              <a:ext cx="4387827" cy="769441"/>
            </a:xfrm>
            <a:prstGeom prst="rect">
              <a:avLst/>
            </a:prstGeom>
            <a:noFill/>
            <a:ln>
              <a:noFill/>
            </a:ln>
          </p:spPr>
          <p:txBody>
            <a:bodyPr wrap="square" rtlCol="0">
              <a:spAutoFit/>
            </a:bodyPr>
            <a:lstStyle/>
            <a:p>
              <a:pPr algn="ctr"/>
              <a:r>
                <a:rPr lang="en-US" sz="4400" b="1" dirty="0">
                  <a:solidFill>
                    <a:srgbClr val="008200"/>
                  </a:solidFill>
                  <a:latin typeface="Arial-Rounded"/>
                  <a:ea typeface="Arial-Rounded" panose="020B0500000000000000" pitchFamily="34" charset="0"/>
                  <a:cs typeface="Arial" panose="020B0604020202020204" pitchFamily="34" charset="0"/>
                </a:rPr>
                <a:t>Gợi ý</a:t>
              </a:r>
            </a:p>
          </p:txBody>
        </p:sp>
      </p:grpSp>
    </p:spTree>
    <p:extLst>
      <p:ext uri="{BB962C8B-B14F-4D97-AF65-F5344CB8AC3E}">
        <p14:creationId xmlns:p14="http://schemas.microsoft.com/office/powerpoint/2010/main" val="32847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10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nodeType="withEffect">
                                  <p:stCondLst>
                                    <p:cond delay="1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a:solidFill>
                    <a:srgbClr val="002060"/>
                  </a:solidFill>
                  <a:latin typeface="Arial-Rounded"/>
                  <a:ea typeface="Arial-Rounded" panose="020B0500000000000000" pitchFamily="34" charset="0"/>
                  <a:cs typeface="Arial" panose="020B0604020202020204" pitchFamily="34" charset="0"/>
                </a:rPr>
                <a:t>Trình bày thảo luận</a:t>
              </a:r>
            </a:p>
          </p:txBody>
        </p:sp>
      </p:grpSp>
    </p:spTree>
    <p:extLst>
      <p:ext uri="{BB962C8B-B14F-4D97-AF65-F5344CB8AC3E}">
        <p14:creationId xmlns:p14="http://schemas.microsoft.com/office/powerpoint/2010/main" val="28098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5" name="Group 14"/>
          <p:cNvGrpSpPr/>
          <p:nvPr/>
        </p:nvGrpSpPr>
        <p:grpSpPr>
          <a:xfrm>
            <a:off x="1183074" y="192466"/>
            <a:ext cx="10777433" cy="584775"/>
            <a:chOff x="238537" y="232458"/>
            <a:chExt cx="10777433" cy="584775"/>
          </a:xfrm>
        </p:grpSpPr>
        <p:sp>
          <p:nvSpPr>
            <p:cNvPr id="16" name="TextBox 15"/>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Viết 3 – 4 câu tả một đồ dùng học tập của em.</a:t>
              </a:r>
              <a:endParaRPr lang="vi-VN" sz="3200" b="1" dirty="0">
                <a:solidFill>
                  <a:srgbClr val="008200"/>
                </a:solidFill>
                <a:latin typeface="Arial" pitchFamily="34" charset="0"/>
                <a:cs typeface="Arial"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9" t="26754" r="15171" b="21272"/>
          <a:stretch/>
        </p:blipFill>
        <p:spPr bwMode="auto">
          <a:xfrm>
            <a:off x="1731714" y="1459832"/>
            <a:ext cx="8775031" cy="38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B26D2C-1BC9-4238-BC4C-795267AEDD6F}"/>
              </a:ext>
            </a:extLst>
          </p:cNvPr>
          <p:cNvSpPr txBox="1"/>
          <p:nvPr/>
        </p:nvSpPr>
        <p:spPr>
          <a:xfrm>
            <a:off x="390939" y="358027"/>
            <a:ext cx="10800522" cy="5343129"/>
          </a:xfrm>
          <a:prstGeom prst="rect">
            <a:avLst/>
          </a:prstGeom>
          <a:noFill/>
        </p:spPr>
        <p:txBody>
          <a:bodyPr wrap="square" rtlCol="0">
            <a:spAutoFit/>
          </a:bodyPr>
          <a:lstStyle/>
          <a:p>
            <a:pPr algn="just">
              <a:lnSpc>
                <a:spcPct val="150000"/>
              </a:lnSpc>
            </a:pPr>
            <a:r>
              <a:rPr lang="en-US" sz="3300" b="1" dirty="0">
                <a:latin typeface="+mj-lt"/>
              </a:rPr>
              <a:t>      </a:t>
            </a:r>
            <a:r>
              <a:rPr lang="vi-VN" sz="3300" b="1" dirty="0">
                <a:latin typeface="+mj-lt"/>
              </a:rPr>
              <a:t>Sinh nhật năm nay, mẹ đã tặng cho em một con gấu bông. Tên của nó là Ổi. Nó có thân hình nhỏ nhắn. Bộ lông màu trắng tinh. Ổi được mặc một bộ váy màu hồng rất đẹp. Cái đầu hình tròn. Hai cái tai hình tam giác đang vểnh lên. Khuôn mặt của Ổi trông rất ngộ nghĩnh. Đôi mắt nhỏ như hạt nhãn. Chiếc mũi màu đỏ. Cái miệng đang mỉm cười. Em rất thích món quà này.</a:t>
            </a:r>
            <a:endParaRPr lang="en-US" sz="3300" b="1"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30928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341</Words>
  <Application>Microsoft Office PowerPoint</Application>
  <PresentationFormat>Widescreen</PresentationFormat>
  <Paragraphs>30</Paragraphs>
  <Slides>8</Slides>
  <Notes>1</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Arial-Rounded</vt:lpstr>
      <vt:lpstr>Calibri</vt:lpstr>
      <vt:lpstr>Calibri Light</vt:lpstr>
      <vt:lpstr>iCiel Cadena</vt:lpstr>
      <vt:lpstr>iCiel Crocante</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Phuong</cp:lastModifiedBy>
  <cp:revision>199</cp:revision>
  <dcterms:created xsi:type="dcterms:W3CDTF">2021-05-29T04:05:18Z</dcterms:created>
  <dcterms:modified xsi:type="dcterms:W3CDTF">2023-11-24T01:40:52Z</dcterms:modified>
</cp:coreProperties>
</file>