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82" r:id="rId2"/>
    <p:sldId id="256" r:id="rId3"/>
    <p:sldId id="274" r:id="rId4"/>
    <p:sldId id="259" r:id="rId5"/>
    <p:sldId id="271" r:id="rId6"/>
    <p:sldId id="272" r:id="rId7"/>
    <p:sldId id="275" r:id="rId8"/>
    <p:sldId id="281" r:id="rId9"/>
    <p:sldId id="273" r:id="rId10"/>
    <p:sldId id="26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CCFFFF"/>
    <a:srgbClr val="CCFF66"/>
    <a:srgbClr val="FFCCFF"/>
    <a:srgbClr val="CC99FF"/>
    <a:srgbClr val="FF6699"/>
    <a:srgbClr val="66FF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81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03095C-47BB-43C1-A319-4C2270CC3C70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BC781D-1172-45E7-99A1-2C5299EE5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389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92593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9F35F-143C-4FE0-AF2C-6FA71B59843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6852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</a:t>
            </a:r>
            <a:r>
              <a:rPr lang="en-US" baseline="0" dirty="0"/>
              <a:t> </a:t>
            </a:r>
            <a:r>
              <a:rPr lang="en-US" baseline="0" dirty="0" err="1"/>
              <a:t>chuột</a:t>
            </a:r>
            <a:r>
              <a:rPr lang="en-US" baseline="0" dirty="0"/>
              <a:t> </a:t>
            </a:r>
            <a:r>
              <a:rPr lang="en-US" baseline="0" dirty="0" err="1"/>
              <a:t>lần</a:t>
            </a:r>
            <a:r>
              <a:rPr lang="en-US" baseline="0" dirty="0"/>
              <a:t> 1 </a:t>
            </a:r>
            <a:r>
              <a:rPr lang="en-US" baseline="0" dirty="0" err="1"/>
              <a:t>ra</a:t>
            </a:r>
            <a:r>
              <a:rPr lang="en-US" baseline="0" dirty="0"/>
              <a:t> </a:t>
            </a:r>
            <a:r>
              <a:rPr lang="en-US" baseline="0" dirty="0" err="1"/>
              <a:t>bài</a:t>
            </a:r>
            <a:r>
              <a:rPr lang="en-US" baseline="0" dirty="0"/>
              <a:t>, </a:t>
            </a:r>
            <a:r>
              <a:rPr lang="en-US" baseline="0" dirty="0" err="1"/>
              <a:t>lần</a:t>
            </a:r>
            <a:r>
              <a:rPr lang="en-US" baseline="0" dirty="0"/>
              <a:t> 2 </a:t>
            </a:r>
            <a:r>
              <a:rPr lang="en-US" baseline="0" dirty="0" err="1"/>
              <a:t>ra</a:t>
            </a:r>
            <a:r>
              <a:rPr lang="en-US" baseline="0" dirty="0"/>
              <a:t> </a:t>
            </a:r>
            <a:r>
              <a:rPr lang="en-US" baseline="0" dirty="0" err="1"/>
              <a:t>đám</a:t>
            </a:r>
            <a:r>
              <a:rPr lang="en-US" baseline="0" dirty="0"/>
              <a:t> </a:t>
            </a:r>
            <a:r>
              <a:rPr lang="en-US" baseline="0" dirty="0" err="1"/>
              <a:t>mây</a:t>
            </a:r>
            <a:r>
              <a:rPr lang="en-US" baseline="0" dirty="0"/>
              <a:t>, </a:t>
            </a:r>
            <a:r>
              <a:rPr lang="en-US" baseline="0" dirty="0" err="1"/>
              <a:t>ấn</a:t>
            </a:r>
            <a:r>
              <a:rPr lang="en-US" baseline="0" dirty="0"/>
              <a:t> </a:t>
            </a:r>
            <a:r>
              <a:rPr lang="en-US" baseline="0" dirty="0" err="1"/>
              <a:t>chuột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máy</a:t>
            </a:r>
            <a:r>
              <a:rPr lang="en-US" baseline="0" dirty="0"/>
              <a:t> bay </a:t>
            </a:r>
            <a:r>
              <a:rPr lang="en-US" baseline="0" dirty="0" err="1"/>
              <a:t>để</a:t>
            </a:r>
            <a:r>
              <a:rPr lang="en-US" baseline="0" dirty="0"/>
              <a:t> bay </a:t>
            </a:r>
            <a:r>
              <a:rPr lang="en-US" baseline="0" dirty="0" err="1"/>
              <a:t>về</a:t>
            </a:r>
            <a:r>
              <a:rPr lang="en-US" baseline="0" dirty="0"/>
              <a:t> </a:t>
            </a:r>
            <a:r>
              <a:rPr lang="en-US" baseline="0" dirty="0" err="1"/>
              <a:t>đám</a:t>
            </a:r>
            <a:r>
              <a:rPr lang="en-US" baseline="0" dirty="0"/>
              <a:t> </a:t>
            </a:r>
            <a:r>
              <a:rPr lang="en-US" baseline="0" dirty="0" err="1"/>
              <a:t>mây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kết</a:t>
            </a:r>
            <a:r>
              <a:rPr lang="en-US" baseline="0" dirty="0"/>
              <a:t> </a:t>
            </a:r>
            <a:r>
              <a:rPr lang="en-US" baseline="0" dirty="0" err="1"/>
              <a:t>quả</a:t>
            </a:r>
            <a:r>
              <a:rPr lang="en-US" baseline="0" dirty="0"/>
              <a:t> </a:t>
            </a:r>
            <a:r>
              <a:rPr lang="en-US" baseline="0" dirty="0" err="1"/>
              <a:t>đúng</a:t>
            </a:r>
            <a:r>
              <a:rPr lang="en-US" baseline="0" dirty="0"/>
              <a:t>. </a:t>
            </a:r>
            <a:r>
              <a:rPr lang="en-US" baseline="0" dirty="0" err="1"/>
              <a:t>Ấn</a:t>
            </a:r>
            <a:r>
              <a:rPr lang="en-US" baseline="0" dirty="0"/>
              <a:t> </a:t>
            </a:r>
            <a:r>
              <a:rPr lang="en-US" baseline="0" dirty="0" err="1"/>
              <a:t>chuột</a:t>
            </a:r>
            <a:r>
              <a:rPr lang="en-US" baseline="0" dirty="0"/>
              <a:t> </a:t>
            </a:r>
            <a:r>
              <a:rPr lang="en-US" baseline="0" dirty="0" err="1"/>
              <a:t>lần</a:t>
            </a:r>
            <a:r>
              <a:rPr lang="en-US" baseline="0" dirty="0"/>
              <a:t> 3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ra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chúc</a:t>
            </a:r>
            <a:r>
              <a:rPr lang="en-US" baseline="0" dirty="0"/>
              <a:t> </a:t>
            </a:r>
            <a:r>
              <a:rPr lang="en-US" baseline="0" dirty="0" err="1"/>
              <a:t>mừng</a:t>
            </a:r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BC781D-1172-45E7-99A1-2C5299EE52C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3036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GV </a:t>
            </a:r>
            <a:r>
              <a:rPr lang="en-US" dirty="0" err="1"/>
              <a:t>đưa</a:t>
            </a:r>
            <a:r>
              <a:rPr lang="en-US" baseline="0" dirty="0"/>
              <a:t> </a:t>
            </a:r>
            <a:r>
              <a:rPr lang="en-US" baseline="0" dirty="0" err="1"/>
              <a:t>tranh</a:t>
            </a:r>
            <a:r>
              <a:rPr lang="en-US" baseline="0" dirty="0"/>
              <a:t>, </a:t>
            </a:r>
            <a:r>
              <a:rPr lang="en-US" baseline="0" dirty="0" err="1"/>
              <a:t>yêu</a:t>
            </a:r>
            <a:r>
              <a:rPr lang="en-US" baseline="0" dirty="0"/>
              <a:t> </a:t>
            </a:r>
            <a:r>
              <a:rPr lang="en-US" baseline="0" dirty="0" err="1"/>
              <a:t>cầu</a:t>
            </a:r>
            <a:r>
              <a:rPr lang="en-US" baseline="0" dirty="0"/>
              <a:t> HS </a:t>
            </a:r>
            <a:r>
              <a:rPr lang="en-US" baseline="0" dirty="0" err="1"/>
              <a:t>nêu</a:t>
            </a:r>
            <a:r>
              <a:rPr lang="en-US" baseline="0" dirty="0"/>
              <a:t> </a:t>
            </a:r>
            <a:r>
              <a:rPr lang="en-US" baseline="0" dirty="0" err="1"/>
              <a:t>tình</a:t>
            </a:r>
            <a:r>
              <a:rPr lang="en-US" baseline="0" dirty="0"/>
              <a:t> </a:t>
            </a:r>
            <a:r>
              <a:rPr lang="en-US" baseline="0" dirty="0" err="1"/>
              <a:t>huống</a:t>
            </a:r>
            <a:r>
              <a:rPr lang="en-US" baseline="0" dirty="0"/>
              <a:t> (</a:t>
            </a:r>
            <a:r>
              <a:rPr lang="en-US" baseline="0" dirty="0" err="1"/>
              <a:t>bài</a:t>
            </a:r>
            <a:r>
              <a:rPr lang="en-US" baseline="0" dirty="0"/>
              <a:t> </a:t>
            </a:r>
            <a:r>
              <a:rPr lang="en-US" baseline="0" dirty="0" err="1"/>
              <a:t>toán</a:t>
            </a:r>
            <a:r>
              <a:rPr lang="en-US" baseline="0" dirty="0"/>
              <a:t>)</a:t>
            </a:r>
          </a:p>
          <a:p>
            <a:pPr marL="171450" indent="-171450">
              <a:buFontTx/>
              <a:buChar char="-"/>
            </a:pPr>
            <a:r>
              <a:rPr lang="en-US" baseline="0" dirty="0" err="1"/>
              <a:t>Khi</a:t>
            </a:r>
            <a:r>
              <a:rPr lang="en-US" baseline="0" dirty="0"/>
              <a:t> </a:t>
            </a:r>
            <a:r>
              <a:rPr lang="en-US" baseline="0" dirty="0" err="1"/>
              <a:t>nhận</a:t>
            </a:r>
            <a:r>
              <a:rPr lang="en-US" baseline="0" dirty="0"/>
              <a:t> </a:t>
            </a:r>
            <a:r>
              <a:rPr lang="en-US" baseline="0" dirty="0" err="1"/>
              <a:t>đc</a:t>
            </a:r>
            <a:r>
              <a:rPr lang="en-US" baseline="0" dirty="0"/>
              <a:t> </a:t>
            </a:r>
            <a:r>
              <a:rPr lang="en-US" baseline="0" dirty="0" err="1"/>
              <a:t>quà</a:t>
            </a:r>
            <a:r>
              <a:rPr lang="en-US" baseline="0" dirty="0"/>
              <a:t> </a:t>
            </a:r>
            <a:r>
              <a:rPr lang="en-US" baseline="0" dirty="0" err="1"/>
              <a:t>từ</a:t>
            </a:r>
            <a:r>
              <a:rPr lang="en-US" baseline="0" dirty="0"/>
              <a:t> </a:t>
            </a:r>
            <a:r>
              <a:rPr lang="en-US" baseline="0" dirty="0" err="1"/>
              <a:t>người</a:t>
            </a:r>
            <a:r>
              <a:rPr lang="en-US" baseline="0" dirty="0"/>
              <a:t> </a:t>
            </a:r>
            <a:r>
              <a:rPr lang="en-US" baseline="0" dirty="0" err="1"/>
              <a:t>lớn</a:t>
            </a:r>
            <a:r>
              <a:rPr lang="en-US" baseline="0" dirty="0"/>
              <a:t> </a:t>
            </a:r>
            <a:r>
              <a:rPr lang="en-US" baseline="0" dirty="0" err="1"/>
              <a:t>cần</a:t>
            </a:r>
            <a:r>
              <a:rPr lang="en-US" baseline="0" dirty="0"/>
              <a:t> </a:t>
            </a:r>
            <a:r>
              <a:rPr lang="en-US" baseline="0" dirty="0" err="1"/>
              <a:t>làm</a:t>
            </a:r>
            <a:r>
              <a:rPr lang="en-US" baseline="0" dirty="0"/>
              <a:t> </a:t>
            </a:r>
            <a:r>
              <a:rPr lang="en-US" baseline="0" dirty="0" err="1"/>
              <a:t>gì</a:t>
            </a:r>
            <a:r>
              <a:rPr lang="en-US" baseline="0" dirty="0"/>
              <a:t>? – </a:t>
            </a:r>
            <a:r>
              <a:rPr lang="en-US" baseline="0" dirty="0" err="1"/>
              <a:t>Nói</a:t>
            </a:r>
            <a:r>
              <a:rPr lang="en-US" baseline="0" dirty="0"/>
              <a:t> </a:t>
            </a:r>
            <a:r>
              <a:rPr lang="en-US" baseline="0" dirty="0" err="1"/>
              <a:t>cảm</a:t>
            </a:r>
            <a:r>
              <a:rPr lang="en-US" baseline="0" dirty="0"/>
              <a:t> </a:t>
            </a:r>
            <a:r>
              <a:rPr lang="en-US" baseline="0" dirty="0" err="1"/>
              <a:t>ơn</a:t>
            </a:r>
            <a:r>
              <a:rPr lang="en-US" baseline="0" dirty="0"/>
              <a:t>.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GV </a:t>
            </a:r>
            <a:r>
              <a:rPr lang="en-US" baseline="0" dirty="0" err="1"/>
              <a:t>chiếu</a:t>
            </a:r>
            <a:r>
              <a:rPr lang="en-US" baseline="0" dirty="0"/>
              <a:t> </a:t>
            </a:r>
            <a:r>
              <a:rPr lang="en-US" baseline="0" dirty="0" err="1"/>
              <a:t>bài</a:t>
            </a:r>
            <a:r>
              <a:rPr lang="en-US" baseline="0" dirty="0"/>
              <a:t> </a:t>
            </a:r>
            <a:r>
              <a:rPr lang="en-US" baseline="0" dirty="0" err="1"/>
              <a:t>toán</a:t>
            </a:r>
            <a:endParaRPr lang="en-US" baseline="0" dirty="0"/>
          </a:p>
          <a:p>
            <a:pPr marL="171450" indent="-171450">
              <a:buFontTx/>
              <a:buChar char="-"/>
            </a:pPr>
            <a:r>
              <a:rPr lang="en-US" baseline="0" dirty="0"/>
              <a:t>- GV </a:t>
            </a:r>
            <a:r>
              <a:rPr lang="en-US" baseline="0" dirty="0" err="1"/>
              <a:t>chiếu</a:t>
            </a:r>
            <a:r>
              <a:rPr lang="en-US" baseline="0" dirty="0"/>
              <a:t> </a:t>
            </a:r>
            <a:r>
              <a:rPr lang="en-US" baseline="0" dirty="0" err="1"/>
              <a:t>bài</a:t>
            </a:r>
            <a:r>
              <a:rPr lang="en-US" baseline="0" dirty="0"/>
              <a:t> </a:t>
            </a:r>
            <a:r>
              <a:rPr lang="en-US" baseline="0" dirty="0" err="1"/>
              <a:t>giải</a:t>
            </a:r>
            <a:r>
              <a:rPr lang="en-US" baseline="0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BC781D-1172-45E7-99A1-2C5299EE52C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2280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3030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555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390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8927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1"/>
            <a:ext cx="12192000" cy="5758149"/>
          </a:xfrm>
          <a:prstGeom prst="rect">
            <a:avLst/>
          </a:prstGeom>
          <a:solidFill>
            <a:srgbClr val="B1DE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sp>
        <p:nvSpPr>
          <p:cNvPr id="7" name="矩形 6"/>
          <p:cNvSpPr/>
          <p:nvPr userDrawn="1"/>
        </p:nvSpPr>
        <p:spPr>
          <a:xfrm>
            <a:off x="0" y="3349128"/>
            <a:ext cx="12192000" cy="2305624"/>
          </a:xfrm>
          <a:prstGeom prst="rect">
            <a:avLst/>
          </a:prstGeom>
          <a:solidFill>
            <a:srgbClr val="7FC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8641" y="3676180"/>
            <a:ext cx="1367967" cy="8184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8827" y="2907955"/>
            <a:ext cx="2435276" cy="1457061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0" y="5654752"/>
            <a:ext cx="12192000" cy="1203248"/>
          </a:xfrm>
          <a:prstGeom prst="rect">
            <a:avLst/>
          </a:prstGeom>
          <a:solidFill>
            <a:srgbClr val="CED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sp>
        <p:nvSpPr>
          <p:cNvPr id="11" name="矩形 10"/>
          <p:cNvSpPr/>
          <p:nvPr userDrawn="1"/>
        </p:nvSpPr>
        <p:spPr>
          <a:xfrm>
            <a:off x="0" y="5372101"/>
            <a:ext cx="12192000" cy="532941"/>
          </a:xfrm>
          <a:prstGeom prst="rect">
            <a:avLst/>
          </a:prstGeom>
          <a:solidFill>
            <a:srgbClr val="80B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2626" y="220338"/>
            <a:ext cx="7725907" cy="603724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800" y="5654755"/>
            <a:ext cx="3727652" cy="71911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0361" y="5654754"/>
            <a:ext cx="3727652" cy="71911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145" y="448795"/>
            <a:ext cx="2665930" cy="159506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0400" y="5377066"/>
            <a:ext cx="1977089" cy="132761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4050" y="4648051"/>
            <a:ext cx="932800" cy="191602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4631" y="4523516"/>
            <a:ext cx="1533823" cy="217524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BF15E-3D69-4198-ACBA-4CF21DCC890D}" type="datetimeFigureOut">
              <a:rPr lang="zh-CN" altLang="en-US" smtClean="0"/>
              <a:t>2024/10/12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F8E3B-1BA1-4539-B149-7B70547C67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3145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497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288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919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425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525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325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765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569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E8A298-E6A9-40C9-A386-68C1FA649167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708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1.emf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gif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microsoft.com/office/2007/relationships/hdphoto" Target="../media/hdphoto2.wdp"/><Relationship Id="rId11" Type="http://schemas.openxmlformats.org/officeDocument/2006/relationships/image" Target="../media/image30.png"/><Relationship Id="rId5" Type="http://schemas.openxmlformats.org/officeDocument/2006/relationships/image" Target="../media/image25.png"/><Relationship Id="rId10" Type="http://schemas.openxmlformats.org/officeDocument/2006/relationships/image" Target="../media/image29.png"/><Relationship Id="rId4" Type="http://schemas.openxmlformats.org/officeDocument/2006/relationships/audio" Target="../media/audio1.wav"/><Relationship Id="rId9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3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35.jpeg"/><Relationship Id="rId5" Type="http://schemas.microsoft.com/office/2007/relationships/hdphoto" Target="../media/hdphoto3.wdp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F90676B-A903-45DB-B6C7-58344A1AFD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8515"/>
            <a:ext cx="12192000" cy="844714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FC346DA-DD64-4FC6-BE2A-77D6A4CBC3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9401"/>
            <a:ext cx="1589371" cy="158937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235E503-111A-40EF-A197-F3075D6423F3}"/>
              </a:ext>
            </a:extLst>
          </p:cNvPr>
          <p:cNvSpPr txBox="1"/>
          <p:nvPr/>
        </p:nvSpPr>
        <p:spPr>
          <a:xfrm>
            <a:off x="1965294" y="802452"/>
            <a:ext cx="7577844" cy="13154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22960">
              <a:lnSpc>
                <a:spcPct val="150000"/>
              </a:lnSpc>
              <a:defRPr/>
            </a:pPr>
            <a:r>
              <a:rPr lang="en-US" sz="2800" b="1" dirty="0">
                <a:solidFill>
                  <a:prstClr val="black"/>
                </a:solidFill>
                <a:latin typeface="Calibri"/>
                <a:cs typeface="#9Slide03 Arima Madurai Medium" panose="00000600000000000000" pitchFamily="2" charset="0"/>
              </a:rPr>
              <a:t>PHÒNG GIÁO DỤC VÀ ĐÀO TẠO QUẬN LONG BIÊN</a:t>
            </a:r>
          </a:p>
          <a:p>
            <a:pPr algn="ctr" defTabSz="822960">
              <a:lnSpc>
                <a:spcPct val="150000"/>
              </a:lnSpc>
              <a:defRPr/>
            </a:pPr>
            <a:r>
              <a:rPr lang="en-US" sz="2800" b="1" dirty="0">
                <a:solidFill>
                  <a:prstClr val="black"/>
                </a:solidFill>
                <a:latin typeface="Calibri"/>
                <a:cs typeface="#9Slide03 Arima Madurai Medium" panose="00000600000000000000" pitchFamily="2" charset="0"/>
              </a:rPr>
              <a:t>TRƯỜNG TIỂU HỌC PHÚC LỢI</a:t>
            </a:r>
            <a:endParaRPr lang="vi-VN" sz="2800" b="1" dirty="0">
              <a:solidFill>
                <a:prstClr val="black"/>
              </a:solidFill>
              <a:latin typeface="Arial" panose="020B0604020202020204" pitchFamily="34" charset="0"/>
              <a:cs typeface="#9Slide03 Arima Madurai Medium" panose="000006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821ED9E-0786-4025-88AA-FAA56FBB3344}"/>
              </a:ext>
            </a:extLst>
          </p:cNvPr>
          <p:cNvSpPr txBox="1"/>
          <p:nvPr/>
        </p:nvSpPr>
        <p:spPr>
          <a:xfrm>
            <a:off x="730770" y="2231405"/>
            <a:ext cx="9703838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22960">
              <a:defRPr/>
            </a:pPr>
            <a:r>
              <a:rPr lang="en-US" sz="4860" b="1" dirty="0">
                <a:solidFill>
                  <a:srgbClr val="FF0000"/>
                </a:solidFill>
                <a:latin typeface="Calibri"/>
                <a:cs typeface="#9Slide03 Arima Madurai Medium" panose="00000600000000000000" pitchFamily="2" charset="0"/>
              </a:rPr>
              <a:t>CHÀO MỪNG CÁC CON </a:t>
            </a:r>
          </a:p>
          <a:p>
            <a:pPr algn="ctr" defTabSz="822960">
              <a:defRPr/>
            </a:pPr>
            <a:r>
              <a:rPr lang="en-US" sz="4860" b="1" dirty="0">
                <a:solidFill>
                  <a:srgbClr val="FF0000"/>
                </a:solidFill>
                <a:latin typeface="Calibri"/>
                <a:cs typeface="#9Slide03 Arima Madurai Medium" panose="00000600000000000000" pitchFamily="2" charset="0"/>
              </a:rPr>
              <a:t>ĐẾN TIẾT TOÁN</a:t>
            </a:r>
            <a:endParaRPr lang="vi-VN" sz="4860" b="1" dirty="0">
              <a:solidFill>
                <a:srgbClr val="FF0000"/>
              </a:solidFill>
              <a:latin typeface="Arial" panose="020B0604020202020204" pitchFamily="34" charset="0"/>
              <a:cs typeface="#9Slide03 Arima Madurai Medium" panose="00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23305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73"/>
          <a:stretch/>
        </p:blipFill>
        <p:spPr>
          <a:xfrm>
            <a:off x="1589" y="3852662"/>
            <a:ext cx="12203511" cy="300444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0" b="5828"/>
          <a:stretch/>
        </p:blipFill>
        <p:spPr>
          <a:xfrm>
            <a:off x="1587" y="4707952"/>
            <a:ext cx="12188826" cy="214915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41" y="2844921"/>
            <a:ext cx="810409" cy="95692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804" y="295458"/>
            <a:ext cx="1525010" cy="2729768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5924" y="4077531"/>
            <a:ext cx="11936455" cy="278620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417578" y="1339093"/>
            <a:ext cx="7633146" cy="2423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400" b="1" dirty="0" err="1">
                <a:solidFill>
                  <a:srgbClr val="FF0000"/>
                </a:solidFill>
                <a:latin typeface="UTM Staccato " panose="02040603050506020204" pitchFamily="18" charset="0"/>
              </a:rPr>
              <a:t>Tạm</a:t>
            </a:r>
            <a:r>
              <a:rPr lang="en-US" sz="5400" b="1" dirty="0">
                <a:solidFill>
                  <a:srgbClr val="FF0000"/>
                </a:solidFill>
                <a:latin typeface="UTM Staccato " panose="020406030505060202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UTM Staccato " panose="02040603050506020204" pitchFamily="18" charset="0"/>
              </a:rPr>
              <a:t>biệt</a:t>
            </a:r>
            <a:r>
              <a:rPr lang="en-US" sz="5400" b="1" dirty="0">
                <a:solidFill>
                  <a:srgbClr val="FF0000"/>
                </a:solidFill>
                <a:latin typeface="UTM Staccato " panose="020406030505060202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UTM Staccato " panose="02040603050506020204" pitchFamily="18" charset="0"/>
              </a:rPr>
              <a:t>và</a:t>
            </a:r>
            <a:r>
              <a:rPr lang="en-US" sz="5400" b="1" dirty="0">
                <a:solidFill>
                  <a:srgbClr val="FF0000"/>
                </a:solidFill>
                <a:latin typeface="UTM Staccato " panose="020406030505060202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UTM Staccato " panose="02040603050506020204" pitchFamily="18" charset="0"/>
              </a:rPr>
              <a:t>hẹn</a:t>
            </a:r>
            <a:r>
              <a:rPr lang="en-US" sz="5400" b="1" dirty="0">
                <a:solidFill>
                  <a:srgbClr val="FF0000"/>
                </a:solidFill>
                <a:latin typeface="UTM Staccato " panose="020406030505060202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UTM Staccato " panose="02040603050506020204" pitchFamily="18" charset="0"/>
              </a:rPr>
              <a:t>gặp</a:t>
            </a:r>
            <a:r>
              <a:rPr lang="en-US" sz="5400" b="1" dirty="0">
                <a:solidFill>
                  <a:srgbClr val="FF0000"/>
                </a:solidFill>
                <a:latin typeface="UTM Staccato " panose="020406030505060202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UTM Staccato " panose="02040603050506020204" pitchFamily="18" charset="0"/>
              </a:rPr>
              <a:t>lại</a:t>
            </a:r>
            <a:r>
              <a:rPr lang="en-US" sz="5400" b="1" dirty="0">
                <a:solidFill>
                  <a:srgbClr val="FF0000"/>
                </a:solidFill>
                <a:latin typeface="UTM Staccato " panose="02040603050506020204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5400" b="1" dirty="0" err="1">
                <a:solidFill>
                  <a:srgbClr val="FF0000"/>
                </a:solidFill>
                <a:latin typeface="UTM Staccato " panose="02040603050506020204" pitchFamily="18" charset="0"/>
              </a:rPr>
              <a:t>các</a:t>
            </a:r>
            <a:r>
              <a:rPr lang="en-US" sz="5400" b="1" dirty="0">
                <a:solidFill>
                  <a:srgbClr val="FF0000"/>
                </a:solidFill>
                <a:latin typeface="UTM Staccato " panose="02040603050506020204" pitchFamily="18" charset="0"/>
              </a:rPr>
              <a:t> con </a:t>
            </a:r>
            <a:r>
              <a:rPr lang="en-US" sz="5400" b="1" dirty="0" err="1">
                <a:solidFill>
                  <a:srgbClr val="FF0000"/>
                </a:solidFill>
                <a:latin typeface="UTM Staccato " panose="02040603050506020204" pitchFamily="18" charset="0"/>
              </a:rPr>
              <a:t>vào</a:t>
            </a:r>
            <a:r>
              <a:rPr lang="en-US" sz="5400" b="1" dirty="0">
                <a:solidFill>
                  <a:srgbClr val="FF0000"/>
                </a:solidFill>
                <a:latin typeface="UTM Staccato " panose="020406030505060202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UTM Staccato " panose="02040603050506020204" pitchFamily="18" charset="0"/>
              </a:rPr>
              <a:t>những</a:t>
            </a:r>
            <a:r>
              <a:rPr lang="en-US" sz="5400" b="1" dirty="0">
                <a:solidFill>
                  <a:srgbClr val="FF0000"/>
                </a:solidFill>
                <a:latin typeface="UTM Staccato " panose="020406030505060202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UTM Staccato " panose="02040603050506020204" pitchFamily="18" charset="0"/>
              </a:rPr>
              <a:t>tiết</a:t>
            </a:r>
            <a:r>
              <a:rPr lang="en-US" sz="5400" b="1" dirty="0">
                <a:solidFill>
                  <a:srgbClr val="FF0000"/>
                </a:solidFill>
                <a:latin typeface="UTM Staccato " panose="020406030505060202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UTM Staccato " panose="02040603050506020204" pitchFamily="18" charset="0"/>
              </a:rPr>
              <a:t>học</a:t>
            </a:r>
            <a:r>
              <a:rPr lang="en-US" sz="5400" b="1" dirty="0">
                <a:solidFill>
                  <a:srgbClr val="FF0000"/>
                </a:solidFill>
                <a:latin typeface="UTM Staccato " panose="020406030505060202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UTM Staccato " panose="02040603050506020204" pitchFamily="18" charset="0"/>
              </a:rPr>
              <a:t>sau</a:t>
            </a:r>
            <a:r>
              <a:rPr lang="en-US" sz="5400" b="1" dirty="0">
                <a:solidFill>
                  <a:srgbClr val="FF0000"/>
                </a:solidFill>
                <a:latin typeface="UTM Staccato " panose="020406030505060202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608975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5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8515"/>
            <a:ext cx="12192000" cy="84471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03662" y="549888"/>
            <a:ext cx="80356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70C0"/>
                </a:solidFill>
                <a:latin typeface="iCiel Pony" panose="02000000000000000000" pitchFamily="2" charset="0"/>
              </a:rPr>
              <a:t>CHỦ ĐỀ 2: PHÉP CỘNG, PHÉP TRỪ TRONG PHẠM VI 20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52062" y="2044534"/>
            <a:ext cx="6299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Bài</a:t>
            </a:r>
            <a:r>
              <a:rPr lang="en-US" sz="4000" b="1" dirty="0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 1: </a:t>
            </a:r>
            <a:r>
              <a:rPr lang="en-US" sz="4000" b="1" dirty="0" err="1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Phép</a:t>
            </a:r>
            <a:r>
              <a:rPr lang="en-US" sz="4000" b="1" dirty="0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trừ</a:t>
            </a:r>
            <a:r>
              <a:rPr lang="en-US" sz="4000" b="1" dirty="0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 (qua 10) </a:t>
            </a:r>
            <a:r>
              <a:rPr lang="en-US" sz="4000" b="1" dirty="0" err="1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trong</a:t>
            </a:r>
            <a:r>
              <a:rPr lang="en-US" sz="4000" b="1" dirty="0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phạm</a:t>
            </a:r>
            <a:r>
              <a:rPr lang="en-US" sz="4000" b="1" dirty="0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 vi 20 (</a:t>
            </a:r>
            <a:r>
              <a:rPr lang="en-US" sz="4000" b="1" dirty="0" err="1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Tiết</a:t>
            </a:r>
            <a:r>
              <a:rPr lang="en-US" sz="4000" b="1" dirty="0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 3)</a:t>
            </a:r>
          </a:p>
        </p:txBody>
      </p:sp>
    </p:spTree>
    <p:extLst>
      <p:ext uri="{BB962C8B-B14F-4D97-AF65-F5344CB8AC3E}">
        <p14:creationId xmlns:p14="http://schemas.microsoft.com/office/powerpoint/2010/main" val="2406046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2602" y="2796972"/>
            <a:ext cx="501119" cy="44891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141470" y="2092434"/>
            <a:ext cx="39090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iCiel Pony" panose="02000000000000000000" pitchFamily="2" charset="0"/>
              </a:rPr>
              <a:t>YÊU CẦU CẦN ĐẠT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45607" y="2838719"/>
            <a:ext cx="576260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Thực</a:t>
            </a:r>
            <a:r>
              <a:rPr lang="en-US" sz="3200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hiện</a:t>
            </a:r>
            <a:r>
              <a:rPr lang="en-US" sz="3200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được</a:t>
            </a:r>
            <a:r>
              <a:rPr lang="en-US" sz="3200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các</a:t>
            </a:r>
            <a:r>
              <a:rPr lang="en-US" sz="3200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phép</a:t>
            </a:r>
            <a:r>
              <a:rPr lang="en-US" sz="3200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tính</a:t>
            </a:r>
            <a:r>
              <a:rPr lang="en-US" sz="3200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trừ</a:t>
            </a:r>
            <a:r>
              <a:rPr lang="en-US" sz="3200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(qua 10) </a:t>
            </a:r>
            <a:r>
              <a:rPr lang="en-US" sz="3200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bằng</a:t>
            </a:r>
            <a:r>
              <a:rPr lang="en-US" sz="3200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cách</a:t>
            </a:r>
            <a:r>
              <a:rPr lang="en-US" sz="3200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tách</a:t>
            </a:r>
            <a:r>
              <a:rPr lang="en-US" sz="3200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số</a:t>
            </a:r>
            <a:r>
              <a:rPr lang="en-US" sz="3200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45606" y="3895108"/>
            <a:ext cx="54670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Hình</a:t>
            </a:r>
            <a:r>
              <a:rPr lang="en-US" sz="3200" dirty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thành</a:t>
            </a:r>
            <a:r>
              <a:rPr lang="en-US" sz="3200" dirty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được</a:t>
            </a:r>
            <a:r>
              <a:rPr lang="en-US" sz="3200" dirty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bảng</a:t>
            </a:r>
            <a:r>
              <a:rPr lang="en-US" sz="3200" dirty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trừ</a:t>
            </a:r>
            <a:endParaRPr lang="en-US" sz="3200" dirty="0">
              <a:solidFill>
                <a:srgbClr val="00B050"/>
              </a:solidFill>
              <a:latin typeface="iCiel Nabila" pitchFamily="2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15002" y="4459054"/>
            <a:ext cx="630826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Phát</a:t>
            </a:r>
            <a:r>
              <a:rPr lang="en-US" sz="3200" dirty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triển</a:t>
            </a:r>
            <a:r>
              <a:rPr lang="en-US" sz="3200" dirty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năng</a:t>
            </a:r>
            <a:r>
              <a:rPr lang="en-US" sz="3200" dirty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lực</a:t>
            </a:r>
            <a:r>
              <a:rPr lang="en-US" sz="3200" dirty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tư</a:t>
            </a:r>
            <a:r>
              <a:rPr lang="en-US" sz="3200" dirty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duy</a:t>
            </a:r>
            <a:r>
              <a:rPr lang="en-US" sz="3200" dirty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lập</a:t>
            </a:r>
            <a:r>
              <a:rPr lang="en-US" sz="3200" dirty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luận</a:t>
            </a:r>
            <a:r>
              <a:rPr lang="en-US" sz="3200" dirty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toán</a:t>
            </a:r>
            <a:r>
              <a:rPr lang="en-US" sz="3200" dirty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4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2602" y="3895109"/>
            <a:ext cx="501119" cy="448915"/>
          </a:xfrm>
          <a:prstGeom prst="rect">
            <a:avLst/>
          </a:prstGeom>
        </p:spPr>
      </p:pic>
      <p:pic>
        <p:nvPicPr>
          <p:cNvPr id="15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2602" y="4419262"/>
            <a:ext cx="501119" cy="448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971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48461" y="1667201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5585083"/>
              </p:ext>
            </p:extLst>
          </p:nvPr>
        </p:nvGraphicFramePr>
        <p:xfrm>
          <a:off x="1425960" y="1813381"/>
          <a:ext cx="9306558" cy="37475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53279">
                  <a:extLst>
                    <a:ext uri="{9D8B030D-6E8A-4147-A177-3AD203B41FA5}">
                      <a16:colId xmlns:a16="http://schemas.microsoft.com/office/drawing/2014/main" val="3538814585"/>
                    </a:ext>
                  </a:extLst>
                </a:gridCol>
                <a:gridCol w="4653279">
                  <a:extLst>
                    <a:ext uri="{9D8B030D-6E8A-4147-A177-3AD203B41FA5}">
                      <a16:colId xmlns:a16="http://schemas.microsoft.com/office/drawing/2014/main" val="81308283"/>
                    </a:ext>
                  </a:extLst>
                </a:gridCol>
              </a:tblGrid>
              <a:tr h="374752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5135416"/>
                  </a:ext>
                </a:extLst>
              </a:tr>
            </a:tbl>
          </a:graphicData>
        </a:graphic>
      </p:graphicFrame>
      <p:sp>
        <p:nvSpPr>
          <p:cNvPr id="37" name="TextBox 36"/>
          <p:cNvSpPr txBox="1"/>
          <p:nvPr/>
        </p:nvSpPr>
        <p:spPr>
          <a:xfrm>
            <a:off x="1746067" y="1922376"/>
            <a:ext cx="2226020" cy="52322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14 - 5</a:t>
            </a:r>
          </a:p>
        </p:txBody>
      </p:sp>
      <p:grpSp>
        <p:nvGrpSpPr>
          <p:cNvPr id="52" name="Group 51"/>
          <p:cNvGrpSpPr/>
          <p:nvPr/>
        </p:nvGrpSpPr>
        <p:grpSpPr>
          <a:xfrm>
            <a:off x="2238566" y="2633113"/>
            <a:ext cx="3731474" cy="2690577"/>
            <a:chOff x="2282368" y="3301930"/>
            <a:chExt cx="3642340" cy="2640476"/>
          </a:xfrm>
        </p:grpSpPr>
        <p:sp>
          <p:nvSpPr>
            <p:cNvPr id="38" name="TextBox 37"/>
            <p:cNvSpPr txBox="1"/>
            <p:nvPr/>
          </p:nvSpPr>
          <p:spPr>
            <a:xfrm>
              <a:off x="2282368" y="3301930"/>
              <a:ext cx="3642340" cy="24918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Tách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: 14 = 10 + 4 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10 -  5  =  	       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    + 4  =</a:t>
              </a:r>
            </a:p>
            <a:p>
              <a:pPr>
                <a:lnSpc>
                  <a:spcPct val="150000"/>
                </a:lnSpc>
              </a:pPr>
              <a:r>
                <a:rPr lang="en-US" sz="2200" dirty="0">
                  <a:latin typeface="Arial" panose="020B0604020202020204" pitchFamily="34" charset="0"/>
                  <a:cs typeface="Arial" panose="020B0604020202020204" pitchFamily="34" charset="0"/>
                </a:rPr>
                <a:t>   </a:t>
              </a:r>
            </a:p>
          </p:txBody>
        </p:sp>
        <p:sp>
          <p:nvSpPr>
            <p:cNvPr id="45" name="Rounded Rectangle 44"/>
            <p:cNvSpPr/>
            <p:nvPr/>
          </p:nvSpPr>
          <p:spPr>
            <a:xfrm>
              <a:off x="4165035" y="4098737"/>
              <a:ext cx="514477" cy="508765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4122532" y="4694898"/>
              <a:ext cx="579026" cy="491499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2539510" y="5489338"/>
              <a:ext cx="2277688" cy="45306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14 - 5 =  ?</a:t>
              </a:r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2540153" y="4671895"/>
              <a:ext cx="579026" cy="491499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?    </a:t>
              </a:r>
            </a:p>
          </p:txBody>
        </p:sp>
      </p:grpSp>
      <p:sp>
        <p:nvSpPr>
          <p:cNvPr id="40" name="Rounded Rectangle 39"/>
          <p:cNvSpPr/>
          <p:nvPr/>
        </p:nvSpPr>
        <p:spPr>
          <a:xfrm>
            <a:off x="4169216" y="3424471"/>
            <a:ext cx="593644" cy="54021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4124734" y="4065379"/>
            <a:ext cx="593644" cy="50784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3690673" y="4785215"/>
            <a:ext cx="562828" cy="53240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grpSp>
        <p:nvGrpSpPr>
          <p:cNvPr id="53" name="Group 52"/>
          <p:cNvGrpSpPr/>
          <p:nvPr/>
        </p:nvGrpSpPr>
        <p:grpSpPr>
          <a:xfrm>
            <a:off x="6897689" y="2725560"/>
            <a:ext cx="3512719" cy="2677656"/>
            <a:chOff x="2295521" y="3454113"/>
            <a:chExt cx="3512719" cy="2677656"/>
          </a:xfrm>
        </p:grpSpPr>
        <p:sp>
          <p:nvSpPr>
            <p:cNvPr id="54" name="TextBox 53"/>
            <p:cNvSpPr txBox="1"/>
            <p:nvPr/>
          </p:nvSpPr>
          <p:spPr>
            <a:xfrm>
              <a:off x="2295521" y="3454113"/>
              <a:ext cx="3512719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Tách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: 15 = 10 + 3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10 -         = 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      +      =</a:t>
              </a:r>
            </a:p>
            <a:p>
              <a:pPr>
                <a:lnSpc>
                  <a:spcPct val="150000"/>
                </a:lnSpc>
              </a:pP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  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2842515" y="5492661"/>
              <a:ext cx="1936451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15 - 7 = ? </a:t>
              </a:r>
            </a:p>
          </p:txBody>
        </p:sp>
      </p:grpSp>
      <p:sp>
        <p:nvSpPr>
          <p:cNvPr id="61" name="TextBox 60"/>
          <p:cNvSpPr txBox="1"/>
          <p:nvPr/>
        </p:nvSpPr>
        <p:spPr>
          <a:xfrm>
            <a:off x="6366448" y="1974615"/>
            <a:ext cx="2226020" cy="523220"/>
          </a:xfrm>
          <a:prstGeom prst="rect">
            <a:avLst/>
          </a:prstGeom>
          <a:solidFill>
            <a:srgbClr val="CCFFFF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15 - 7</a:t>
            </a:r>
          </a:p>
        </p:txBody>
      </p:sp>
      <p:sp>
        <p:nvSpPr>
          <p:cNvPr id="62" name="Rounded Rectangle 61"/>
          <p:cNvSpPr/>
          <p:nvPr/>
        </p:nvSpPr>
        <p:spPr>
          <a:xfrm>
            <a:off x="8004469" y="3523940"/>
            <a:ext cx="542001" cy="49449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72" name="组合 23"/>
          <p:cNvGrpSpPr/>
          <p:nvPr/>
        </p:nvGrpSpPr>
        <p:grpSpPr>
          <a:xfrm>
            <a:off x="-13656" y="5748427"/>
            <a:ext cx="12203723" cy="1123362"/>
            <a:chOff x="-17585" y="5729324"/>
            <a:chExt cx="12203723" cy="1123362"/>
          </a:xfrm>
        </p:grpSpPr>
        <p:pic>
          <p:nvPicPr>
            <p:cNvPr id="74" name="图片 25"/>
            <p:cNvPicPr>
              <a:picLocks noChangeAspect="1"/>
            </p:cNvPicPr>
            <p:nvPr/>
          </p:nvPicPr>
          <p:blipFill rotWithShape="1">
            <a:blip r:embed="rId3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73" name="图片 24"/>
            <p:cNvPicPr>
              <a:picLocks noChangeAspect="1"/>
            </p:cNvPicPr>
            <p:nvPr/>
          </p:nvPicPr>
          <p:blipFill rotWithShape="1">
            <a:blip r:embed="rId3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pic>
        <p:nvPicPr>
          <p:cNvPr id="75" name="图片 1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00941" y="-254346"/>
            <a:ext cx="2289840" cy="2289840"/>
          </a:xfrm>
          <a:prstGeom prst="rect">
            <a:avLst/>
          </a:prstGeom>
        </p:spPr>
      </p:pic>
      <p:pic>
        <p:nvPicPr>
          <p:cNvPr id="76" name="图片 18">
            <a:extLst>
              <a:ext uri="{FF2B5EF4-FFF2-40B4-BE49-F238E27FC236}">
                <a16:creationId xmlns:a16="http://schemas.microsoft.com/office/drawing/2014/main" id="{414701C5-B57D-43E9-9B2F-45D581C3315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4300" y="4751588"/>
            <a:ext cx="1865116" cy="1697256"/>
          </a:xfrm>
          <a:prstGeom prst="rect">
            <a:avLst/>
          </a:prstGeom>
        </p:spPr>
      </p:pic>
      <p:sp>
        <p:nvSpPr>
          <p:cNvPr id="77" name="Rounded Rectangle 76"/>
          <p:cNvSpPr/>
          <p:nvPr/>
        </p:nvSpPr>
        <p:spPr>
          <a:xfrm>
            <a:off x="9021039" y="3499484"/>
            <a:ext cx="542001" cy="49449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8" name="Rounded Rectangle 77"/>
          <p:cNvSpPr/>
          <p:nvPr/>
        </p:nvSpPr>
        <p:spPr>
          <a:xfrm>
            <a:off x="7312543" y="4111915"/>
            <a:ext cx="542001" cy="49449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9" name="Rounded Rectangle 78"/>
          <p:cNvSpPr/>
          <p:nvPr/>
        </p:nvSpPr>
        <p:spPr>
          <a:xfrm>
            <a:off x="9039960" y="4087304"/>
            <a:ext cx="542001" cy="49449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80" name="Rounded Rectangle 79"/>
          <p:cNvSpPr/>
          <p:nvPr/>
        </p:nvSpPr>
        <p:spPr>
          <a:xfrm>
            <a:off x="7962889" y="3501472"/>
            <a:ext cx="629579" cy="54609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81" name="Rounded Rectangle 80"/>
          <p:cNvSpPr/>
          <p:nvPr/>
        </p:nvSpPr>
        <p:spPr>
          <a:xfrm>
            <a:off x="9021039" y="3485699"/>
            <a:ext cx="629579" cy="54609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82" name="Rounded Rectangle 81"/>
          <p:cNvSpPr/>
          <p:nvPr/>
        </p:nvSpPr>
        <p:spPr>
          <a:xfrm>
            <a:off x="7248268" y="4111937"/>
            <a:ext cx="629579" cy="54609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83" name="Rounded Rectangle 82"/>
          <p:cNvSpPr/>
          <p:nvPr/>
        </p:nvSpPr>
        <p:spPr>
          <a:xfrm>
            <a:off x="8610843" y="4725772"/>
            <a:ext cx="582937" cy="50000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85" name="Rounded Rectangle 84"/>
          <p:cNvSpPr/>
          <p:nvPr/>
        </p:nvSpPr>
        <p:spPr>
          <a:xfrm>
            <a:off x="8996170" y="4077052"/>
            <a:ext cx="629579" cy="54609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2566876" cy="1149125"/>
          </a:xfrm>
          <a:prstGeom prst="rect">
            <a:avLst/>
          </a:prstGeom>
        </p:spPr>
      </p:pic>
      <p:sp>
        <p:nvSpPr>
          <p:cNvPr id="35" name="Rounded Rectangle 34"/>
          <p:cNvSpPr/>
          <p:nvPr/>
        </p:nvSpPr>
        <p:spPr>
          <a:xfrm>
            <a:off x="2479598" y="3993983"/>
            <a:ext cx="594532" cy="524623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9793703" y="2862095"/>
            <a:ext cx="542001" cy="49449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9780829" y="2862095"/>
            <a:ext cx="629579" cy="54609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8175917" y="4131763"/>
            <a:ext cx="542001" cy="49449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8160231" y="4111915"/>
            <a:ext cx="557619" cy="53833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4128101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7" grpId="0" animBg="1"/>
      <p:bldP spid="40" grpId="0" animBg="1"/>
      <p:bldP spid="49" grpId="0" animBg="1"/>
      <p:bldP spid="41" grpId="0" animBg="1"/>
      <p:bldP spid="61" grpId="0" animBg="1"/>
      <p:bldP spid="62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5" grpId="0" animBg="1"/>
      <p:bldP spid="35" grpId="0" animBg="1"/>
      <p:bldP spid="39" grpId="0" animBg="1"/>
      <p:bldP spid="42" grpId="0" animBg="1"/>
      <p:bldP spid="43" grpId="0" animBg="1"/>
      <p:bldP spid="4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ounded Rectangle 33"/>
          <p:cNvSpPr/>
          <p:nvPr/>
        </p:nvSpPr>
        <p:spPr>
          <a:xfrm>
            <a:off x="1434188" y="800093"/>
            <a:ext cx="8688121" cy="273212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08" b="10907"/>
          <a:stretch/>
        </p:blipFill>
        <p:spPr>
          <a:xfrm>
            <a:off x="-123291" y="4212177"/>
            <a:ext cx="11668975" cy="2767946"/>
          </a:xfrm>
          <a:prstGeom prst="rect">
            <a:avLst/>
          </a:prstGeom>
        </p:spPr>
      </p:pic>
      <p:pic>
        <p:nvPicPr>
          <p:cNvPr id="26" name="图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00" t="40296"/>
          <a:stretch/>
        </p:blipFill>
        <p:spPr>
          <a:xfrm>
            <a:off x="7402408" y="3776273"/>
            <a:ext cx="4671317" cy="3070860"/>
          </a:xfrm>
          <a:prstGeom prst="rect">
            <a:avLst/>
          </a:prstGeom>
        </p:spPr>
      </p:pic>
      <p:pic>
        <p:nvPicPr>
          <p:cNvPr id="27" name="图片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88" t="21865" r="34023" b="21941"/>
          <a:stretch/>
        </p:blipFill>
        <p:spPr>
          <a:xfrm rot="11458889">
            <a:off x="-180026" y="3145958"/>
            <a:ext cx="2225490" cy="2132439"/>
          </a:xfrm>
          <a:prstGeom prst="rect">
            <a:avLst/>
          </a:prstGeom>
        </p:spPr>
      </p:pic>
      <p:sp>
        <p:nvSpPr>
          <p:cNvPr id="14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625342" y="3994565"/>
            <a:ext cx="614754" cy="61482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</a:t>
            </a:r>
            <a:endParaRPr lang="zh-CN" altLang="en-US" sz="3200" b="1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3630" y="209862"/>
            <a:ext cx="22260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nhẩm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图片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57" t="3512" r="13457" b="64444"/>
          <a:stretch/>
        </p:blipFill>
        <p:spPr>
          <a:xfrm>
            <a:off x="9843978" y="82073"/>
            <a:ext cx="2111023" cy="1648178"/>
          </a:xfrm>
          <a:prstGeom prst="rect">
            <a:avLst/>
          </a:prstGeom>
        </p:spPr>
      </p:pic>
      <p:pic>
        <p:nvPicPr>
          <p:cNvPr id="30" name="图片 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09" t="24362" r="8263" b="45350"/>
          <a:stretch/>
        </p:blipFill>
        <p:spPr>
          <a:xfrm flipH="1">
            <a:off x="10502937" y="1370445"/>
            <a:ext cx="1646218" cy="1707220"/>
          </a:xfrm>
          <a:prstGeom prst="rect">
            <a:avLst/>
          </a:prstGeom>
        </p:spPr>
      </p:pic>
      <p:pic>
        <p:nvPicPr>
          <p:cNvPr id="31" name="图片 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11" t="21947" r="28344" b="32798"/>
          <a:stretch/>
        </p:blipFill>
        <p:spPr>
          <a:xfrm flipH="1">
            <a:off x="9369192" y="2615583"/>
            <a:ext cx="1928956" cy="2390030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48" t="47407" r="16173" b="4087"/>
          <a:stretch/>
        </p:blipFill>
        <p:spPr>
          <a:xfrm rot="19999882">
            <a:off x="7569605" y="3781049"/>
            <a:ext cx="2153727" cy="2288334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1929771" y="1220954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15 – 5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446941" y="1214578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15 – 6 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182599" y="1177784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15 – 7 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68905" y="2197505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15 – 8 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408291" y="2180970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15 – 9 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052695" y="2188562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15 – 10 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987507" y="1273588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</a:t>
            </a:r>
          </a:p>
        </p:txBody>
      </p:sp>
      <p:sp>
        <p:nvSpPr>
          <p:cNvPr id="44" name="Oval 43"/>
          <p:cNvSpPr/>
          <p:nvPr/>
        </p:nvSpPr>
        <p:spPr>
          <a:xfrm>
            <a:off x="3262668" y="1218340"/>
            <a:ext cx="743620" cy="578468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519735" y="1229082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</a:t>
            </a:r>
          </a:p>
        </p:txBody>
      </p:sp>
      <p:sp>
        <p:nvSpPr>
          <p:cNvPr id="46" name="Oval 45"/>
          <p:cNvSpPr/>
          <p:nvPr/>
        </p:nvSpPr>
        <p:spPr>
          <a:xfrm>
            <a:off x="5924138" y="1250709"/>
            <a:ext cx="575353" cy="52844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8247238" y="1131218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</a:t>
            </a:r>
          </a:p>
        </p:txBody>
      </p:sp>
      <p:sp>
        <p:nvSpPr>
          <p:cNvPr id="48" name="Oval 47"/>
          <p:cNvSpPr/>
          <p:nvPr/>
        </p:nvSpPr>
        <p:spPr>
          <a:xfrm>
            <a:off x="8609605" y="1172557"/>
            <a:ext cx="575353" cy="52844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980034" y="2208520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</a:t>
            </a:r>
          </a:p>
        </p:txBody>
      </p:sp>
      <p:sp>
        <p:nvSpPr>
          <p:cNvPr id="50" name="Oval 49"/>
          <p:cNvSpPr/>
          <p:nvPr/>
        </p:nvSpPr>
        <p:spPr>
          <a:xfrm>
            <a:off x="3318601" y="2194892"/>
            <a:ext cx="575353" cy="52844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545718" y="2167631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</a:t>
            </a:r>
          </a:p>
        </p:txBody>
      </p:sp>
      <p:sp>
        <p:nvSpPr>
          <p:cNvPr id="52" name="Oval 51"/>
          <p:cNvSpPr/>
          <p:nvPr/>
        </p:nvSpPr>
        <p:spPr>
          <a:xfrm>
            <a:off x="5941942" y="2166369"/>
            <a:ext cx="575353" cy="52844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8305850" y="2160857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</a:t>
            </a:r>
          </a:p>
        </p:txBody>
      </p:sp>
      <p:sp>
        <p:nvSpPr>
          <p:cNvPr id="54" name="Oval 53"/>
          <p:cNvSpPr/>
          <p:nvPr/>
        </p:nvSpPr>
        <p:spPr>
          <a:xfrm>
            <a:off x="8687189" y="2134000"/>
            <a:ext cx="575353" cy="52844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674547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5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5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5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5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5" grpId="0"/>
      <p:bldP spid="36" grpId="0"/>
      <p:bldP spid="37" grpId="0"/>
      <p:bldP spid="38" grpId="0"/>
      <p:bldP spid="39" grpId="0"/>
      <p:bldP spid="40" grpId="0"/>
      <p:bldP spid="43" grpId="0"/>
      <p:bldP spid="44" grpId="0" animBg="1"/>
      <p:bldP spid="45" grpId="0"/>
      <p:bldP spid="46" grpId="0" animBg="1"/>
      <p:bldP spid="47" grpId="0"/>
      <p:bldP spid="48" grpId="0" animBg="1"/>
      <p:bldP spid="49" grpId="0"/>
      <p:bldP spid="50" grpId="0" animBg="1"/>
      <p:bldP spid="51" grpId="0"/>
      <p:bldP spid="52" grpId="0" animBg="1"/>
      <p:bldP spid="53" grpId="0"/>
      <p:bldP spid="5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图片 3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52"/>
          <a:stretch/>
        </p:blipFill>
        <p:spPr>
          <a:xfrm>
            <a:off x="9694168" y="1882655"/>
            <a:ext cx="2448732" cy="4925179"/>
          </a:xfrm>
          <a:prstGeom prst="rect">
            <a:avLst/>
          </a:prstGeom>
        </p:spPr>
      </p:pic>
      <p:pic>
        <p:nvPicPr>
          <p:cNvPr id="40" name="图片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907" b="1639"/>
          <a:stretch/>
        </p:blipFill>
        <p:spPr>
          <a:xfrm>
            <a:off x="2444110" y="4577633"/>
            <a:ext cx="7085352" cy="2067434"/>
          </a:xfrm>
          <a:prstGeom prst="rect">
            <a:avLst/>
          </a:prstGeom>
        </p:spPr>
      </p:pic>
      <p:grpSp>
        <p:nvGrpSpPr>
          <p:cNvPr id="41" name="组合 23"/>
          <p:cNvGrpSpPr/>
          <p:nvPr/>
        </p:nvGrpSpPr>
        <p:grpSpPr>
          <a:xfrm>
            <a:off x="-60823" y="5734638"/>
            <a:ext cx="12203723" cy="1123362"/>
            <a:chOff x="-17585" y="5729324"/>
            <a:chExt cx="12203723" cy="1123362"/>
          </a:xfrm>
        </p:grpSpPr>
        <p:pic>
          <p:nvPicPr>
            <p:cNvPr id="42" name="图片 24"/>
            <p:cNvPicPr>
              <a:picLocks noChangeAspect="1"/>
            </p:cNvPicPr>
            <p:nvPr/>
          </p:nvPicPr>
          <p:blipFill rotWithShape="1">
            <a:blip r:embed="rId6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43" name="图片 25"/>
            <p:cNvPicPr>
              <a:picLocks noChangeAspect="1"/>
            </p:cNvPicPr>
            <p:nvPr/>
          </p:nvPicPr>
          <p:blipFill rotWithShape="1">
            <a:blip r:embed="rId6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sp>
        <p:nvSpPr>
          <p:cNvPr id="27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08855" y="413218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1212783" y="510139"/>
            <a:ext cx="1164657" cy="51790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0494094"/>
              </p:ext>
            </p:extLst>
          </p:nvPr>
        </p:nvGraphicFramePr>
        <p:xfrm>
          <a:off x="1381697" y="1476886"/>
          <a:ext cx="7494726" cy="20725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9121">
                  <a:extLst>
                    <a:ext uri="{9D8B030D-6E8A-4147-A177-3AD203B41FA5}">
                      <a16:colId xmlns:a16="http://schemas.microsoft.com/office/drawing/2014/main" val="348649247"/>
                    </a:ext>
                  </a:extLst>
                </a:gridCol>
                <a:gridCol w="1249121">
                  <a:extLst>
                    <a:ext uri="{9D8B030D-6E8A-4147-A177-3AD203B41FA5}">
                      <a16:colId xmlns:a16="http://schemas.microsoft.com/office/drawing/2014/main" val="2351777407"/>
                    </a:ext>
                  </a:extLst>
                </a:gridCol>
                <a:gridCol w="1249121">
                  <a:extLst>
                    <a:ext uri="{9D8B030D-6E8A-4147-A177-3AD203B41FA5}">
                      <a16:colId xmlns:a16="http://schemas.microsoft.com/office/drawing/2014/main" val="2855970045"/>
                    </a:ext>
                  </a:extLst>
                </a:gridCol>
                <a:gridCol w="1249121">
                  <a:extLst>
                    <a:ext uri="{9D8B030D-6E8A-4147-A177-3AD203B41FA5}">
                      <a16:colId xmlns:a16="http://schemas.microsoft.com/office/drawing/2014/main" val="1467045867"/>
                    </a:ext>
                  </a:extLst>
                </a:gridCol>
                <a:gridCol w="1249121">
                  <a:extLst>
                    <a:ext uri="{9D8B030D-6E8A-4147-A177-3AD203B41FA5}">
                      <a16:colId xmlns:a16="http://schemas.microsoft.com/office/drawing/2014/main" val="3564079418"/>
                    </a:ext>
                  </a:extLst>
                </a:gridCol>
                <a:gridCol w="1249121">
                  <a:extLst>
                    <a:ext uri="{9D8B030D-6E8A-4147-A177-3AD203B41FA5}">
                      <a16:colId xmlns:a16="http://schemas.microsoft.com/office/drawing/2014/main" val="2692669110"/>
                    </a:ext>
                  </a:extLst>
                </a:gridCol>
              </a:tblGrid>
              <a:tr h="690834"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3576100"/>
                  </a:ext>
                </a:extLst>
              </a:tr>
              <a:tr h="69083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7623076"/>
                  </a:ext>
                </a:extLst>
              </a:tr>
              <a:tr h="690834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solidFill>
                      <a:srgbClr val="FF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0803962"/>
                  </a:ext>
                </a:extLst>
              </a:tr>
            </a:tbl>
          </a:graphicData>
        </a:graphic>
      </p:graphicFrame>
      <p:sp>
        <p:nvSpPr>
          <p:cNvPr id="33" name="Rounded Rectangle 32"/>
          <p:cNvSpPr/>
          <p:nvPr/>
        </p:nvSpPr>
        <p:spPr>
          <a:xfrm>
            <a:off x="4247110" y="2907493"/>
            <a:ext cx="666750" cy="5775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5467560" y="2903992"/>
            <a:ext cx="666750" cy="5775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6688010" y="2903991"/>
            <a:ext cx="666750" cy="5775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7932180" y="2900569"/>
            <a:ext cx="666750" cy="5775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pic>
        <p:nvPicPr>
          <p:cNvPr id="44" name="图片 37">
            <a:extLst>
              <a:ext uri="{FF2B5EF4-FFF2-40B4-BE49-F238E27FC236}">
                <a16:creationId xmlns:a16="http://schemas.microsoft.com/office/drawing/2014/main" id="{CA51BFDD-7EB2-41C7-B1D2-9A78363AE09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256" y="-224842"/>
            <a:ext cx="2052744" cy="2254977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12363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1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4259" b="48056" l="33646" r="43021"/>
                    </a14:imgEffect>
                  </a14:imgLayer>
                </a14:imgProps>
              </a:ext>
            </a:extLst>
          </a:blip>
          <a:srcRect l="33564" t="34258" r="56904" b="52052"/>
          <a:stretch/>
        </p:blipFill>
        <p:spPr>
          <a:xfrm>
            <a:off x="3056737" y="3570273"/>
            <a:ext cx="2127143" cy="17185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593" b="46852" l="52969" r="62292"/>
                    </a14:imgEffect>
                  </a14:imgLayer>
                </a14:imgProps>
              </a:ext>
            </a:extLst>
          </a:blip>
          <a:srcRect l="52735" t="32917" r="37733" b="53393"/>
          <a:stretch/>
        </p:blipFill>
        <p:spPr>
          <a:xfrm>
            <a:off x="6645545" y="5109951"/>
            <a:ext cx="2015901" cy="16286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222" b="46204" l="43073" r="52760">
                        <a14:foregroundMark x1="48542" y1="37870" x2="48542" y2="37870"/>
                        <a14:foregroundMark x1="48646" y1="38241" x2="48646" y2="38241"/>
                        <a14:foregroundMark x1="48802" y1="38241" x2="48802" y2="38241"/>
                        <a14:foregroundMark x1="49115" y1="38148" x2="49115" y2="38148"/>
                      </a14:backgroundRemoval>
                    </a14:imgEffect>
                  </a14:imgLayer>
                </a14:imgProps>
              </a:ext>
            </a:extLst>
          </a:blip>
          <a:srcRect l="43041" t="33013" r="47427" b="53297"/>
          <a:stretch/>
        </p:blipFill>
        <p:spPr>
          <a:xfrm>
            <a:off x="5561727" y="2707429"/>
            <a:ext cx="1893479" cy="15297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8056" b="61944" l="43229" r="52500"/>
                    </a14:imgEffect>
                  </a14:imgLayer>
                </a14:imgProps>
              </a:ext>
            </a:extLst>
          </a:blip>
          <a:srcRect l="43149" t="48043" r="47319" b="38267"/>
          <a:stretch/>
        </p:blipFill>
        <p:spPr>
          <a:xfrm>
            <a:off x="5246718" y="4238514"/>
            <a:ext cx="1948478" cy="15741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9352" b="63796" l="52760" r="62083"/>
                    </a14:imgEffect>
                  </a14:imgLayer>
                </a14:imgProps>
              </a:ext>
            </a:extLst>
          </a:blip>
          <a:srcRect l="52789" t="49575" r="37679" b="36735"/>
          <a:stretch/>
        </p:blipFill>
        <p:spPr>
          <a:xfrm>
            <a:off x="7773257" y="3232918"/>
            <a:ext cx="1835933" cy="14832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1944" b="65648" l="33125" r="43021"/>
                    </a14:imgEffect>
                  </a14:imgLayer>
                </a14:imgProps>
              </a:ext>
            </a:extLst>
          </a:blip>
          <a:srcRect l="33402" t="52256" r="57066" b="34054"/>
          <a:stretch/>
        </p:blipFill>
        <p:spPr>
          <a:xfrm>
            <a:off x="3281253" y="5197964"/>
            <a:ext cx="2096802" cy="1694027"/>
          </a:xfrm>
          <a:prstGeom prst="rect">
            <a:avLst/>
          </a:prstGeom>
        </p:spPr>
      </p:pic>
      <p:sp>
        <p:nvSpPr>
          <p:cNvPr id="10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90868" y="182385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23609" y="304770"/>
            <a:ext cx="1082426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bay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7?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bay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9 ?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905622" y="1081480"/>
            <a:ext cx="3424032" cy="2071525"/>
            <a:chOff x="905622" y="1081480"/>
            <a:chExt cx="3424032" cy="2071525"/>
          </a:xfrm>
        </p:grpSpPr>
        <p:pic>
          <p:nvPicPr>
            <p:cNvPr id="12" name="图片 2">
              <a:extLst>
                <a:ext uri="{FF2B5EF4-FFF2-40B4-BE49-F238E27FC236}">
                  <a16:creationId xmlns:a16="http://schemas.microsoft.com/office/drawing/2014/main" id="{3631CC96-E12A-42F8-BF49-026C830A5BA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5622" y="1081480"/>
              <a:ext cx="3214687" cy="2071525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1595143" y="1765928"/>
              <a:ext cx="27345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Hiệu</a:t>
              </a:r>
              <a:r>
                <a:rPr lang="en-US" sz="24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bằng</a:t>
              </a:r>
              <a:r>
                <a:rPr lang="en-US" sz="24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7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8740878" y="960997"/>
            <a:ext cx="3214687" cy="2071525"/>
            <a:chOff x="8633184" y="1047922"/>
            <a:chExt cx="3214687" cy="2071525"/>
          </a:xfrm>
        </p:grpSpPr>
        <p:pic>
          <p:nvPicPr>
            <p:cNvPr id="13" name="图片 2">
              <a:extLst>
                <a:ext uri="{FF2B5EF4-FFF2-40B4-BE49-F238E27FC236}">
                  <a16:creationId xmlns:a16="http://schemas.microsoft.com/office/drawing/2014/main" id="{3631CC96-E12A-42F8-BF49-026C830A5BA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3184" y="1047922"/>
              <a:ext cx="3214687" cy="2071525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9462051" y="1765928"/>
              <a:ext cx="202306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Hiệu</a:t>
              </a:r>
              <a:r>
                <a:rPr lang="en-US" sz="24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bằng</a:t>
              </a:r>
              <a:r>
                <a:rPr lang="en-US" sz="24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9</a:t>
              </a:r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612" y="1831340"/>
            <a:ext cx="4902229" cy="398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22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3.33333E-6 L -0.13984 -0.14467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92" y="-7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0 L 0.32305 0.01435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46" y="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85185E-6 L -0.51328 0.09768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664" y="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3.7037E-7 L 0.33854 0.00417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27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0 L -0.16758 -0.01458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85" y="-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1.11111E-6 L 0.20638 0.01898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12" y="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f21-zpc.zdn.vn/2085924930267516018/aa22a9445c9c95c2cc8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49" y="1410987"/>
            <a:ext cx="10792707" cy="3535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41832" y="3184922"/>
            <a:ext cx="3849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15- 8, 12- 5, 14- 7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41832" y="4590050"/>
            <a:ext cx="3849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14- 5, 13- 4, 15- 6</a:t>
            </a:r>
          </a:p>
        </p:txBody>
      </p:sp>
    </p:spTree>
    <p:extLst>
      <p:ext uri="{BB962C8B-B14F-4D97-AF65-F5344CB8AC3E}">
        <p14:creationId xmlns:p14="http://schemas.microsoft.com/office/powerpoint/2010/main" val="829496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90868" y="182385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22389" y="182385"/>
            <a:ext cx="104856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14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ổi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cháu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ổi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6852" b="51574" l="45625" r="68385">
                        <a14:foregroundMark x1="58750" y1="37500" x2="58750" y2="37500"/>
                        <a14:foregroundMark x1="67708" y1="37315" x2="67708" y2="37315"/>
                        <a14:foregroundMark x1="58698" y1="37778" x2="67813" y2="37500"/>
                        <a14:foregroundMark x1="59010" y1="36667" x2="66354" y2="35093"/>
                        <a14:foregroundMark x1="60469" y1="39074" x2="66719" y2="38704"/>
                        <a14:foregroundMark x1="52396" y1="27593" x2="52396" y2="27593"/>
                        <a14:foregroundMark x1="52812" y1="27500" x2="52812" y2="27500"/>
                        <a14:foregroundMark x1="51042" y1="27315" x2="55573" y2="26944"/>
                        <a14:foregroundMark x1="55469" y1="26852" x2="60365" y2="31574"/>
                        <a14:foregroundMark x1="60365" y1="31574" x2="61771" y2="33889"/>
                        <a14:foregroundMark x1="61771" y1="33889" x2="66563" y2="34259"/>
                        <a14:foregroundMark x1="66563" y1="34259" x2="67917" y2="36111"/>
                        <a14:foregroundMark x1="67760" y1="37685" x2="67760" y2="37685"/>
                        <a14:foregroundMark x1="65417" y1="36481" x2="65417" y2="36481"/>
                        <a14:foregroundMark x1="64844" y1="37130" x2="64479" y2="37222"/>
                        <a14:foregroundMark x1="60052" y1="37500" x2="60052" y2="37500"/>
                        <a14:foregroundMark x1="63698" y1="39630" x2="66510" y2="39259"/>
                        <a14:foregroundMark x1="68073" y1="35926" x2="68021" y2="37963"/>
                        <a14:foregroundMark x1="67865" y1="37778" x2="66667" y2="39259"/>
                      </a14:backgroundRemoval>
                    </a14:imgEffect>
                  </a14:imgLayer>
                </a14:imgProps>
              </a:ext>
            </a:extLst>
          </a:blip>
          <a:srcRect l="45650" t="26911" r="31384" b="48079"/>
          <a:stretch/>
        </p:blipFill>
        <p:spPr>
          <a:xfrm>
            <a:off x="6604750" y="913379"/>
            <a:ext cx="5377525" cy="3792208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>
            <a:off x="1740310" y="749796"/>
            <a:ext cx="229091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848121" y="757885"/>
            <a:ext cx="287020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8815028" y="749796"/>
            <a:ext cx="1813643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022389" y="1382714"/>
            <a:ext cx="2330411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074" name="Picture 2" descr="https://f6.photo.talk.zdn.vn/8867998549089450286/d5049d6068b8a1e6f8a9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868" y="3285647"/>
            <a:ext cx="6870583" cy="308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f21-zpc.zdn.vn/4842980912719353791/428bcfec3a34f36aaa25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37" y="3285647"/>
            <a:ext cx="7023443" cy="3471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0646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1888</TotalTime>
  <Words>379</Words>
  <Application>Microsoft Office PowerPoint</Application>
  <PresentationFormat>Widescreen</PresentationFormat>
  <Paragraphs>105</Paragraphs>
  <Slides>10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Arial</vt:lpstr>
      <vt:lpstr>Arial-Rounded</vt:lpstr>
      <vt:lpstr>Calibri</vt:lpstr>
      <vt:lpstr>Calibri Light</vt:lpstr>
      <vt:lpstr>HP001 4 hàng</vt:lpstr>
      <vt:lpstr>iCiel Cadena</vt:lpstr>
      <vt:lpstr>iCiel Nabila</vt:lpstr>
      <vt:lpstr>iCiel Pony</vt:lpstr>
      <vt:lpstr>UTM Staccato 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Ly Lê Thị Khánh</cp:lastModifiedBy>
  <cp:revision>85</cp:revision>
  <dcterms:created xsi:type="dcterms:W3CDTF">2021-05-28T09:26:39Z</dcterms:created>
  <dcterms:modified xsi:type="dcterms:W3CDTF">2024-10-12T16:23:16Z</dcterms:modified>
</cp:coreProperties>
</file>