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80" r:id="rId3"/>
    <p:sldId id="262" r:id="rId4"/>
    <p:sldId id="263" r:id="rId5"/>
    <p:sldId id="261" r:id="rId6"/>
    <p:sldId id="275" r:id="rId7"/>
    <p:sldId id="267" r:id="rId8"/>
    <p:sldId id="257" r:id="rId9"/>
    <p:sldId id="282" r:id="rId10"/>
    <p:sldId id="281" r:id="rId11"/>
    <p:sldId id="278" r:id="rId12"/>
    <p:sldId id="279" r:id="rId13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4660"/>
  </p:normalViewPr>
  <p:slideViewPr>
    <p:cSldViewPr>
      <p:cViewPr varScale="1">
        <p:scale>
          <a:sx n="101" d="100"/>
          <a:sy n="101" d="100"/>
        </p:scale>
        <p:origin x="1140" y="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9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nói thêm về khi </a:t>
            </a:r>
            <a:r>
              <a:rPr lang="vi-VN" baseline="0"/>
              <a:t>đổi</a:t>
            </a:r>
            <a:r>
              <a:rPr lang="en-US" baseline="0"/>
              <a:t> chỗ 2 số hạng trong 1 tổng thì tổng k thay </a:t>
            </a:r>
            <a:r>
              <a:rPr lang="vi-VN" baseline="0"/>
              <a:t>đối</a:t>
            </a:r>
            <a:r>
              <a:rPr lang="en-US" baseline="0"/>
              <a:t>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9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704942"/>
            <a:ext cx="461392" cy="446282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56404"/>
            <a:ext cx="302601" cy="315093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869478"/>
            <a:ext cx="173097" cy="188776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5220570"/>
            <a:ext cx="123715" cy="90931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5151224"/>
            <a:ext cx="90352" cy="69346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4326943"/>
            <a:ext cx="173097" cy="188776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336085"/>
            <a:ext cx="7400615" cy="3975416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373024"/>
            <a:ext cx="1726041" cy="1328138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006908"/>
            <a:ext cx="1653117" cy="1681913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5348334"/>
            <a:ext cx="199221" cy="137208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689005"/>
            <a:ext cx="6990179" cy="10259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271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990067"/>
            <a:ext cx="1949585" cy="2101524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310140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7897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018593"/>
            <a:ext cx="982268" cy="207180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268645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3141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292045"/>
            <a:ext cx="1480398" cy="168340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252815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1062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303919"/>
            <a:ext cx="1552415" cy="86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80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7" y="375358"/>
            <a:ext cx="1678338" cy="719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877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0" y="365218"/>
            <a:ext cx="1747912" cy="7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522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298309"/>
            <a:ext cx="1744100" cy="9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0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571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704942"/>
            <a:ext cx="461392" cy="446282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56404"/>
            <a:ext cx="302601" cy="315093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869478"/>
            <a:ext cx="173097" cy="188776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5220570"/>
            <a:ext cx="123715" cy="90931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5151224"/>
            <a:ext cx="90352" cy="69346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4326943"/>
            <a:ext cx="173097" cy="188776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5348334"/>
            <a:ext cx="199221" cy="137208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305312"/>
            <a:ext cx="7400615" cy="4006188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373024"/>
            <a:ext cx="1726041" cy="1328138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006908"/>
            <a:ext cx="1653117" cy="1681913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689005"/>
            <a:ext cx="6990179" cy="10259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811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990067"/>
            <a:ext cx="1949585" cy="2101524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310140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5727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018593"/>
            <a:ext cx="982268" cy="207180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268645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1920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908425"/>
            <a:ext cx="4162526" cy="39422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644115"/>
            <a:ext cx="963023" cy="11140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665595" y="904137"/>
            <a:ext cx="1289145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292045"/>
            <a:ext cx="1480398" cy="168340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317792"/>
            <a:ext cx="333206" cy="33210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4198868"/>
            <a:ext cx="218531" cy="234479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95717"/>
            <a:ext cx="125006" cy="140479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998147"/>
            <a:ext cx="89344" cy="676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240441"/>
            <a:ext cx="65250" cy="5160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617913"/>
            <a:ext cx="125006" cy="140479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33039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38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303919"/>
            <a:ext cx="1552415" cy="86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3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7" y="375358"/>
            <a:ext cx="1678338" cy="719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13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0" y="365218"/>
            <a:ext cx="1747912" cy="7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2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298309"/>
            <a:ext cx="1744100" cy="9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11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82933"/>
            <a:ext cx="8709926" cy="5200109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73514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75568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82451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8960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76495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24671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267255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33608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301167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276520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758278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778821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84765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812733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788086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269844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290387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35921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324299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299652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781410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801953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87078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835865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811218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292976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313519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38234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347431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322784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804542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825084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893914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85899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834349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4316107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4336650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4405480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4370562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4345915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827673"/>
            <a:ext cx="82436" cy="147777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848216"/>
            <a:ext cx="337031" cy="925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917046"/>
            <a:ext cx="34289" cy="3809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882128"/>
            <a:ext cx="34289" cy="3809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857481"/>
            <a:ext cx="335795" cy="8007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11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5410729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10783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90676B-A903-45DB-B6C7-58344A1AF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864"/>
            <a:ext cx="9144000" cy="63353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01"/>
            <a:ext cx="1192028" cy="11920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1450455" y="887590"/>
            <a:ext cx="5730416" cy="1009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17220">
              <a:lnSpc>
                <a:spcPct val="150000"/>
              </a:lnSpc>
              <a:defRPr/>
            </a:pPr>
            <a:r>
              <a:rPr lang="en-US" sz="21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617220">
              <a:lnSpc>
                <a:spcPct val="150000"/>
              </a:lnSpc>
              <a:defRPr/>
            </a:pPr>
            <a:r>
              <a:rPr lang="en-US" sz="21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1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548077" y="1959304"/>
            <a:ext cx="7277879" cy="121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17220">
              <a:defRPr/>
            </a:pPr>
            <a:r>
              <a:rPr lang="en-US" sz="3645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CHÀO MỪNG CÁC CON </a:t>
            </a:r>
          </a:p>
          <a:p>
            <a:pPr algn="ctr" defTabSz="617220">
              <a:defRPr/>
            </a:pPr>
            <a:r>
              <a:rPr lang="en-US" sz="3645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ĐẾN TIẾT TOÁN</a:t>
            </a:r>
            <a:endParaRPr lang="vi-VN" sz="3645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330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2895600" y="2773365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vi 20”.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2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 tiêu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29200" y="3619500"/>
            <a:ext cx="3019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các bài toán có về thêm, bớt một số 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vị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1028700"/>
            <a:ext cx="3019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vào trò ch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661061"/>
              </p:ext>
            </p:extLst>
          </p:nvPr>
        </p:nvGraphicFramePr>
        <p:xfrm>
          <a:off x="228600" y="1548699"/>
          <a:ext cx="7393400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735522" cy="609600"/>
            <a:chOff x="228600" y="190500"/>
            <a:chExt cx="1735522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399" y="228600"/>
              <a:ext cx="143072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07123" y="262075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64576" y="2637831"/>
            <a:ext cx="693023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64123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22990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597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503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84431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5536" y="263326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7509" y="2632581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08109" y="2615500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85127" y="2615499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31815" y="3404865"/>
            <a:ext cx="6982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8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661508" y="1657195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+ 8         8 + 4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9164" y="174573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6615" y="1760488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1028" y="2950613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+ 4         7 + 5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8684" y="303915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6135" y="3053906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8237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3" grpId="0"/>
      <p:bldP spid="14" grpId="0"/>
      <p:bldP spid="14" grpId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448" y="194691"/>
            <a:ext cx="8918668" cy="742950"/>
            <a:chOff x="152400" y="424434"/>
            <a:chExt cx="8918668" cy="742950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24434"/>
              <a:ext cx="8613868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Có 6 bạn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thêm 3 bạn chạy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đến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cùng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 Hỏi lúc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tất cả bao nhiêu bạn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rổ?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5715000" y="56616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87952" y="900684"/>
            <a:ext cx="4575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561975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066799" y="136957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Tóm</a:t>
            </a:r>
            <a:r>
              <a:rPr lang="en-US" sz="22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tắt</a:t>
            </a:r>
            <a:endParaRPr lang="en-US" sz="2200" b="1" dirty="0">
              <a:solidFill>
                <a:srgbClr val="008E40"/>
              </a:solidFill>
              <a:latin typeface="HP001 4 hàng" panose="020B0603050302020204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9356" y="1962382"/>
            <a:ext cx="3657600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Có</a:t>
            </a:r>
            <a:r>
              <a:rPr lang="en-US" sz="22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		: 6 </a:t>
            </a:r>
            <a:r>
              <a:rPr lang="en-US" sz="22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bạn</a:t>
            </a:r>
            <a:endParaRPr lang="en-US" sz="2200" b="1" dirty="0">
              <a:solidFill>
                <a:srgbClr val="008E40"/>
              </a:solidFill>
              <a:latin typeface="HP001 4 hàng" panose="020B0603050302020204" pitchFamily="34" charset="0"/>
              <a:cs typeface="Arial" pitchFamily="34" charset="0"/>
            </a:endParaRP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Thêm</a:t>
            </a:r>
            <a:r>
              <a:rPr lang="en-US" sz="22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 		: 3 </a:t>
            </a:r>
            <a:r>
              <a:rPr lang="en-US" sz="22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bạn</a:t>
            </a:r>
            <a:endParaRPr lang="en-US" sz="2200" b="1" dirty="0">
              <a:solidFill>
                <a:srgbClr val="008E40"/>
              </a:solidFill>
              <a:latin typeface="HP001 4 hàng" panose="020B0603050302020204" pitchFamily="34" charset="0"/>
              <a:cs typeface="Arial" pitchFamily="34" charset="0"/>
            </a:endParaRP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Có</a:t>
            </a:r>
            <a:r>
              <a:rPr lang="en-US" sz="22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tất</a:t>
            </a:r>
            <a:r>
              <a:rPr lang="en-US" sz="22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cả</a:t>
            </a:r>
            <a:r>
              <a:rPr lang="en-US" sz="22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	: … </a:t>
            </a:r>
            <a:r>
              <a:rPr lang="en-US" sz="22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bạn</a:t>
            </a:r>
            <a:r>
              <a:rPr lang="en-US" sz="22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79" b="88021" l="6735" r="97291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62" t="25000" r="2563" b="12500"/>
          <a:stretch/>
        </p:blipFill>
        <p:spPr>
          <a:xfrm>
            <a:off x="1310603" y="3238500"/>
            <a:ext cx="7255002" cy="24863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34" b="99511" l="8293" r="90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1" t="4222" r="10541" b="4222"/>
          <a:stretch/>
        </p:blipFill>
        <p:spPr>
          <a:xfrm>
            <a:off x="-172118" y="3506603"/>
            <a:ext cx="1908143" cy="2171698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35" y="2521651"/>
            <a:ext cx="2257095" cy="2982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6067" y="1284412"/>
            <a:ext cx="4846933" cy="14208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6956" y="1035864"/>
            <a:ext cx="5379852" cy="231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22" b="74609" l="60029" r="98755">
                        <a14:foregroundMark x1="63031" y1="51042" x2="64495" y2="53516"/>
                        <a14:foregroundMark x1="63763" y1="65104" x2="66179" y2="67448"/>
                        <a14:foregroundMark x1="63031" y1="64063" x2="64275" y2="63411"/>
                        <a14:foregroundMark x1="68741" y1="47656" x2="72840" y2="48568"/>
                        <a14:foregroundMark x1="73426" y1="48958" x2="75842" y2="49219"/>
                        <a14:foregroundMark x1="93192" y1="47917" x2="96559" y2="52865"/>
                        <a14:foregroundMark x1="62299" y1="51953" x2="63177" y2="54948"/>
                        <a14:foregroundMark x1="63177" y1="58464" x2="63250" y2="61458"/>
                        <a14:foregroundMark x1="62518" y1="61849" x2="63031" y2="65495"/>
                        <a14:foregroundMark x1="62445" y1="53646" x2="62811" y2="58594"/>
                        <a14:foregroundMark x1="62079" y1="52344" x2="62299" y2="49219"/>
                        <a14:foregroundMark x1="62811" y1="49219" x2="69327" y2="46745"/>
                        <a14:foregroundMark x1="70937" y1="46745" x2="76574" y2="48307"/>
                        <a14:foregroundMark x1="72255" y1="71745" x2="88580" y2="71354"/>
                        <a14:foregroundMark x1="77086" y1="47656" x2="89531" y2="46354"/>
                        <a14:foregroundMark x1="89678" y1="46615" x2="92679" y2="48047"/>
                        <a14:foregroundMark x1="95974" y1="52604" x2="97072" y2="61849"/>
                        <a14:foregroundMark x1="97072" y1="60807" x2="97950" y2="64063"/>
                        <a14:foregroundMark x1="97950" y1="66797" x2="97072" y2="70052"/>
                        <a14:foregroundMark x1="90776" y1="70964" x2="86018" y2="72005"/>
                        <a14:foregroundMark x1="63616" y1="67057" x2="67130" y2="70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1" t="44792" r="1328" b="25736"/>
          <a:stretch/>
        </p:blipFill>
        <p:spPr bwMode="auto">
          <a:xfrm>
            <a:off x="5062839" y="1080300"/>
            <a:ext cx="4108526" cy="215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5448" y="194691"/>
            <a:ext cx="8683752" cy="742950"/>
            <a:chOff x="152400" y="424434"/>
            <a:chExt cx="8683752" cy="74295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24434"/>
              <a:ext cx="8378952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15 con cá sấu,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3 con lên bờ. </a:t>
              </a:r>
            </a:p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Hỏi còn lại bao nhiêu con cá sấu ở 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3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772657" y="56080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875157"/>
            <a:ext cx="6086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4400" y="564997"/>
            <a:ext cx="4148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821916" y="1257300"/>
            <a:ext cx="1683283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400" b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3776" y="1924188"/>
            <a:ext cx="4527747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4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D</a:t>
            </a:r>
            <a:r>
              <a:rPr lang="vi-VN" sz="24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ưới</a:t>
            </a:r>
            <a:r>
              <a:rPr lang="en-US" sz="24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hồ</a:t>
            </a:r>
            <a:r>
              <a:rPr lang="en-US" sz="24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 n</a:t>
            </a:r>
            <a:r>
              <a:rPr lang="vi-VN" sz="24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ước</a:t>
            </a:r>
            <a:r>
              <a:rPr lang="en-US" sz="24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	: 15 con </a:t>
            </a:r>
          </a:p>
          <a:p>
            <a:pPr marL="4763" lvl="1"/>
            <a:r>
              <a:rPr lang="en-US" sz="24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Lên</a:t>
            </a:r>
            <a:r>
              <a:rPr lang="en-US" sz="24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bờ</a:t>
            </a:r>
            <a:r>
              <a:rPr lang="en-US" sz="2400" b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		:   3 con</a:t>
            </a:r>
          </a:p>
          <a:p>
            <a:pPr marL="4763" lvl="1"/>
            <a:r>
              <a:rPr lang="en-US" sz="24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Còn</a:t>
            </a:r>
            <a:r>
              <a:rPr lang="en-US" sz="24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lại</a:t>
            </a:r>
            <a:r>
              <a:rPr lang="en-US" sz="2400" b="1" dirty="0">
                <a:solidFill>
                  <a:srgbClr val="008E40"/>
                </a:solidFill>
                <a:latin typeface="HP001 4 hàng" panose="020B0603050302020204" pitchFamily="34" charset="0"/>
                <a:cs typeface="Arial" pitchFamily="34" charset="0"/>
              </a:rPr>
              <a:t>		: … con?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228" y="3242000"/>
            <a:ext cx="5334000" cy="19350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7449" y="3095774"/>
            <a:ext cx="59245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F679FA-26CA-4C87-826D-98A7A735D494}"/>
              </a:ext>
            </a:extLst>
          </p:cNvPr>
          <p:cNvSpPr txBox="1"/>
          <p:nvPr/>
        </p:nvSpPr>
        <p:spPr>
          <a:xfrm>
            <a:off x="3937381" y="763519"/>
            <a:ext cx="17020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dirty="0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UTM Cookies"/>
              </a:rPr>
              <a:t>BẮT VỊT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C2D80-4FEE-465E-8170-F07F36E0E5B0}"/>
              </a:ext>
            </a:extLst>
          </p:cNvPr>
          <p:cNvSpPr txBox="1"/>
          <p:nvPr/>
        </p:nvSpPr>
        <p:spPr>
          <a:xfrm>
            <a:off x="676936" y="1859697"/>
            <a:ext cx="4269137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sz="1500" b="1" dirty="0" err="1">
                <a:solidFill>
                  <a:prstClr val="black"/>
                </a:solidFill>
                <a:latin typeface="Arial"/>
              </a:rPr>
              <a:t>Cách</a:t>
            </a:r>
            <a:r>
              <a:rPr lang="en-US" sz="15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/>
              </a:rPr>
              <a:t>chơi</a:t>
            </a:r>
            <a:r>
              <a:rPr lang="en-US" sz="1500" b="1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marL="257175" indent="-257175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prstClr val="black"/>
                </a:solidFill>
                <a:latin typeface="Arial"/>
              </a:rPr>
              <a:t>Chơi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theo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.</a:t>
            </a:r>
          </a:p>
          <a:p>
            <a:pPr marL="257175" indent="-257175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prstClr val="black"/>
                </a:solidFill>
                <a:latin typeface="Arial"/>
              </a:rPr>
              <a:t>Người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chơi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bắt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đầu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từ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ô </a:t>
            </a:r>
            <a:r>
              <a:rPr lang="en-US" sz="1500" b="1" dirty="0" err="1">
                <a:solidFill>
                  <a:prstClr val="black"/>
                </a:solidFill>
                <a:latin typeface="Arial"/>
              </a:rPr>
              <a:t>Xuất</a:t>
            </a:r>
            <a:r>
              <a:rPr lang="en-US" sz="15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/>
              </a:rPr>
              <a:t>phát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. Khi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đến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lượt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người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chơi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gieo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xúc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xắc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.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Đếm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chấm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ở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mặt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trên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xúc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xắc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rồi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di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chuyển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ô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chấm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.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Nêu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kết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quả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phép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tại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ô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đi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đến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rồi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bắt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một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con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vịt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ghi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kết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quả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. </a:t>
            </a:r>
          </a:p>
          <a:p>
            <a:pPr marL="257175" indent="-257175" algn="just" defTabSz="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prstClr val="black"/>
                </a:solidFill>
                <a:latin typeface="Arial"/>
              </a:rPr>
              <a:t>Trò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chơi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kết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thúc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khi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bắt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được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 5 con </a:t>
            </a:r>
            <a:r>
              <a:rPr lang="en-US" sz="1500" dirty="0" err="1">
                <a:solidFill>
                  <a:prstClr val="black"/>
                </a:solidFill>
                <a:latin typeface="Arial"/>
              </a:rPr>
              <a:t>vịt</a:t>
            </a:r>
            <a:r>
              <a:rPr lang="en-US" sz="1500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EFEFE-BBEE-421C-BF3A-1EA402C4F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462" y="1058818"/>
            <a:ext cx="1137293" cy="1243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41742C-CE9F-4850-AB3C-48961DC34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166" y="1392994"/>
            <a:ext cx="3429000" cy="3600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766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41742C-CE9F-4850-AB3C-48961DC34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57" y="40901"/>
            <a:ext cx="77724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4350" y="3848100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9575" y="3086100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05750" y="2491168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18973" y="1752359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18973" y="1019785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3998" y="195982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7966" y="4577090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5000" y="506294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0125" y="521534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0950" y="528822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09875" y="496565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4281" y="40901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300" y="758175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6978" y="1510055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5300" y="2879697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3347" y="2224197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5300" y="3689044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5772" y="4838700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14725" y="4706660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85559" y="4577090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58800" y="4691782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4567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422</Words>
  <Application>Microsoft Office PowerPoint</Application>
  <PresentationFormat>On-screen Show (16:10)</PresentationFormat>
  <Paragraphs>97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HP001 4 hàng</vt:lpstr>
      <vt:lpstr>iCiel Crocante</vt:lpstr>
      <vt:lpstr>iCiel PONY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Ly Lê Thị Khánh</cp:lastModifiedBy>
  <cp:revision>115</cp:revision>
  <dcterms:created xsi:type="dcterms:W3CDTF">2021-05-31T07:51:14Z</dcterms:created>
  <dcterms:modified xsi:type="dcterms:W3CDTF">2024-10-12T16:21:43Z</dcterms:modified>
</cp:coreProperties>
</file>