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92" r:id="rId4"/>
    <p:sldId id="287" r:id="rId5"/>
    <p:sldId id="293" r:id="rId6"/>
    <p:sldId id="262" r:id="rId7"/>
    <p:sldId id="269" r:id="rId8"/>
    <p:sldId id="259" r:id="rId9"/>
    <p:sldId id="266" r:id="rId10"/>
    <p:sldId id="276" r:id="rId11"/>
    <p:sldId id="274" r:id="rId12"/>
    <p:sldId id="270" r:id="rId13"/>
    <p:sldId id="271" r:id="rId14"/>
    <p:sldId id="284" r:id="rId15"/>
  </p:sldIdLst>
  <p:sldSz cx="9144000" cy="6858000" type="screen4x3"/>
  <p:notesSz cx="6858000" cy="9144000"/>
  <p:defaultTextStyle>
    <a:defPPr>
      <a:defRPr lang="vi-VN"/>
    </a:defPPr>
    <a:lvl1pPr marL="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70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C65A"/>
    <a:srgbClr val="C25EA5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2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2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64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2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3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78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0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6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79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9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4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62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65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61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4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2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6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0" indent="0">
              <a:buNone/>
              <a:defRPr sz="1600" b="1"/>
            </a:lvl5pPr>
            <a:lvl6pPr marL="2285964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6" indent="0">
              <a:buNone/>
              <a:defRPr sz="2400"/>
            </a:lvl3pPr>
            <a:lvl4pPr marL="1371578" indent="0">
              <a:buNone/>
              <a:defRPr sz="2000"/>
            </a:lvl4pPr>
            <a:lvl5pPr marL="1828770" indent="0">
              <a:buNone/>
              <a:defRPr sz="2000"/>
            </a:lvl5pPr>
            <a:lvl6pPr marL="2285964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6" indent="0">
              <a:buNone/>
              <a:defRPr sz="1000"/>
            </a:lvl3pPr>
            <a:lvl4pPr marL="1371578" indent="0">
              <a:buNone/>
              <a:defRPr sz="900"/>
            </a:lvl4pPr>
            <a:lvl5pPr marL="1828770" indent="0">
              <a:buNone/>
              <a:defRPr sz="900"/>
            </a:lvl5pPr>
            <a:lvl6pPr marL="2285964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8" tIns="45720" rIns="91438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8" tIns="45720" rIns="91438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F953-2194-4103-93E8-DEB7F6227C24}" type="datetimeFigureOut">
              <a:rPr lang="vi-VN" smtClean="0"/>
              <a:pPr/>
              <a:t>17/09/2024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8" tIns="45720" rIns="91438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FE07-2F27-469B-82BD-683FD54A6ED0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8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5" indent="-342895" algn="l" defTabSz="91438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6" algn="l" defTabSz="91438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6" algn="l" defTabSz="91438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6" algn="l" defTabSz="91438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2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4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6" algn="l" defTabSz="91438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0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4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9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3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622" y="79361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122580" y="1363679"/>
            <a:ext cx="4894634" cy="2692049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17750" y="-1042064"/>
            <a:ext cx="3242120" cy="41148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993156" y="1307962"/>
            <a:ext cx="4894634" cy="2692049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899506" y="4522006"/>
            <a:ext cx="8115300" cy="2830211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1421534" y="4522006"/>
            <a:ext cx="5522535" cy="2623204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577803" y="4448286"/>
            <a:ext cx="5522535" cy="2623204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41527" y="4210891"/>
            <a:ext cx="2066365" cy="1916084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21534" y="-1122480"/>
            <a:ext cx="3664524" cy="3832182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92840" y="181307"/>
            <a:ext cx="3700749" cy="41148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242991" y="4973805"/>
            <a:ext cx="793169" cy="1719607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53576" y="4856156"/>
            <a:ext cx="1153394" cy="1954906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24068" y="4973805"/>
            <a:ext cx="793169" cy="1719607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2785212" y="4860304"/>
            <a:ext cx="1061509" cy="1799168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6839682" y="5037528"/>
            <a:ext cx="1061509" cy="1799168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45EF5E47-D5C9-E834-9BC5-0EAFAE1336BD}"/>
              </a:ext>
            </a:extLst>
          </p:cNvPr>
          <p:cNvSpPr txBox="1"/>
          <p:nvPr/>
        </p:nvSpPr>
        <p:spPr>
          <a:xfrm>
            <a:off x="230018" y="1251789"/>
            <a:ext cx="8327141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429"/>
              </a:lnSpc>
            </a:pPr>
            <a:r>
              <a:rPr lang="en-US" sz="2024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="" xmlns:a16="http://schemas.microsoft.com/office/drawing/2014/main" id="{4667CAF3-F795-1D63-CDD7-C286AFB6189B}"/>
              </a:ext>
            </a:extLst>
          </p:cNvPr>
          <p:cNvSpPr txBox="1"/>
          <p:nvPr/>
        </p:nvSpPr>
        <p:spPr>
          <a:xfrm>
            <a:off x="1020849" y="2487132"/>
            <a:ext cx="6812993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440"/>
              </a:lnSpc>
            </a:pP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Chào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đón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các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em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học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sinh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5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đến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với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tiết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Mĩ</a:t>
            </a:r>
            <a:r>
              <a:rPr lang="en-US" sz="3700" b="1" dirty="0">
                <a:solidFill>
                  <a:srgbClr val="7030A0"/>
                </a:solidFill>
                <a:latin typeface="Livvic Bold Bold"/>
              </a:rPr>
              <a:t> </a:t>
            </a:r>
            <a:r>
              <a:rPr lang="en-US" sz="3700" b="1" dirty="0" err="1">
                <a:solidFill>
                  <a:srgbClr val="7030A0"/>
                </a:solidFill>
                <a:latin typeface="Livvic Bold Bold"/>
              </a:rPr>
              <a:t>thuật</a:t>
            </a:r>
            <a:endParaRPr lang="en-US" sz="3700" b="1" dirty="0">
              <a:solidFill>
                <a:srgbClr val="7030A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30204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>
              <a:buNone/>
            </a:pP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2098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2133600"/>
            <a:ext cx="533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fr-FR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47800" y="2819400"/>
            <a:ext cx="5029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em yêu thích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tạo không gian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..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Cách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Ý tưởng điều chỉnh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vi-VN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524000" y="1828800"/>
            <a:ext cx="533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              Tìm hiểu các thể loại tranh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endParaRPr lang="vi-VN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96439"/>
            <a:ext cx="1520331" cy="15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67000"/>
            <a:ext cx="1676400" cy="122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2514600"/>
            <a:ext cx="17162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38200" y="40386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u="sng" dirty="0">
                <a:solidFill>
                  <a:schemeClr val="bg1"/>
                </a:solidFill>
              </a:rPr>
              <a:t>Ghi nhớ</a:t>
            </a:r>
            <a:r>
              <a:rPr lang="vi-VN" dirty="0">
                <a:solidFill>
                  <a:schemeClr val="bg1"/>
                </a:solidFill>
              </a:rPr>
              <a:t>: </a:t>
            </a:r>
            <a:r>
              <a:rPr lang="vi-VN" b="1" i="1" dirty="0">
                <a:solidFill>
                  <a:schemeClr val="bg1"/>
                </a:solidFill>
              </a:rPr>
              <a:t>Tranh là hình thức mĩ thuật được thể hiện trên mặt phẳng hai chiều với các chất liệu khác nhau như: sơn dầu, sơn mài, lụa, khắc gỗ, xé giấy, ghép vải,…</a:t>
            </a:r>
            <a:endParaRPr lang="vi-VN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</a:p>
          <a:p>
            <a:pPr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vi-VN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905000" y="1828800"/>
            <a:ext cx="5410200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715"/>
              </a:lnSpc>
            </a:pP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pc="116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15"/>
              </a:lnSpc>
            </a:pP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116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pc="116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F9F4F0-0AF6-428B-84E2-55787AA72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3" y="170405"/>
            <a:ext cx="8687553" cy="651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0F38C4E-7D93-4AEA-B427-5343845F2BF1}"/>
              </a:ext>
            </a:extLst>
          </p:cNvPr>
          <p:cNvSpPr txBox="1"/>
          <p:nvPr/>
        </p:nvSpPr>
        <p:spPr>
          <a:xfrm>
            <a:off x="2514600" y="170405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KHỞI ĐỘNG</a:t>
            </a:r>
            <a:endParaRPr lang="vi-VN" sz="6600" dirty="0"/>
          </a:p>
        </p:txBody>
      </p:sp>
      <p:pic>
        <p:nvPicPr>
          <p:cNvPr id="6" name="y2mate.com - Em Yêu Trường Em_360P (1)">
            <a:hlinkClick r:id="" action="ppaction://media"/>
            <a:extLst>
              <a:ext uri="{FF2B5EF4-FFF2-40B4-BE49-F238E27FC236}">
                <a16:creationId xmlns="" xmlns:a16="http://schemas.microsoft.com/office/drawing/2014/main" id="{50BC94F0-852E-4EA6-A292-E7C6B3643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532" y="1447800"/>
            <a:ext cx="839893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622" y="793612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122580" y="1363679"/>
            <a:ext cx="4894634" cy="2692049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17750" y="-1042064"/>
            <a:ext cx="3242120" cy="41148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993156" y="1307962"/>
            <a:ext cx="4894634" cy="2692049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899506" y="4522006"/>
            <a:ext cx="8115300" cy="2830211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1421534" y="4522006"/>
            <a:ext cx="5522535" cy="2623204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577803" y="4448286"/>
            <a:ext cx="5522535" cy="2623204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041527" y="4210891"/>
            <a:ext cx="2066365" cy="1916084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421534" y="-1122480"/>
            <a:ext cx="3664524" cy="3832182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81318" y="3247336"/>
            <a:ext cx="7619873" cy="41148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1: QUANG CẢNH TRƯỜNG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(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242991" y="4973805"/>
            <a:ext cx="793169" cy="1719607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53576" y="4856156"/>
            <a:ext cx="1153394" cy="1954906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24068" y="4973805"/>
            <a:ext cx="793169" cy="1719607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2785212" y="4860304"/>
            <a:ext cx="1061509" cy="1799168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6839682" y="5037528"/>
            <a:ext cx="1061509" cy="1799168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="" xmlns:a16="http://schemas.microsoft.com/office/drawing/2014/main" id="{45EF5E47-D5C9-E834-9BC5-0EAFAE1336BD}"/>
              </a:ext>
            </a:extLst>
          </p:cNvPr>
          <p:cNvSpPr txBox="1"/>
          <p:nvPr/>
        </p:nvSpPr>
        <p:spPr>
          <a:xfrm>
            <a:off x="-171136" y="1482562"/>
            <a:ext cx="908653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: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 TRƯỜNG THÂN YÊU</a:t>
            </a:r>
            <a:endParaRPr lang="vi-VN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lnSpc>
                <a:spcPts val="2429"/>
              </a:lnSpc>
            </a:pPr>
            <a:endParaRPr lang="en-US" sz="2024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6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88423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	</a:t>
            </a:r>
            <a:r>
              <a:rPr lang="en-US" sz="1800" dirty="0"/>
              <a:t>                      </a:t>
            </a:r>
          </a:p>
          <a:p>
            <a:pPr>
              <a:buNone/>
            </a:pPr>
            <a:r>
              <a:rPr lang="en-US" sz="1800" dirty="0"/>
              <a:t>                              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ĐỘNG 1 :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KHÁM PHÁ</a:t>
            </a:r>
          </a:p>
          <a:p>
            <a:pPr>
              <a:buNone/>
            </a:pP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2005441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vi-VN" sz="2000" i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FF00"/>
                </a:solidFill>
                <a:latin typeface="+mj-lt"/>
              </a:rPr>
              <a:t>quang cảnh trường em.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+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0" marR="0" lvl="0" indent="0" algn="l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HS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vi-VN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33400" y="1971613"/>
            <a:ext cx="678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HS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ác bước vẽ tranh quang cảnh 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 góc của trường học.</a:t>
            </a:r>
            <a:endParaRPr lang="vi-VN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3200400"/>
            <a:ext cx="4419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0" y="2743200"/>
            <a:ext cx="5791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-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Các </a:t>
            </a:r>
            <a:r>
              <a:rPr lang="vi-VN" sz="2000" i="1" dirty="0">
                <a:solidFill>
                  <a:schemeClr val="bg1"/>
                </a:solidFill>
                <a:latin typeface="+mj-lt"/>
              </a:rPr>
              <a:t>bước  vẽ tranh </a:t>
            </a:r>
            <a:r>
              <a:rPr lang="en-US" sz="2000" i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 quang cảnh?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Vẽ thêm hoạt động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+Vẽ màu 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  <a:p>
            <a:r>
              <a:rPr lang="vi-VN" sz="2000" i="1" dirty="0">
                <a:solidFill>
                  <a:schemeClr val="bg1"/>
                </a:solidFill>
                <a:latin typeface="+mj-lt"/>
              </a:rPr>
              <a:t>+ Thêm chi tiết hoàn thiện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685800" y="1066800"/>
            <a:ext cx="26670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4038600"/>
            <a:ext cx="29718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2590800" cy="187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81200"/>
            <a:ext cx="2819400" cy="19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609600" y="1066800"/>
            <a:ext cx="28194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4168914"/>
            <a:ext cx="2514600" cy="707886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vi-VN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2743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153573"/>
            <a:ext cx="2896365" cy="203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36" y="5334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7620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</a:p>
          <a:p>
            <a:pPr>
              <a:buNone/>
            </a:pP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09600" y="2278559"/>
            <a:ext cx="5943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20" rIns="91438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vi-VN" b="1" dirty="0">
                <a:solidFill>
                  <a:srgbClr val="FFFF00"/>
                </a:solidFill>
                <a:latin typeface="+mj-lt"/>
              </a:rPr>
              <a:t>  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Hoàn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thiện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bức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đang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ở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1: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về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quang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       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cảnh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một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góc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của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trường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</a:rPr>
              <a:t>em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.</a:t>
            </a:r>
            <a:endParaRPr lang="vi-VN" dirty="0">
              <a:solidFill>
                <a:srgbClr val="FFFF00"/>
              </a:solidFill>
              <a:latin typeface="+mj-l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3048000"/>
            <a:ext cx="48006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aptop binh hang\Desktop\ba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57200"/>
            <a:ext cx="8818864" cy="5791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09602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                                        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133600"/>
            <a:ext cx="4953000" cy="369332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endParaRPr lang="vi-V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556" y="1447800"/>
            <a:ext cx="258624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912" y="1447800"/>
            <a:ext cx="24454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3429000"/>
            <a:ext cx="2362200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7600617</TotalTime>
  <Words>368</Words>
  <Application>Microsoft Office PowerPoint</Application>
  <PresentationFormat>On-screen Show (4:3)</PresentationFormat>
  <Paragraphs>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Bahnschrift Condensed</vt:lpstr>
      <vt:lpstr>Calibri</vt:lpstr>
      <vt:lpstr>Livvic Bold Bold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Phoenix T</dc:creator>
  <cp:lastModifiedBy>SKY</cp:lastModifiedBy>
  <cp:revision>58</cp:revision>
  <dcterms:created xsi:type="dcterms:W3CDTF">2024-01-31T03:45:05Z</dcterms:created>
  <dcterms:modified xsi:type="dcterms:W3CDTF">2024-09-17T02:33:57Z</dcterms:modified>
</cp:coreProperties>
</file>