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07" r:id="rId3"/>
    <p:sldMasterId id="2147483743" r:id="rId4"/>
    <p:sldMasterId id="2147483767" r:id="rId5"/>
    <p:sldMasterId id="2147483781" r:id="rId6"/>
  </p:sldMasterIdLst>
  <p:notesMasterIdLst>
    <p:notesMasterId r:id="rId29"/>
  </p:notesMasterIdLst>
  <p:sldIdLst>
    <p:sldId id="309" r:id="rId7"/>
    <p:sldId id="1817239663" r:id="rId8"/>
    <p:sldId id="1817239664" r:id="rId9"/>
    <p:sldId id="263" r:id="rId10"/>
    <p:sldId id="314" r:id="rId11"/>
    <p:sldId id="1817239688" r:id="rId12"/>
    <p:sldId id="1817239690" r:id="rId13"/>
    <p:sldId id="1817239689" r:id="rId14"/>
    <p:sldId id="257" r:id="rId15"/>
    <p:sldId id="3372" r:id="rId16"/>
    <p:sldId id="259" r:id="rId17"/>
    <p:sldId id="281" r:id="rId18"/>
    <p:sldId id="308" r:id="rId19"/>
    <p:sldId id="3374" r:id="rId20"/>
    <p:sldId id="3379" r:id="rId21"/>
    <p:sldId id="3380" r:id="rId22"/>
    <p:sldId id="311" r:id="rId23"/>
    <p:sldId id="312" r:id="rId24"/>
    <p:sldId id="3375" r:id="rId25"/>
    <p:sldId id="3376" r:id="rId26"/>
    <p:sldId id="3377" r:id="rId27"/>
    <p:sldId id="18172396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708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32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064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36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 y="5791200"/>
            <a:ext cx="12191996" cy="1066800"/>
          </a:xfrm>
          <a:prstGeom prst="rect">
            <a:avLst/>
          </a:prstGeom>
        </p:spPr>
      </p:pic>
    </p:spTree>
    <p:extLst>
      <p:ext uri="{BB962C8B-B14F-4D97-AF65-F5344CB8AC3E}">
        <p14:creationId xmlns:p14="http://schemas.microsoft.com/office/powerpoint/2010/main" val="20949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73525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4354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2483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41802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48659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358635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88238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22269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29886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262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2024/4/7</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6.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49B69AC-772F-388B-CF68-57C35AF1B7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79" r:id="rId3"/>
    <p:sldLayoutId id="2147483780"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06267464"/>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2.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5.jpeg"/><Relationship Id="rId5" Type="http://schemas.openxmlformats.org/officeDocument/2006/relationships/image" Target="../media/image51.png"/><Relationship Id="rId4" Type="http://schemas.openxmlformats.org/officeDocument/2006/relationships/image" Target="../media/image64.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image" Target="../media/image70.png"/><Relationship Id="rId5" Type="http://schemas.openxmlformats.org/officeDocument/2006/relationships/image" Target="../media/image16.png"/><Relationship Id="rId10" Type="http://schemas.openxmlformats.org/officeDocument/2006/relationships/image" Target="../media/image69.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svg"/><Relationship Id="rId9" Type="http://schemas.openxmlformats.org/officeDocument/2006/relationships/image" Target="../media/image28.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44.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7"/>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6"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8" y="359596"/>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mj-lt"/>
                <a:ea typeface="微软雅黑" panose="020B0503020204020204" pitchFamily="34" charset="-122"/>
                <a:sym typeface="Arial"/>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4005052" y="771040"/>
              <a:ext cx="3872791" cy="3501643"/>
              <a:chOff x="4005053" y="589247"/>
              <a:chExt cx="3872791" cy="3501643"/>
            </a:xfrm>
          </p:grpSpPr>
          <p:sp>
            <p:nvSpPr>
              <p:cNvPr id="35" name="文本框 4">
                <a:extLst>
                  <a:ext uri="{FF2B5EF4-FFF2-40B4-BE49-F238E27FC236}">
                    <a16:creationId xmlns:a16="http://schemas.microsoft.com/office/drawing/2014/main" id="{2085A130-FCA5-4834-9D05-90B620F7174B}"/>
                  </a:ext>
                </a:extLst>
              </p:cNvPr>
              <p:cNvSpPr txBox="1"/>
              <p:nvPr/>
            </p:nvSpPr>
            <p:spPr>
              <a:xfrm>
                <a:off x="5691890" y="589247"/>
                <a:ext cx="808217" cy="1569660"/>
              </a:xfrm>
              <a:prstGeom prst="rect">
                <a:avLst/>
              </a:prstGeom>
              <a:noFill/>
            </p:spPr>
            <p:txBody>
              <a:bodyPr wrap="square" rtlCol="0">
                <a:spAutoFit/>
              </a:bodyPr>
              <a:lstStyle/>
              <a:p>
                <a:pPr defTabSz="914377"/>
                <a:r>
                  <a:rPr lang="en-US" altLang="zh-CN" sz="9600" dirty="0">
                    <a:solidFill>
                      <a:srgbClr val="FF6600"/>
                    </a:solidFill>
                    <a:latin typeface="+mj-lt"/>
                    <a:ea typeface="微软雅黑" panose="020B0503020204020204" pitchFamily="34" charset="-122"/>
                    <a:cs typeface="+mn-ea"/>
                    <a:sym typeface="+mn-lt"/>
                  </a:rPr>
                  <a:t>1</a:t>
                </a:r>
                <a:endParaRPr lang="zh-CN" altLang="en-US" sz="9600" dirty="0">
                  <a:solidFill>
                    <a:srgbClr val="FF6600"/>
                  </a:solidFill>
                  <a:latin typeface="+mj-lt"/>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4005053" y="1967232"/>
                <a:ext cx="3872791" cy="2123658"/>
              </a:xfrm>
              <a:prstGeom prst="rect">
                <a:avLst/>
              </a:prstGeom>
              <a:noFill/>
            </p:spPr>
            <p:txBody>
              <a:bodyPr wrap="square" rtlCol="0">
                <a:spAutoFit/>
              </a:bodyPr>
              <a:lstStyle/>
              <a:p>
                <a:pPr algn="ctr" defTabSz="914377"/>
                <a:r>
                  <a:rPr lang="en-US" sz="6600" b="1" dirty="0" err="1">
                    <a:ln w="12700">
                      <a:solidFill>
                        <a:srgbClr val="FF3300"/>
                      </a:solidFill>
                    </a:ln>
                    <a:solidFill>
                      <a:srgbClr val="FF6600"/>
                    </a:solidFill>
                    <a:latin typeface="+mj-lt"/>
                    <a:cs typeface="Arial"/>
                    <a:sym typeface="Arial"/>
                  </a:rPr>
                  <a:t>Luyện</a:t>
                </a:r>
                <a:r>
                  <a:rPr lang="en-US" sz="6600" b="1" dirty="0">
                    <a:ln w="12700">
                      <a:solidFill>
                        <a:srgbClr val="FF3300"/>
                      </a:solidFill>
                    </a:ln>
                    <a:solidFill>
                      <a:srgbClr val="FF6600"/>
                    </a:solidFill>
                    <a:latin typeface="+mj-lt"/>
                    <a:cs typeface="Arial"/>
                    <a:sym typeface="Arial"/>
                  </a:rPr>
                  <a:t> </a:t>
                </a:r>
              </a:p>
              <a:p>
                <a:pPr algn="ctr" defTabSz="914377"/>
                <a:r>
                  <a:rPr lang="en-US" sz="6600" b="1" dirty="0" err="1">
                    <a:ln w="12700">
                      <a:solidFill>
                        <a:srgbClr val="FF3300"/>
                      </a:solidFill>
                    </a:ln>
                    <a:solidFill>
                      <a:srgbClr val="FF6600"/>
                    </a:solidFill>
                    <a:latin typeface="+mj-lt"/>
                    <a:cs typeface="Arial"/>
                    <a:sym typeface="Arial"/>
                  </a:rPr>
                  <a:t>viết</a:t>
                </a:r>
                <a:r>
                  <a:rPr lang="en-US" sz="6600" b="1" dirty="0">
                    <a:ln w="12700">
                      <a:solidFill>
                        <a:srgbClr val="FF3300"/>
                      </a:solidFill>
                    </a:ln>
                    <a:solidFill>
                      <a:srgbClr val="FF6600"/>
                    </a:solidFill>
                    <a:latin typeface="+mj-lt"/>
                    <a:cs typeface="Arial"/>
                    <a:sym typeface="Arial"/>
                  </a:rPr>
                  <a:t> </a:t>
                </a:r>
                <a:r>
                  <a:rPr lang="en-US" sz="6600" b="1" dirty="0" err="1">
                    <a:ln w="12700">
                      <a:solidFill>
                        <a:srgbClr val="FF3300"/>
                      </a:solidFill>
                    </a:ln>
                    <a:solidFill>
                      <a:srgbClr val="FF6600"/>
                    </a:solidFill>
                    <a:latin typeface="+mj-lt"/>
                    <a:cs typeface="Arial"/>
                    <a:sym typeface="Arial"/>
                  </a:rPr>
                  <a:t>chữ</a:t>
                </a:r>
                <a:endParaRPr lang="en-US" sz="6600" b="1" dirty="0">
                  <a:ln w="12700">
                    <a:solidFill>
                      <a:srgbClr val="FF3300"/>
                    </a:solidFill>
                  </a:ln>
                  <a:solidFill>
                    <a:srgbClr val="FF6600"/>
                  </a:solidFill>
                  <a:latin typeface="+mj-lt"/>
                  <a:cs typeface="Arial"/>
                  <a:sym typeface="Arial"/>
                </a:endParaRPr>
              </a:p>
            </p:txBody>
          </p:sp>
        </p:grpSp>
      </p:grpSp>
    </p:spTree>
    <p:custDataLst>
      <p:tags r:id="rId1"/>
    </p:custDataLst>
    <p:extLst>
      <p:ext uri="{BB962C8B-B14F-4D97-AF65-F5344CB8AC3E}">
        <p14:creationId xmlns:p14="http://schemas.microsoft.com/office/powerpoint/2010/main" val="2982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A86E-FA24-4E8A-B47A-85141A34A2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19550" y="972588"/>
            <a:ext cx="3190875" cy="4534399"/>
          </a:xfrm>
          <a:prstGeom prst="rect">
            <a:avLst/>
          </a:prstGeom>
        </p:spPr>
      </p:pic>
      <p:grpSp>
        <p:nvGrpSpPr>
          <p:cNvPr id="117" name="Google Shape;422;p14"/>
          <p:cNvGrpSpPr/>
          <p:nvPr/>
        </p:nvGrpSpPr>
        <p:grpSpPr>
          <a:xfrm>
            <a:off x="-29202" y="5191635"/>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21" name="Google Shape;426;p14"/>
          <p:cNvGrpSpPr/>
          <p:nvPr/>
        </p:nvGrpSpPr>
        <p:grpSpPr>
          <a:xfrm>
            <a:off x="-29065" y="5567709"/>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40" name="Google Shape;1220;p35"/>
          <p:cNvGrpSpPr/>
          <p:nvPr/>
        </p:nvGrpSpPr>
        <p:grpSpPr>
          <a:xfrm>
            <a:off x="9565503" y="3155611"/>
            <a:ext cx="2271423"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52" name="Google Shape;1232;p35"/>
          <p:cNvGrpSpPr/>
          <p:nvPr/>
        </p:nvGrpSpPr>
        <p:grpSpPr>
          <a:xfrm>
            <a:off x="6835446" y="5244713"/>
            <a:ext cx="5356556" cy="1615763"/>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55" name="Group 154"/>
          <p:cNvGrpSpPr/>
          <p:nvPr/>
        </p:nvGrpSpPr>
        <p:grpSpPr>
          <a:xfrm flipH="1">
            <a:off x="1" y="100081"/>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914377">
                    <a:defRPr/>
                  </a:pPr>
                  <a:endParaRPr lang="zh-CN" altLang="en-US" sz="2400" kern="0" dirty="0">
                    <a:solidFill>
                      <a:srgbClr val="4472C4">
                        <a:lumMod val="75000"/>
                      </a:srgbClr>
                    </a:solidFill>
                    <a:latin typeface="inpin heiti" charset="-122"/>
                    <a:ea typeface="inpin heiti" charset="-122"/>
                    <a:cs typeface="Arial"/>
                    <a:sym typeface="Arial"/>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914377">
                    <a:defRPr/>
                  </a:pPr>
                  <a:endParaRPr lang="zh-CN" altLang="en-US" kern="0" dirty="0">
                    <a:solidFill>
                      <a:prstClr val="white"/>
                    </a:solidFill>
                    <a:latin typeface="inpin heiti" charset="-122"/>
                    <a:ea typeface="inpin heiti" charset="-122"/>
                    <a:cs typeface="Arial"/>
                    <a:sym typeface="Arial"/>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4400" b="1" kern="0" dirty="0" err="1">
                    <a:solidFill>
                      <a:srgbClr val="FF0000"/>
                    </a:solidFill>
                    <a:latin typeface="Calibri" panose="020F0502020204030204" pitchFamily="34" charset="0"/>
                    <a:cs typeface="Calibri" panose="020F0502020204030204" pitchFamily="34" charset="0"/>
                  </a:rPr>
                  <a:t>Cùng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tìm</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hiểu</a:t>
                </a:r>
                <a:endParaRPr lang="en-US" sz="4400" b="1" kern="0" dirty="0">
                  <a:solidFill>
                    <a:srgbClr val="FF0000"/>
                  </a:solidFill>
                  <a:latin typeface="Calibri" panose="020F0502020204030204" pitchFamily="34" charset="0"/>
                  <a:cs typeface="Calibri" panose="020F0502020204030204" pitchFamily="34" charset="0"/>
                </a:endParaRPr>
              </a:p>
            </p:txBody>
          </p:sp>
        </p:grpSp>
        <p:pic>
          <p:nvPicPr>
            <p:cNvPr id="157" name="Picture 156"/>
            <p:cNvPicPr>
              <a:picLocks noChangeAspect="1"/>
            </p:cNvPicPr>
            <p:nvPr/>
          </p:nvPicPr>
          <p:blipFill>
            <a:blip r:embed="rId4"/>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6175833" y="2235654"/>
            <a:ext cx="0" cy="255542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357024" y="3147625"/>
            <a:ext cx="2183611" cy="584775"/>
          </a:xfrm>
          <a:prstGeom prst="rect">
            <a:avLst/>
          </a:prstGeom>
        </p:spPr>
        <p:txBody>
          <a:bodyPr wrap="none">
            <a:spAutoFit/>
          </a:bodyPr>
          <a:lstStyle/>
          <a:p>
            <a:pPr algn="ctr" defTabSz="914377">
              <a:buClr>
                <a:srgbClr val="000000"/>
              </a:buClr>
            </a:pPr>
            <a:r>
              <a:rPr lang="en-US" sz="3200" b="1" kern="0" dirty="0" err="1">
                <a:solidFill>
                  <a:srgbClr val="F40909"/>
                </a:solidFill>
                <a:latin typeface="Arial" panose="020B0604020202020204" pitchFamily="34" charset="0"/>
                <a:cs typeface="Arial"/>
                <a:sym typeface="Arial"/>
              </a:rPr>
              <a:t>Hơn</a:t>
            </a:r>
            <a:r>
              <a:rPr lang="en-US" sz="3200" b="1" kern="0" dirty="0">
                <a:solidFill>
                  <a:srgbClr val="F40909"/>
                </a:solidFill>
                <a:latin typeface="Arial" panose="020B0604020202020204" pitchFamily="34" charset="0"/>
                <a:cs typeface="Arial"/>
                <a:sym typeface="Arial"/>
              </a:rPr>
              <a:t> 4 ô </a:t>
            </a:r>
            <a:r>
              <a:rPr lang="en-US" sz="3200" b="1" kern="0" dirty="0" err="1">
                <a:solidFill>
                  <a:srgbClr val="F40909"/>
                </a:solidFill>
                <a:latin typeface="Arial" panose="020B0604020202020204" pitchFamily="34" charset="0"/>
                <a:cs typeface="Arial"/>
                <a:sym typeface="Arial"/>
              </a:rPr>
              <a:t>ly</a:t>
            </a:r>
            <a:endParaRPr lang="vi-VN" sz="3200" b="1" kern="0" dirty="0">
              <a:solidFill>
                <a:srgbClr val="F40909"/>
              </a:solidFill>
              <a:latin typeface="Arial" panose="020B0604020202020204" pitchFamily="34" charset="0"/>
              <a:cs typeface="Arial"/>
              <a:sym typeface="Arial"/>
            </a:endParaRPr>
          </a:p>
        </p:txBody>
      </p:sp>
      <p:sp>
        <p:nvSpPr>
          <p:cNvPr id="165" name="Rectangle 164"/>
          <p:cNvSpPr/>
          <p:nvPr/>
        </p:nvSpPr>
        <p:spPr>
          <a:xfrm>
            <a:off x="4779887" y="5206671"/>
            <a:ext cx="1095172" cy="584775"/>
          </a:xfrm>
          <a:prstGeom prst="rect">
            <a:avLst/>
          </a:prstGeom>
        </p:spPr>
        <p:txBody>
          <a:bodyPr wrap="none">
            <a:spAutoFit/>
          </a:bodyPr>
          <a:lstStyle/>
          <a:p>
            <a:pPr algn="ctr" defTabSz="914377">
              <a:buClr>
                <a:srgbClr val="000000"/>
              </a:buClr>
            </a:pPr>
            <a:r>
              <a:rPr lang="en-US" sz="3200" b="1" kern="0" dirty="0">
                <a:solidFill>
                  <a:srgbClr val="F40909"/>
                </a:solidFill>
                <a:latin typeface="Calibri" panose="020F0502020204030204" pitchFamily="34" charset="0"/>
                <a:cs typeface="Calibri" panose="020F0502020204030204" pitchFamily="34" charset="0"/>
                <a:sym typeface="Arial"/>
              </a:rPr>
              <a:t>2 ô </a:t>
            </a:r>
            <a:r>
              <a:rPr lang="en-US" sz="3200" b="1" kern="0" dirty="0" err="1">
                <a:solidFill>
                  <a:srgbClr val="F40909"/>
                </a:solidFill>
                <a:latin typeface="Calibri" panose="020F0502020204030204" pitchFamily="34" charset="0"/>
                <a:cs typeface="Calibri" panose="020F0502020204030204" pitchFamily="34" charset="0"/>
                <a:sym typeface="Arial"/>
              </a:rPr>
              <a:t>ly</a:t>
            </a:r>
            <a:endParaRPr lang="en-US" sz="3200" b="1" kern="0" dirty="0">
              <a:solidFill>
                <a:srgbClr val="F40909"/>
              </a:solidFill>
              <a:latin typeface="Calibri" panose="020F0502020204030204" pitchFamily="34" charset="0"/>
              <a:cs typeface="Calibri" panose="020F0502020204030204" pitchFamily="34" charset="0"/>
              <a:sym typeface="Arial"/>
            </a:endParaRPr>
          </a:p>
        </p:txBody>
      </p:sp>
      <p:cxnSp>
        <p:nvCxnSpPr>
          <p:cNvPr id="166" name="Straight Arrow Connector 165"/>
          <p:cNvCxnSpPr>
            <a:cxnSpLocks/>
          </p:cNvCxnSpPr>
          <p:nvPr/>
        </p:nvCxnSpPr>
        <p:spPr>
          <a:xfrm flipH="1">
            <a:off x="4473720" y="4939365"/>
            <a:ext cx="1327005"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7"/>
            <a:ext cx="3702843" cy="954107"/>
          </a:xfrm>
          <a:prstGeom prst="rect">
            <a:avLst/>
          </a:prstGeom>
        </p:spPr>
        <p:txBody>
          <a:bodyPr wrap="square">
            <a:spAutoFit/>
          </a:bodyPr>
          <a:lstStyle/>
          <a:p>
            <a:pPr algn="ctr" defTabSz="914377">
              <a:buClr>
                <a:srgbClr val="000000"/>
              </a:buClr>
            </a:pPr>
            <a:r>
              <a:rPr lang="en-US" sz="2800" b="1" kern="0" dirty="0" err="1">
                <a:solidFill>
                  <a:srgbClr val="F40909"/>
                </a:solidFill>
                <a:latin typeface="Calibri" panose="020F0502020204030204" pitchFamily="34" charset="0"/>
                <a:cs typeface="Calibri" panose="020F0502020204030204" pitchFamily="34" charset="0"/>
                <a:sym typeface="Arial"/>
              </a:rPr>
              <a:t>Chữ</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hoa</a:t>
            </a:r>
            <a:r>
              <a:rPr lang="en-US" sz="2800" b="1" kern="0" dirty="0">
                <a:solidFill>
                  <a:srgbClr val="F40909"/>
                </a:solidFill>
                <a:latin typeface="Calibri" panose="020F0502020204030204" pitchFamily="34" charset="0"/>
                <a:cs typeface="Calibri" panose="020F0502020204030204" pitchFamily="34" charset="0"/>
                <a:sym typeface="Arial"/>
              </a:rPr>
              <a:t> Y </a:t>
            </a:r>
            <a:r>
              <a:rPr lang="en-US" sz="2800" b="1" kern="0" dirty="0" err="1">
                <a:solidFill>
                  <a:srgbClr val="F40909"/>
                </a:solidFill>
                <a:latin typeface="Calibri" panose="020F0502020204030204" pitchFamily="34" charset="0"/>
                <a:cs typeface="Calibri" panose="020F0502020204030204" pitchFamily="34" charset="0"/>
                <a:sym typeface="Arial"/>
              </a:rPr>
              <a:t>được</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viết</a:t>
            </a:r>
            <a:r>
              <a:rPr lang="en-US" sz="2800" b="1" kern="0" dirty="0">
                <a:solidFill>
                  <a:srgbClr val="F40909"/>
                </a:solidFill>
                <a:latin typeface="Calibri" panose="020F0502020204030204" pitchFamily="34" charset="0"/>
                <a:cs typeface="Calibri" panose="020F0502020204030204" pitchFamily="34" charset="0"/>
                <a:sym typeface="Arial"/>
              </a:rPr>
              <a:t> </a:t>
            </a:r>
            <a:r>
              <a:rPr lang="en-US" sz="2800" b="1" kern="0" dirty="0" err="1">
                <a:solidFill>
                  <a:srgbClr val="F40909"/>
                </a:solidFill>
                <a:latin typeface="Calibri" panose="020F0502020204030204" pitchFamily="34" charset="0"/>
                <a:cs typeface="Calibri" panose="020F0502020204030204" pitchFamily="34" charset="0"/>
                <a:sym typeface="Arial"/>
              </a:rPr>
              <a:t>bởi</a:t>
            </a:r>
            <a:r>
              <a:rPr lang="en-US" sz="2800" b="1" kern="0" dirty="0">
                <a:solidFill>
                  <a:srgbClr val="F40909"/>
                </a:solidFill>
                <a:latin typeface="Calibri" panose="020F0502020204030204" pitchFamily="34" charset="0"/>
                <a:cs typeface="Calibri" panose="020F0502020204030204" pitchFamily="34" charset="0"/>
                <a:sym typeface="Arial"/>
              </a:rPr>
              <a:t> 2 </a:t>
            </a:r>
            <a:r>
              <a:rPr lang="en-US" sz="2800" b="1" kern="0" dirty="0" err="1">
                <a:solidFill>
                  <a:srgbClr val="F40909"/>
                </a:solidFill>
                <a:latin typeface="Calibri" panose="020F0502020204030204" pitchFamily="34" charset="0"/>
                <a:cs typeface="Calibri" panose="020F0502020204030204" pitchFamily="34" charset="0"/>
                <a:sym typeface="Arial"/>
              </a:rPr>
              <a:t>nét</a:t>
            </a:r>
            <a:r>
              <a:rPr lang="en-US" sz="2800" b="1" kern="0" dirty="0">
                <a:solidFill>
                  <a:srgbClr val="F40909"/>
                </a:solidFill>
                <a:latin typeface="Calibri" panose="020F0502020204030204" pitchFamily="34" charset="0"/>
                <a:cs typeface="Calibri" panose="020F0502020204030204" pitchFamily="34" charset="0"/>
                <a:sym typeface="Arial"/>
              </a:rPr>
              <a:t>: </a:t>
            </a:r>
          </a:p>
        </p:txBody>
      </p:sp>
      <p:sp>
        <p:nvSpPr>
          <p:cNvPr id="169" name="Rectangle 168"/>
          <p:cNvSpPr/>
          <p:nvPr/>
        </p:nvSpPr>
        <p:spPr>
          <a:xfrm>
            <a:off x="514349" y="2567483"/>
            <a:ext cx="2419063" cy="1077218"/>
          </a:xfrm>
          <a:prstGeom prst="rect">
            <a:avLst/>
          </a:prstGeom>
          <a:noFill/>
        </p:spPr>
        <p:txBody>
          <a:bodyPr wrap="square">
            <a:spAutoFit/>
          </a:bodyPr>
          <a:lstStyle/>
          <a:p>
            <a:pPr algn="ctr" defTabSz="914377">
              <a:buClr>
                <a:srgbClr val="000000"/>
              </a:buClr>
            </a:pPr>
            <a:r>
              <a:rPr lang="en-US" sz="3200" b="1" kern="0">
                <a:solidFill>
                  <a:srgbClr val="000000"/>
                </a:solidFill>
                <a:latin typeface="Calibri" panose="020F0502020204030204" pitchFamily="34" charset="0"/>
                <a:cs typeface="Calibri" panose="020F0502020204030204" pitchFamily="34" charset="0"/>
                <a:sym typeface="Arial"/>
              </a:rPr>
              <a:t>nét móc hai đầu</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cxnSp>
        <p:nvCxnSpPr>
          <p:cNvPr id="170" name="Straight Arrow Connector 169"/>
          <p:cNvCxnSpPr>
            <a:cxnSpLocks/>
          </p:cNvCxnSpPr>
          <p:nvPr/>
        </p:nvCxnSpPr>
        <p:spPr>
          <a:xfrm flipV="1">
            <a:off x="2714625" y="2667000"/>
            <a:ext cx="1590675" cy="190500"/>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47768" y="4184373"/>
            <a:ext cx="3230373" cy="584775"/>
          </a:xfrm>
          <a:prstGeom prst="rect">
            <a:avLst/>
          </a:prstGeom>
          <a:noFill/>
        </p:spPr>
        <p:txBody>
          <a:bodyPr wrap="none">
            <a:spAutoFit/>
          </a:bodyPr>
          <a:lstStyle/>
          <a:p>
            <a:pPr algn="ctr" defTabSz="914377">
              <a:buClr>
                <a:srgbClr val="000000"/>
              </a:buClr>
            </a:pPr>
            <a:r>
              <a:rPr lang="vi-VN" sz="3200" b="1" kern="0">
                <a:solidFill>
                  <a:srgbClr val="000000"/>
                </a:solidFill>
                <a:latin typeface="Calibri" panose="020F0502020204030204" pitchFamily="34" charset="0"/>
                <a:cs typeface="Calibri" panose="020F0502020204030204" pitchFamily="34" charset="0"/>
                <a:sym typeface="Arial"/>
              </a:rPr>
              <a:t>nét khuyết ngược</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cxnSp>
        <p:nvCxnSpPr>
          <p:cNvPr id="173" name="Straight Arrow Connector 172"/>
          <p:cNvCxnSpPr>
            <a:cxnSpLocks/>
            <a:stCxn id="172" idx="3"/>
          </p:cNvCxnSpPr>
          <p:nvPr/>
        </p:nvCxnSpPr>
        <p:spPr>
          <a:xfrm flipV="1">
            <a:off x="3278141" y="2924175"/>
            <a:ext cx="2389234" cy="1552586"/>
          </a:xfrm>
          <a:prstGeom prst="straightConnector1">
            <a:avLst/>
          </a:prstGeom>
          <a:noFill/>
          <a:ln w="28575" cap="flat" cmpd="sng" algn="ctr">
            <a:solidFill>
              <a:srgbClr val="FF0000"/>
            </a:solidFill>
            <a:prstDash val="lgDash"/>
            <a:tailEnd type="triangle"/>
          </a:ln>
          <a:effectLst/>
        </p:spPr>
      </p:cxnSp>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wipe(down)">
                                      <p:cBhvr>
                                        <p:cTn id="42" dur="500"/>
                                        <p:tgtEl>
                                          <p:spTgt spid="17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wipe(down)">
                                      <p:cBhvr>
                                        <p:cTn id="47"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oogle Shape;120;p5"/>
          <p:cNvGrpSpPr/>
          <p:nvPr/>
        </p:nvGrpSpPr>
        <p:grpSpPr>
          <a:xfrm>
            <a:off x="0" y="5748445"/>
            <a:ext cx="12192000" cy="1115227"/>
            <a:chOff x="0" y="4260525"/>
            <a:chExt cx="9144000" cy="887338"/>
          </a:xfrm>
        </p:grpSpPr>
        <p:sp>
          <p:nvSpPr>
            <p:cNvPr id="112"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22" name="Google Shape;131;p5"/>
          <p:cNvGrpSpPr/>
          <p:nvPr/>
        </p:nvGrpSpPr>
        <p:grpSpPr>
          <a:xfrm flipH="1">
            <a:off x="10876197" y="3666033"/>
            <a:ext cx="1341947" cy="3210584"/>
            <a:chOff x="-34400" y="2920300"/>
            <a:chExt cx="1006460" cy="2407938"/>
          </a:xfrm>
        </p:grpSpPr>
        <p:sp>
          <p:nvSpPr>
            <p:cNvPr id="123"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27" name="Google Shape;136;p5"/>
          <p:cNvGrpSpPr/>
          <p:nvPr/>
        </p:nvGrpSpPr>
        <p:grpSpPr>
          <a:xfrm>
            <a:off x="786132" y="5834261"/>
            <a:ext cx="10236961" cy="1063443"/>
            <a:chOff x="1046797" y="6114528"/>
            <a:chExt cx="7677721" cy="963749"/>
          </a:xfrm>
        </p:grpSpPr>
        <p:sp>
          <p:nvSpPr>
            <p:cNvPr id="128"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1"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32" name="Google Shape;141;p5"/>
          <p:cNvGrpSpPr/>
          <p:nvPr/>
        </p:nvGrpSpPr>
        <p:grpSpPr>
          <a:xfrm>
            <a:off x="-45867" y="3669633"/>
            <a:ext cx="1341947" cy="3210584"/>
            <a:chOff x="-34400" y="2920300"/>
            <a:chExt cx="1006460" cy="2407938"/>
          </a:xfrm>
        </p:grpSpPr>
        <p:sp>
          <p:nvSpPr>
            <p:cNvPr id="133"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137" name="Google Shape;147;p5"/>
          <p:cNvSpPr/>
          <p:nvPr/>
        </p:nvSpPr>
        <p:spPr>
          <a:xfrm rot="10800000">
            <a:off x="5388222" y="5873689"/>
            <a:ext cx="1079013" cy="282619"/>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078309"/>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38" name="Group 137"/>
          <p:cNvGrpSpPr/>
          <p:nvPr/>
        </p:nvGrpSpPr>
        <p:grpSpPr>
          <a:xfrm flipH="1">
            <a:off x="1" y="100081"/>
            <a:ext cx="4877163" cy="945689"/>
            <a:chOff x="3657419" y="358759"/>
            <a:chExt cx="4877163" cy="945689"/>
          </a:xfrm>
        </p:grpSpPr>
        <p:grpSp>
          <p:nvGrpSpPr>
            <p:cNvPr id="139" name="Group 138"/>
            <p:cNvGrpSpPr/>
            <p:nvPr/>
          </p:nvGrpSpPr>
          <p:grpSpPr>
            <a:xfrm>
              <a:off x="3657419" y="358759"/>
              <a:ext cx="4877163" cy="945689"/>
              <a:chOff x="2375765" y="2728526"/>
              <a:chExt cx="4877163" cy="945689"/>
            </a:xfrm>
          </p:grpSpPr>
          <p:grpSp>
            <p:nvGrpSpPr>
              <p:cNvPr id="141" name="组合 46"/>
              <p:cNvGrpSpPr/>
              <p:nvPr/>
            </p:nvGrpSpPr>
            <p:grpSpPr>
              <a:xfrm>
                <a:off x="2768748" y="2728526"/>
                <a:ext cx="4484180" cy="945689"/>
                <a:chOff x="3621376" y="1777845"/>
                <a:chExt cx="3184125" cy="671514"/>
              </a:xfrm>
            </p:grpSpPr>
            <p:sp>
              <p:nvSpPr>
                <p:cNvPr id="143"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914377">
                    <a:defRPr/>
                  </a:pPr>
                  <a:endParaRPr lang="zh-CN" altLang="en-US" sz="2400" kern="0" dirty="0">
                    <a:solidFill>
                      <a:srgbClr val="4472C4">
                        <a:lumMod val="75000"/>
                      </a:srgbClr>
                    </a:solidFill>
                    <a:latin typeface="inpin heiti" charset="-122"/>
                    <a:ea typeface="inpin heiti" charset="-122"/>
                    <a:cs typeface="Arial"/>
                    <a:sym typeface="Arial"/>
                  </a:endParaRPr>
                </a:p>
              </p:txBody>
            </p:sp>
            <p:sp>
              <p:nvSpPr>
                <p:cNvPr id="144"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914377">
                    <a:defRPr/>
                  </a:pPr>
                  <a:endParaRPr lang="zh-CN" altLang="en-US" kern="0" dirty="0">
                    <a:solidFill>
                      <a:prstClr val="white"/>
                    </a:solidFill>
                    <a:latin typeface="inpin heiti" charset="-122"/>
                    <a:ea typeface="inpin heiti" charset="-122"/>
                    <a:cs typeface="Arial"/>
                    <a:sym typeface="Arial"/>
                  </a:endParaRPr>
                </a:p>
              </p:txBody>
            </p:sp>
          </p:grpSp>
          <p:sp>
            <p:nvSpPr>
              <p:cNvPr id="142"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4400" b="1" kern="0" dirty="0" err="1">
                    <a:solidFill>
                      <a:srgbClr val="FF0000"/>
                    </a:solidFill>
                    <a:latin typeface="Calibri" panose="020F0502020204030204" pitchFamily="34" charset="0"/>
                    <a:cs typeface="Calibri" panose="020F0502020204030204" pitchFamily="34" charset="0"/>
                  </a:rPr>
                  <a:t>Cùng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quan</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sát</a:t>
                </a:r>
                <a:endParaRPr lang="en-US" sz="4400" b="1" kern="0" dirty="0">
                  <a:solidFill>
                    <a:srgbClr val="FF0000"/>
                  </a:solidFill>
                  <a:latin typeface="Calibri" panose="020F0502020204030204" pitchFamily="34" charset="0"/>
                  <a:cs typeface="Calibri" panose="020F0502020204030204" pitchFamily="34" charset="0"/>
                </a:endParaRPr>
              </a:p>
            </p:txBody>
          </p:sp>
        </p:grpSp>
        <p:pic>
          <p:nvPicPr>
            <p:cNvPr id="140" name="Picture 139"/>
            <p:cNvPicPr>
              <a:picLocks noChangeAspect="1"/>
            </p:cNvPicPr>
            <p:nvPr/>
          </p:nvPicPr>
          <p:blipFill>
            <a:blip r:embed="rId5"/>
            <a:stretch>
              <a:fillRect/>
            </a:stretch>
          </p:blipFill>
          <p:spPr>
            <a:xfrm flipH="1">
              <a:off x="7803781" y="490477"/>
              <a:ext cx="509568" cy="663136"/>
            </a:xfrm>
            <a:prstGeom prst="rect">
              <a:avLst/>
            </a:prstGeom>
          </p:spPr>
        </p:pic>
      </p:grpSp>
      <p:sp>
        <p:nvSpPr>
          <p:cNvPr id="3" name="Rounded Rectangle 2"/>
          <p:cNvSpPr/>
          <p:nvPr/>
        </p:nvSpPr>
        <p:spPr>
          <a:xfrm>
            <a:off x="6931271" y="487400"/>
            <a:ext cx="3614056" cy="6393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200" dirty="0" err="1">
                <a:solidFill>
                  <a:srgbClr val="FF6600"/>
                </a:solidFill>
                <a:latin typeface="Calibri"/>
                <a:sym typeface="Arial"/>
              </a:rPr>
              <a:t>Xem</a:t>
            </a:r>
            <a:r>
              <a:rPr lang="en-US" sz="3200" dirty="0">
                <a:solidFill>
                  <a:srgbClr val="FF6600"/>
                </a:solidFill>
                <a:latin typeface="Calibri"/>
                <a:sym typeface="Arial"/>
              </a:rPr>
              <a:t> video </a:t>
            </a:r>
            <a:r>
              <a:rPr lang="en-US" sz="3200" dirty="0" err="1">
                <a:solidFill>
                  <a:srgbClr val="FF6600"/>
                </a:solidFill>
                <a:latin typeface="Calibri"/>
                <a:sym typeface="Arial"/>
              </a:rPr>
              <a:t>nhé</a:t>
            </a:r>
            <a:r>
              <a:rPr lang="en-US" sz="3200" dirty="0">
                <a:solidFill>
                  <a:srgbClr val="FF6600"/>
                </a:solidFill>
                <a:latin typeface="Calibri"/>
                <a:sym typeface="Arial"/>
              </a:rPr>
              <a:t>:</a:t>
            </a:r>
          </a:p>
        </p:txBody>
      </p:sp>
      <p:sp>
        <p:nvSpPr>
          <p:cNvPr id="5" name="Rectangle 4">
            <a:extLst>
              <a:ext uri="{FF2B5EF4-FFF2-40B4-BE49-F238E27FC236}">
                <a16:creationId xmlns:a16="http://schemas.microsoft.com/office/drawing/2014/main" id="{18231B5C-B7CD-46FB-9C9E-143CE6B90C55}"/>
              </a:ext>
            </a:extLst>
          </p:cNvPr>
          <p:cNvSpPr/>
          <p:nvPr/>
        </p:nvSpPr>
        <p:spPr>
          <a:xfrm>
            <a:off x="8285859" y="4792821"/>
            <a:ext cx="2318416" cy="4720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a:solidFill>
                <a:prstClr val="black"/>
              </a:solidFill>
              <a:latin typeface="Calibri"/>
              <a:sym typeface="Arial"/>
            </a:endParaRPr>
          </a:p>
        </p:txBody>
      </p:sp>
      <p:pic>
        <p:nvPicPr>
          <p:cNvPr id="6" name="Picture 5">
            <a:extLst>
              <a:ext uri="{FF2B5EF4-FFF2-40B4-BE49-F238E27FC236}">
                <a16:creationId xmlns:a16="http://schemas.microsoft.com/office/drawing/2014/main" id="{E8E111D8-B2AE-7FC4-2AA0-A276E1D812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375" y="1363578"/>
            <a:ext cx="2781300" cy="3952371"/>
          </a:xfrm>
          <a:prstGeom prst="rect">
            <a:avLst/>
          </a:prstGeom>
        </p:spPr>
      </p:pic>
      <p:pic>
        <p:nvPicPr>
          <p:cNvPr id="7" name="y hoa">
            <a:hlinkClick r:id="" action="ppaction://media"/>
            <a:extLst>
              <a:ext uri="{FF2B5EF4-FFF2-40B4-BE49-F238E27FC236}">
                <a16:creationId xmlns:a16="http://schemas.microsoft.com/office/drawing/2014/main" id="{F70AC16D-91CE-24D0-1208-C26B697E958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632325" y="1457324"/>
            <a:ext cx="7264400" cy="4086225"/>
          </a:xfrm>
          <a:prstGeom prst="rect">
            <a:avLst/>
          </a:prstGeom>
        </p:spPr>
      </p:pic>
    </p:spTree>
    <p:custDataLst>
      <p:tags r:id="rId1"/>
    </p:custDataLst>
    <p:extLst>
      <p:ext uri="{BB962C8B-B14F-4D97-AF65-F5344CB8AC3E}">
        <p14:creationId xmlns:p14="http://schemas.microsoft.com/office/powerpoint/2010/main" val="45822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914377"/>
              <a:r>
                <a:rPr lang="en-US" altLang="zh-CN" sz="4000" dirty="0">
                  <a:solidFill>
                    <a:srgbClr val="F4AB3F"/>
                  </a:solidFill>
                  <a:latin typeface="Calibri" panose="020F0502020204030204" pitchFamily="34" charset="0"/>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algn="ctr" defTabSz="914377">
                  <a:defRPr/>
                </a:pPr>
                <a:endParaRPr lang="zh-CN" altLang="en-US">
                  <a:solidFill>
                    <a:prstClr val="white"/>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id="{9642A221-9F1B-4720-B1C2-6E1451584B01}"/>
              </a:ext>
            </a:extLst>
          </p:cNvPr>
          <p:cNvSpPr txBox="1"/>
          <p:nvPr/>
        </p:nvSpPr>
        <p:spPr>
          <a:xfrm>
            <a:off x="6801884" y="1048878"/>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defTabSz="914377"/>
            <a:r>
              <a:rPr lang="en-US" altLang="zh-CN" sz="7200">
                <a:latin typeface="Calibri" panose="020F0502020204030204" pitchFamily="34" charset="0"/>
                <a:cs typeface="Calibri" panose="020F0502020204030204" pitchFamily="34" charset="0"/>
                <a:sym typeface="Arial"/>
              </a:rPr>
              <a:t>02</a:t>
            </a:r>
            <a:endParaRPr lang="zh-CN" altLang="en-US" sz="7200" dirty="0">
              <a:latin typeface="Calibri" panose="020F0502020204030204" pitchFamily="34" charset="0"/>
              <a:cs typeface="Calibri" panose="020F0502020204030204" pitchFamily="34" charset="0"/>
              <a:sym typeface="Arial"/>
            </a:endParaRPr>
          </a:p>
        </p:txBody>
      </p:sp>
      <p:sp>
        <p:nvSpPr>
          <p:cNvPr id="103" name="文本框 22">
            <a:extLst>
              <a:ext uri="{FF2B5EF4-FFF2-40B4-BE49-F238E27FC236}">
                <a16:creationId xmlns:a16="http://schemas.microsoft.com/office/drawing/2014/main" id="{D6BF37DF-4E0D-4316-BA20-1A0A026EE863}"/>
              </a:ext>
            </a:extLst>
          </p:cNvPr>
          <p:cNvSpPr txBox="1"/>
          <p:nvPr/>
        </p:nvSpPr>
        <p:spPr>
          <a:xfrm>
            <a:off x="5561120" y="2002434"/>
            <a:ext cx="3813867" cy="2308324"/>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914377"/>
            <a:r>
              <a:rPr lang="en-US" altLang="zh-CN" dirty="0" err="1">
                <a:latin typeface="Calibri" panose="020F0502020204030204" pitchFamily="34" charset="0"/>
                <a:cs typeface="Calibri" panose="020F0502020204030204" pitchFamily="34" charset="0"/>
                <a:sym typeface="Arial"/>
              </a:rPr>
              <a:t>Luyện</a:t>
            </a:r>
            <a:r>
              <a:rPr lang="en-US" altLang="zh-CN" dirty="0">
                <a:latin typeface="Calibri" panose="020F0502020204030204" pitchFamily="34" charset="0"/>
                <a:cs typeface="Calibri" panose="020F0502020204030204" pitchFamily="34" charset="0"/>
                <a:sym typeface="Arial"/>
              </a:rPr>
              <a:t> </a:t>
            </a:r>
            <a:r>
              <a:rPr lang="en-US" altLang="zh-CN" dirty="0" err="1">
                <a:latin typeface="Calibri" panose="020F0502020204030204" pitchFamily="34" charset="0"/>
                <a:cs typeface="Calibri" panose="020F0502020204030204" pitchFamily="34" charset="0"/>
                <a:sym typeface="Arial"/>
              </a:rPr>
              <a:t>viết</a:t>
            </a:r>
            <a:r>
              <a:rPr lang="en-US" altLang="zh-CN" dirty="0">
                <a:latin typeface="Calibri" panose="020F0502020204030204" pitchFamily="34" charset="0"/>
                <a:cs typeface="Calibri" panose="020F0502020204030204" pitchFamily="34" charset="0"/>
                <a:sym typeface="Arial"/>
              </a:rPr>
              <a:t> </a:t>
            </a:r>
            <a:r>
              <a:rPr lang="en-US" altLang="zh-CN" dirty="0" err="1">
                <a:latin typeface="Calibri" panose="020F0502020204030204" pitchFamily="34" charset="0"/>
                <a:cs typeface="Calibri" panose="020F0502020204030204" pitchFamily="34" charset="0"/>
                <a:sym typeface="Arial"/>
              </a:rPr>
              <a:t>từ</a:t>
            </a:r>
            <a:endParaRPr lang="zh-CN" altLang="en-US" dirty="0">
              <a:latin typeface="Calibri" panose="020F0502020204030204" pitchFamily="34" charset="0"/>
              <a:cs typeface="Calibri" panose="020F0502020204030204" pitchFamily="34" charset="0"/>
              <a:sym typeface="Arial"/>
            </a:endParaRPr>
          </a:p>
        </p:txBody>
      </p:sp>
      <p:pic>
        <p:nvPicPr>
          <p:cNvPr id="104" name="图片 20">
            <a:extLst>
              <a:ext uri="{FF2B5EF4-FFF2-40B4-BE49-F238E27FC236}">
                <a16:creationId xmlns:a16="http://schemas.microsoft.com/office/drawing/2014/main"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37951950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Ô li">
            <a:extLst>
              <a:ext uri="{FF2B5EF4-FFF2-40B4-BE49-F238E27FC236}">
                <a16:creationId xmlns:a16="http://schemas.microsoft.com/office/drawing/2014/main" id="{9521E02E-FE2F-4FCF-9CD1-999708944219}"/>
              </a:ext>
            </a:extLst>
          </p:cNvPr>
          <p:cNvPicPr>
            <a:picLocks noChangeAspect="1"/>
          </p:cNvPicPr>
          <p:nvPr/>
        </p:nvPicPr>
        <p:blipFill rotWithShape="1">
          <a:blip r:embed="rId2">
            <a:extLst>
              <a:ext uri="{28A0092B-C50C-407E-A947-70E740481C1C}">
                <a14:useLocalDpi xmlns:a14="http://schemas.microsoft.com/office/drawing/2010/main" val="0"/>
              </a:ext>
            </a:extLst>
          </a:blip>
          <a:srcRect b="30151"/>
          <a:stretch/>
        </p:blipFill>
        <p:spPr>
          <a:xfrm>
            <a:off x="201168" y="1697916"/>
            <a:ext cx="11789664" cy="4721609"/>
          </a:xfrm>
          <a:prstGeom prst="rect">
            <a:avLst/>
          </a:prstGeom>
        </p:spPr>
      </p:pic>
      <p:sp>
        <p:nvSpPr>
          <p:cNvPr id="5" name="Tập viết 3">
            <a:extLst>
              <a:ext uri="{FF2B5EF4-FFF2-40B4-BE49-F238E27FC236}">
                <a16:creationId xmlns:a16="http://schemas.microsoft.com/office/drawing/2014/main" id="{864C1595-9B95-4F27-912F-0D40E35B67A4}"/>
              </a:ext>
            </a:extLst>
          </p:cNvPr>
          <p:cNvSpPr txBox="1"/>
          <p:nvPr/>
        </p:nvSpPr>
        <p:spPr>
          <a:xfrm>
            <a:off x="3687548" y="2890053"/>
            <a:ext cx="3345788" cy="943785"/>
          </a:xfrm>
          <a:prstGeom prst="rect">
            <a:avLst/>
          </a:prstGeom>
          <a:noFill/>
        </p:spPr>
        <p:txBody>
          <a:bodyPr wrap="none" rtlCol="0">
            <a:spAutoFit/>
          </a:bodyPr>
          <a:lstStyle/>
          <a:p>
            <a:pPr defTabSz="1219170">
              <a:buClr>
                <a:srgbClr val="000000"/>
              </a:buClr>
            </a:pPr>
            <a:r>
              <a:rPr lang="en-US" sz="5533" b="1" kern="0" dirty="0">
                <a:solidFill>
                  <a:srgbClr val="000000"/>
                </a:solidFill>
                <a:latin typeface="HP001 4 hàng" panose="020B0603050302020204" pitchFamily="34" charset="0"/>
                <a:ea typeface="HP001" panose="020B0603050302020204" pitchFamily="34" charset="0"/>
                <a:cs typeface="Arial"/>
                <a:sym typeface="Arial"/>
              </a:rPr>
              <a:t>Nam </a:t>
            </a:r>
            <a:r>
              <a:rPr lang="en-US" sz="5533" b="1" kern="0" dirty="0" err="1">
                <a:solidFill>
                  <a:srgbClr val="000000"/>
                </a:solidFill>
                <a:latin typeface="HP001 4 hàng" panose="020B0603050302020204" pitchFamily="34" charset="0"/>
                <a:ea typeface="HP001" panose="020B0603050302020204" pitchFamily="34" charset="0"/>
                <a:cs typeface="Arial"/>
                <a:sym typeface="Arial"/>
              </a:rPr>
              <a:t>Yết</a:t>
            </a:r>
            <a:endParaRPr lang="en-US" sz="5533" b="1" kern="0" dirty="0">
              <a:solidFill>
                <a:srgbClr val="000000"/>
              </a:solidFill>
              <a:latin typeface="HP001 4 hàng" panose="020B0603050302020204" pitchFamily="34" charset="0"/>
              <a:ea typeface="HP001" panose="020B0603050302020204" pitchFamily="34" charset="0"/>
              <a:cs typeface="Arial"/>
              <a:sym typeface="Arial"/>
            </a:endParaRPr>
          </a:p>
        </p:txBody>
      </p:sp>
      <p:grpSp>
        <p:nvGrpSpPr>
          <p:cNvPr id="6" name="组合 13">
            <a:extLst>
              <a:ext uri="{FF2B5EF4-FFF2-40B4-BE49-F238E27FC236}">
                <a16:creationId xmlns:a16="http://schemas.microsoft.com/office/drawing/2014/main" id="{1A44C7AA-4959-2642-D12E-1667A99BF59E}"/>
              </a:ext>
            </a:extLst>
          </p:cNvPr>
          <p:cNvGrpSpPr/>
          <p:nvPr/>
        </p:nvGrpSpPr>
        <p:grpSpPr>
          <a:xfrm rot="21168012">
            <a:off x="363969" y="293952"/>
            <a:ext cx="1119391" cy="997329"/>
            <a:chOff x="1411309" y="921917"/>
            <a:chExt cx="4912289" cy="4537496"/>
          </a:xfrm>
        </p:grpSpPr>
        <p:sp>
          <p:nvSpPr>
            <p:cNvPr id="7" name="椭圆 14">
              <a:extLst>
                <a:ext uri="{FF2B5EF4-FFF2-40B4-BE49-F238E27FC236}">
                  <a16:creationId xmlns:a16="http://schemas.microsoft.com/office/drawing/2014/main" id="{A8EC6B86-7F7A-77CA-64E6-FD15D1B59CB3}"/>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grpSp>
          <p:nvGrpSpPr>
            <p:cNvPr id="8" name="组合 15">
              <a:extLst>
                <a:ext uri="{FF2B5EF4-FFF2-40B4-BE49-F238E27FC236}">
                  <a16:creationId xmlns:a16="http://schemas.microsoft.com/office/drawing/2014/main" id="{7CDB17A1-0F3B-8EAC-4DE2-625FA109B284}"/>
                </a:ext>
              </a:extLst>
            </p:cNvPr>
            <p:cNvGrpSpPr/>
            <p:nvPr/>
          </p:nvGrpSpPr>
          <p:grpSpPr>
            <a:xfrm>
              <a:off x="1647093" y="1157701"/>
              <a:ext cx="4676505" cy="4065928"/>
              <a:chOff x="1647093" y="1157701"/>
              <a:chExt cx="4676505" cy="4065928"/>
            </a:xfrm>
          </p:grpSpPr>
          <p:sp>
            <p:nvSpPr>
              <p:cNvPr id="9" name="椭圆 16">
                <a:extLst>
                  <a:ext uri="{FF2B5EF4-FFF2-40B4-BE49-F238E27FC236}">
                    <a16:creationId xmlns:a16="http://schemas.microsoft.com/office/drawing/2014/main" id="{821DE350-9E68-07CA-47EB-02840B3CECD2}"/>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sp>
            <p:nvSpPr>
              <p:cNvPr id="10" name="等腰三角形 17">
                <a:extLst>
                  <a:ext uri="{FF2B5EF4-FFF2-40B4-BE49-F238E27FC236}">
                    <a16:creationId xmlns:a16="http://schemas.microsoft.com/office/drawing/2014/main" id="{C9F2D643-F660-04D4-CD7B-F75CA632DB8C}"/>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grpSp>
      </p:grpSp>
      <p:grpSp>
        <p:nvGrpSpPr>
          <p:cNvPr id="11" name="组合 1">
            <a:extLst>
              <a:ext uri="{FF2B5EF4-FFF2-40B4-BE49-F238E27FC236}">
                <a16:creationId xmlns:a16="http://schemas.microsoft.com/office/drawing/2014/main" id="{C1C460C2-1290-9495-127E-E9CDC78AEB53}"/>
              </a:ext>
            </a:extLst>
          </p:cNvPr>
          <p:cNvGrpSpPr/>
          <p:nvPr/>
        </p:nvGrpSpPr>
        <p:grpSpPr>
          <a:xfrm>
            <a:off x="1053675" y="332561"/>
            <a:ext cx="7290324" cy="782435"/>
            <a:chOff x="1305482" y="2213477"/>
            <a:chExt cx="3838375" cy="684264"/>
          </a:xfrm>
        </p:grpSpPr>
        <p:sp>
          <p:nvSpPr>
            <p:cNvPr id="12" name="矩形: 圆角 15">
              <a:extLst>
                <a:ext uri="{FF2B5EF4-FFF2-40B4-BE49-F238E27FC236}">
                  <a16:creationId xmlns:a16="http://schemas.microsoft.com/office/drawing/2014/main" id="{28E353BA-E955-4837-B1DA-DAC0C9B90BDA}"/>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sp>
          <p:nvSpPr>
            <p:cNvPr id="13" name="矩形: 圆角 27">
              <a:extLst>
                <a:ext uri="{FF2B5EF4-FFF2-40B4-BE49-F238E27FC236}">
                  <a16:creationId xmlns:a16="http://schemas.microsoft.com/office/drawing/2014/main" id="{D39B0006-F903-EBEC-B68B-1D9CBED5AD10}"/>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grpSp>
      <p:sp>
        <p:nvSpPr>
          <p:cNvPr id="14" name="Google Shape;697;p24">
            <a:extLst>
              <a:ext uri="{FF2B5EF4-FFF2-40B4-BE49-F238E27FC236}">
                <a16:creationId xmlns:a16="http://schemas.microsoft.com/office/drawing/2014/main" id="{6C06BEEE-8095-6AD9-B329-CE499CB3DD58}"/>
              </a:ext>
            </a:extLst>
          </p:cNvPr>
          <p:cNvSpPr txBox="1">
            <a:spLocks/>
          </p:cNvSpPr>
          <p:nvPr/>
        </p:nvSpPr>
        <p:spPr>
          <a:xfrm flipH="1">
            <a:off x="2227353" y="291385"/>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r>
              <a:rPr lang="en-US" sz="4400" b="1" kern="0">
                <a:solidFill>
                  <a:srgbClr val="FF0000"/>
                </a:solidFill>
                <a:latin typeface="Calibri" panose="020F0502020204030204" pitchFamily="34" charset="0"/>
                <a:cs typeface="Calibri" panose="020F0502020204030204" pitchFamily="34" charset="0"/>
              </a:rPr>
              <a:t>Từ </a:t>
            </a:r>
            <a:r>
              <a:rPr lang="en-US" sz="4400" b="1" kern="0" dirty="0" err="1">
                <a:solidFill>
                  <a:srgbClr val="FF0000"/>
                </a:solidFill>
                <a:latin typeface="Calibri" panose="020F0502020204030204" pitchFamily="34" charset="0"/>
                <a:cs typeface="Calibri" panose="020F0502020204030204" pitchFamily="34" charset="0"/>
              </a:rPr>
              <a:t>ứng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dụng</a:t>
            </a:r>
            <a:endParaRPr lang="en-US" sz="4400" b="1" kern="0" dirty="0">
              <a:solidFill>
                <a:srgbClr val="FF000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56825FA-6DD8-F572-F618-3F47F51154F9}"/>
              </a:ext>
            </a:extLst>
          </p:cNvPr>
          <p:cNvPicPr>
            <a:picLocks noChangeAspect="1"/>
          </p:cNvPicPr>
          <p:nvPr/>
        </p:nvPicPr>
        <p:blipFill>
          <a:blip r:embed="rId3"/>
          <a:stretch>
            <a:fillRect/>
          </a:stretch>
        </p:blipFill>
        <p:spPr>
          <a:xfrm>
            <a:off x="597921" y="445021"/>
            <a:ext cx="509568" cy="663136"/>
          </a:xfrm>
          <a:prstGeom prst="rect">
            <a:avLst/>
          </a:prstGeom>
        </p:spPr>
      </p:pic>
    </p:spTree>
    <p:extLst>
      <p:ext uri="{BB962C8B-B14F-4D97-AF65-F5344CB8AC3E}">
        <p14:creationId xmlns:p14="http://schemas.microsoft.com/office/powerpoint/2010/main" val="3486480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51C1D6-D4A2-495C-B588-68670AA00A3A}"/>
              </a:ext>
            </a:extLst>
          </p:cNvPr>
          <p:cNvSpPr/>
          <p:nvPr/>
        </p:nvSpPr>
        <p:spPr>
          <a:xfrm>
            <a:off x="826486" y="1103243"/>
            <a:ext cx="10840581" cy="56255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a:solidFill>
                <a:srgbClr val="000000"/>
              </a:solidFill>
              <a:latin typeface="Arial"/>
              <a:sym typeface="Arial"/>
            </a:endParaRPr>
          </a:p>
        </p:txBody>
      </p:sp>
      <p:pic>
        <p:nvPicPr>
          <p:cNvPr id="419" name="Picture 3">
            <a:extLst>
              <a:ext uri="{FF2B5EF4-FFF2-40B4-BE49-F238E27FC236}">
                <a16:creationId xmlns:a16="http://schemas.microsoft.com/office/drawing/2014/main" id="{0F58D66E-72AD-4836-B287-CDC30AD8C5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33741" y="655162"/>
            <a:ext cx="934113" cy="818623"/>
          </a:xfrm>
          <a:prstGeom prst="rect">
            <a:avLst/>
          </a:prstGeom>
        </p:spPr>
      </p:pic>
      <p:pic>
        <p:nvPicPr>
          <p:cNvPr id="420" name="Picture 3">
            <a:extLst>
              <a:ext uri="{FF2B5EF4-FFF2-40B4-BE49-F238E27FC236}">
                <a16:creationId xmlns:a16="http://schemas.microsoft.com/office/drawing/2014/main" id="{DB504F3D-2073-4CE8-878B-74F99401C8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3307" y="797024"/>
            <a:ext cx="1271688" cy="1114461"/>
          </a:xfrm>
          <a:prstGeom prst="rect">
            <a:avLst/>
          </a:prstGeom>
        </p:spPr>
      </p:pic>
      <p:grpSp>
        <p:nvGrpSpPr>
          <p:cNvPr id="421" name="组合 13">
            <a:extLst>
              <a:ext uri="{FF2B5EF4-FFF2-40B4-BE49-F238E27FC236}">
                <a16:creationId xmlns:a16="http://schemas.microsoft.com/office/drawing/2014/main" id="{2B14C27D-12F0-4761-8730-BF512815D039}"/>
              </a:ext>
            </a:extLst>
          </p:cNvPr>
          <p:cNvGrpSpPr/>
          <p:nvPr/>
        </p:nvGrpSpPr>
        <p:grpSpPr>
          <a:xfrm rot="21168012">
            <a:off x="884570" y="66217"/>
            <a:ext cx="1119391" cy="997329"/>
            <a:chOff x="1411309" y="921917"/>
            <a:chExt cx="4912289" cy="4537496"/>
          </a:xfrm>
        </p:grpSpPr>
        <p:sp>
          <p:nvSpPr>
            <p:cNvPr id="422" name="椭圆 14">
              <a:extLst>
                <a:ext uri="{FF2B5EF4-FFF2-40B4-BE49-F238E27FC236}">
                  <a16:creationId xmlns:a16="http://schemas.microsoft.com/office/drawing/2014/main" id="{83C477AC-7461-4468-A1FA-6C41DB699D36}"/>
                </a:ext>
              </a:extLst>
            </p:cNvPr>
            <p:cNvSpPr/>
            <p:nvPr/>
          </p:nvSpPr>
          <p:spPr>
            <a:xfrm>
              <a:off x="1411309" y="921917"/>
              <a:ext cx="4537496" cy="453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字魂35号-经典雅黑"/>
                <a:ea typeface="宋体" panose="02010600030101010101" pitchFamily="2" charset="-122"/>
                <a:sym typeface="Arial"/>
              </a:endParaRPr>
            </a:p>
          </p:txBody>
        </p:sp>
        <p:grpSp>
          <p:nvGrpSpPr>
            <p:cNvPr id="423" name="组合 15">
              <a:extLst>
                <a:ext uri="{FF2B5EF4-FFF2-40B4-BE49-F238E27FC236}">
                  <a16:creationId xmlns:a16="http://schemas.microsoft.com/office/drawing/2014/main" id="{945FB410-1D06-4AE8-AAF7-D4502B2269F2}"/>
                </a:ext>
              </a:extLst>
            </p:cNvPr>
            <p:cNvGrpSpPr/>
            <p:nvPr/>
          </p:nvGrpSpPr>
          <p:grpSpPr>
            <a:xfrm>
              <a:off x="1647093" y="1157701"/>
              <a:ext cx="4676505" cy="4065928"/>
              <a:chOff x="1647093" y="1157701"/>
              <a:chExt cx="4676505" cy="4065928"/>
            </a:xfrm>
          </p:grpSpPr>
          <p:sp>
            <p:nvSpPr>
              <p:cNvPr id="424" name="椭圆 16">
                <a:extLst>
                  <a:ext uri="{FF2B5EF4-FFF2-40B4-BE49-F238E27FC236}">
                    <a16:creationId xmlns:a16="http://schemas.microsoft.com/office/drawing/2014/main" id="{8C0DF646-332C-428B-BE7A-CFD6B8F339D4}"/>
                  </a:ext>
                </a:extLst>
              </p:cNvPr>
              <p:cNvSpPr/>
              <p:nvPr/>
            </p:nvSpPr>
            <p:spPr>
              <a:xfrm>
                <a:off x="1647093" y="1157701"/>
                <a:ext cx="4065928" cy="4065928"/>
              </a:xfrm>
              <a:prstGeom prst="ellipse">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字魂35号-经典雅黑"/>
                  <a:ea typeface="宋体" panose="02010600030101010101" pitchFamily="2" charset="-122"/>
                  <a:sym typeface="Arial"/>
                </a:endParaRPr>
              </a:p>
            </p:txBody>
          </p:sp>
          <p:sp>
            <p:nvSpPr>
              <p:cNvPr id="425" name="等腰三角形 17">
                <a:extLst>
                  <a:ext uri="{FF2B5EF4-FFF2-40B4-BE49-F238E27FC236}">
                    <a16:creationId xmlns:a16="http://schemas.microsoft.com/office/drawing/2014/main" id="{F6632DB1-BBA9-4601-AD92-CE4FC97FE00C}"/>
                  </a:ext>
                </a:extLst>
              </p:cNvPr>
              <p:cNvSpPr/>
              <p:nvPr/>
            </p:nvSpPr>
            <p:spPr>
              <a:xfrm rot="6147411">
                <a:off x="5904658" y="2721610"/>
                <a:ext cx="348503" cy="489376"/>
              </a:xfrm>
              <a:prstGeom prst="triangle">
                <a:avLst>
                  <a:gd name="adj" fmla="val 63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字魂35号-经典雅黑"/>
                  <a:ea typeface="宋体" panose="02010600030101010101" pitchFamily="2" charset="-122"/>
                  <a:sym typeface="Arial"/>
                </a:endParaRPr>
              </a:p>
            </p:txBody>
          </p:sp>
        </p:grpSp>
      </p:grpSp>
      <p:grpSp>
        <p:nvGrpSpPr>
          <p:cNvPr id="426" name="组合 1">
            <a:extLst>
              <a:ext uri="{FF2B5EF4-FFF2-40B4-BE49-F238E27FC236}">
                <a16:creationId xmlns:a16="http://schemas.microsoft.com/office/drawing/2014/main" id="{442BF472-4AA7-4C6E-AF89-38502FCD2005}"/>
              </a:ext>
            </a:extLst>
          </p:cNvPr>
          <p:cNvGrpSpPr/>
          <p:nvPr/>
        </p:nvGrpSpPr>
        <p:grpSpPr>
          <a:xfrm>
            <a:off x="1574276" y="104827"/>
            <a:ext cx="9617413" cy="782435"/>
            <a:chOff x="1305482" y="2213477"/>
            <a:chExt cx="3838375" cy="684264"/>
          </a:xfrm>
        </p:grpSpPr>
        <p:sp>
          <p:nvSpPr>
            <p:cNvPr id="427" name="矩形: 圆角 15">
              <a:extLst>
                <a:ext uri="{FF2B5EF4-FFF2-40B4-BE49-F238E27FC236}">
                  <a16:creationId xmlns:a16="http://schemas.microsoft.com/office/drawing/2014/main" id="{EA541D84-E9A8-4AE7-BA8A-B0A98560E6EA}"/>
                </a:ext>
              </a:extLst>
            </p:cNvPr>
            <p:cNvSpPr/>
            <p:nvPr/>
          </p:nvSpPr>
          <p:spPr>
            <a:xfrm>
              <a:off x="1305482" y="2213477"/>
              <a:ext cx="3838375" cy="616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字魂35号-经典雅黑"/>
                <a:ea typeface="宋体" panose="02010600030101010101" pitchFamily="2" charset="-122"/>
                <a:sym typeface="Arial"/>
              </a:endParaRPr>
            </a:p>
          </p:txBody>
        </p:sp>
        <p:sp>
          <p:nvSpPr>
            <p:cNvPr id="428" name="矩形: 圆角 27">
              <a:extLst>
                <a:ext uri="{FF2B5EF4-FFF2-40B4-BE49-F238E27FC236}">
                  <a16:creationId xmlns:a16="http://schemas.microsoft.com/office/drawing/2014/main" id="{FDBDAC58-782C-4C90-AC7C-9094971B42B7}"/>
                </a:ext>
              </a:extLst>
            </p:cNvPr>
            <p:cNvSpPr/>
            <p:nvPr/>
          </p:nvSpPr>
          <p:spPr>
            <a:xfrm>
              <a:off x="1348997" y="2285741"/>
              <a:ext cx="3761772" cy="612000"/>
            </a:xfrm>
            <a:prstGeom prst="roundRect">
              <a:avLst>
                <a:gd name="adj" fmla="val 50000"/>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字魂35号-经典雅黑"/>
                <a:ea typeface="宋体" panose="02010600030101010101" pitchFamily="2" charset="-122"/>
                <a:sym typeface="Arial"/>
              </a:endParaRPr>
            </a:p>
          </p:txBody>
        </p:sp>
      </p:grpSp>
      <p:pic>
        <p:nvPicPr>
          <p:cNvPr id="429" name="Picture 3">
            <a:extLst>
              <a:ext uri="{FF2B5EF4-FFF2-40B4-BE49-F238E27FC236}">
                <a16:creationId xmlns:a16="http://schemas.microsoft.com/office/drawing/2014/main" id="{298BD774-E0CF-4903-902A-9B099E50224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4434" y="803079"/>
            <a:ext cx="629743" cy="551884"/>
          </a:xfrm>
          <a:prstGeom prst="rect">
            <a:avLst/>
          </a:prstGeom>
        </p:spPr>
      </p:pic>
      <p:sp>
        <p:nvSpPr>
          <p:cNvPr id="430" name="Google Shape;697;p24">
            <a:extLst>
              <a:ext uri="{FF2B5EF4-FFF2-40B4-BE49-F238E27FC236}">
                <a16:creationId xmlns:a16="http://schemas.microsoft.com/office/drawing/2014/main" id="{011F5228-6AE8-4DA1-82E0-30715766D466}"/>
              </a:ext>
            </a:extLst>
          </p:cNvPr>
          <p:cNvSpPr txBox="1">
            <a:spLocks/>
          </p:cNvSpPr>
          <p:nvPr/>
        </p:nvSpPr>
        <p:spPr>
          <a:xfrm flipH="1">
            <a:off x="2961095" y="43360"/>
            <a:ext cx="6131715"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4400" b="1" kern="0" dirty="0">
                <a:solidFill>
                  <a:srgbClr val="FF0000"/>
                </a:solidFill>
                <a:latin typeface="Calibri" panose="020F0502020204030204" pitchFamily="34" charset="0"/>
                <a:cs typeface="Calibri" panose="020F0502020204030204" pitchFamily="34" charset="0"/>
              </a:rPr>
              <a:t>Nam </a:t>
            </a:r>
            <a:r>
              <a:rPr lang="en-US" sz="4400" b="1" kern="0" dirty="0" err="1">
                <a:solidFill>
                  <a:srgbClr val="FF0000"/>
                </a:solidFill>
                <a:latin typeface="Calibri" panose="020F0502020204030204" pitchFamily="34" charset="0"/>
                <a:cs typeface="Calibri" panose="020F0502020204030204" pitchFamily="34" charset="0"/>
              </a:rPr>
              <a:t>Yết</a:t>
            </a:r>
            <a:endParaRPr lang="en-US" sz="4400" b="1" kern="0" dirty="0">
              <a:solidFill>
                <a:srgbClr val="FF0000"/>
              </a:solidFill>
              <a:latin typeface="Calibri" panose="020F0502020204030204" pitchFamily="34" charset="0"/>
              <a:cs typeface="Calibri" panose="020F0502020204030204" pitchFamily="34" charset="0"/>
            </a:endParaRPr>
          </a:p>
        </p:txBody>
      </p:sp>
      <p:pic>
        <p:nvPicPr>
          <p:cNvPr id="431" name="Picture 430">
            <a:extLst>
              <a:ext uri="{FF2B5EF4-FFF2-40B4-BE49-F238E27FC236}">
                <a16:creationId xmlns:a16="http://schemas.microsoft.com/office/drawing/2014/main" id="{84366B75-E18D-44EF-B7B6-8F3C43874A85}"/>
              </a:ext>
            </a:extLst>
          </p:cNvPr>
          <p:cNvPicPr>
            <a:picLocks noChangeAspect="1"/>
          </p:cNvPicPr>
          <p:nvPr/>
        </p:nvPicPr>
        <p:blipFill>
          <a:blip r:embed="rId5"/>
          <a:stretch>
            <a:fillRect/>
          </a:stretch>
        </p:blipFill>
        <p:spPr>
          <a:xfrm>
            <a:off x="1118523" y="217287"/>
            <a:ext cx="509568" cy="663136"/>
          </a:xfrm>
          <a:prstGeom prst="rect">
            <a:avLst/>
          </a:prstGeom>
        </p:spPr>
      </p:pic>
      <p:sp>
        <p:nvSpPr>
          <p:cNvPr id="432" name="文本框 22">
            <a:extLst>
              <a:ext uri="{FF2B5EF4-FFF2-40B4-BE49-F238E27FC236}">
                <a16:creationId xmlns:a16="http://schemas.microsoft.com/office/drawing/2014/main" id="{36C03BB3-64E6-40EA-A66A-CBD32C953B11}"/>
              </a:ext>
            </a:extLst>
          </p:cNvPr>
          <p:cNvSpPr txBox="1"/>
          <p:nvPr/>
        </p:nvSpPr>
        <p:spPr>
          <a:xfrm>
            <a:off x="1212732" y="5016580"/>
            <a:ext cx="10246992" cy="1569660"/>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914377">
              <a:defRPr/>
            </a:pPr>
            <a:r>
              <a:rPr lang="vi-VN" sz="3200" dirty="0">
                <a:ln>
                  <a:noFill/>
                </a:ln>
                <a:solidFill>
                  <a:sysClr val="windowText" lastClr="000000"/>
                </a:solidFill>
                <a:latin typeface="Calibri" panose="020F0502020204030204" pitchFamily="34" charset="0"/>
                <a:cs typeface="Calibri" panose="020F0502020204030204" pitchFamily="34" charset="0"/>
                <a:sym typeface="Arial"/>
              </a:rPr>
              <a:t>Đảo Nam Yết là bãi đá nằm ở phía Bắc quần đảo Trường Sa, cách đảo Sơn Ca 13 hải lý về phía Tây Nam, thuộc quần đảo Trường Sa của Việt Nam</a:t>
            </a:r>
            <a:endParaRPr lang="zh-CN" altLang="en-US" sz="3200" b="0" dirty="0">
              <a:ln>
                <a:noFill/>
              </a:ln>
              <a:solidFill>
                <a:sysClr val="windowText" lastClr="000000"/>
              </a:solidFill>
              <a:latin typeface="Calibri" panose="020F0502020204030204" pitchFamily="34" charset="0"/>
              <a:cs typeface="Calibri" panose="020F0502020204030204" pitchFamily="34" charset="0"/>
              <a:sym typeface="Arial"/>
            </a:endParaRPr>
          </a:p>
        </p:txBody>
      </p:sp>
      <p:pic>
        <p:nvPicPr>
          <p:cNvPr id="3" name="Picture 2" descr="Đảo Nam Yết (Namyit Island)">
            <a:extLst>
              <a:ext uri="{FF2B5EF4-FFF2-40B4-BE49-F238E27FC236}">
                <a16:creationId xmlns:a16="http://schemas.microsoft.com/office/drawing/2014/main" id="{6E62D4D8-CD79-8F31-4AD0-7C6390637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539" y="1258029"/>
            <a:ext cx="7002117" cy="371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31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anim calcmode="lin" valueType="num">
                                      <p:cBhvr>
                                        <p:cTn id="8" dur="1000" fill="hold"/>
                                        <p:tgtEl>
                                          <p:spTgt spid="432"/>
                                        </p:tgtEl>
                                        <p:attrNameLst>
                                          <p:attrName>ppt_x</p:attrName>
                                        </p:attrNameLst>
                                      </p:cBhvr>
                                      <p:tavLst>
                                        <p:tav tm="0">
                                          <p:val>
                                            <p:strVal val="#ppt_x"/>
                                          </p:val>
                                        </p:tav>
                                        <p:tav tm="100000">
                                          <p:val>
                                            <p:strVal val="#ppt_x"/>
                                          </p:val>
                                        </p:tav>
                                      </p:tavLst>
                                    </p:anim>
                                    <p:anim calcmode="lin" valueType="num">
                                      <p:cBhvr>
                                        <p:cTn id="9" dur="1000" fill="hold"/>
                                        <p:tgtEl>
                                          <p:spTgt spid="4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Ô li">
            <a:extLst>
              <a:ext uri="{FF2B5EF4-FFF2-40B4-BE49-F238E27FC236}">
                <a16:creationId xmlns:a16="http://schemas.microsoft.com/office/drawing/2014/main" id="{9521E02E-FE2F-4FCF-9CD1-999708944219}"/>
              </a:ext>
            </a:extLst>
          </p:cNvPr>
          <p:cNvPicPr>
            <a:picLocks noChangeAspect="1"/>
          </p:cNvPicPr>
          <p:nvPr/>
        </p:nvPicPr>
        <p:blipFill rotWithShape="1">
          <a:blip r:embed="rId2">
            <a:extLst>
              <a:ext uri="{28A0092B-C50C-407E-A947-70E740481C1C}">
                <a14:useLocalDpi xmlns:a14="http://schemas.microsoft.com/office/drawing/2010/main" val="0"/>
              </a:ext>
            </a:extLst>
          </a:blip>
          <a:srcRect b="30151"/>
          <a:stretch/>
        </p:blipFill>
        <p:spPr>
          <a:xfrm>
            <a:off x="201168" y="1697916"/>
            <a:ext cx="11789664" cy="4721609"/>
          </a:xfrm>
          <a:prstGeom prst="rect">
            <a:avLst/>
          </a:prstGeom>
        </p:spPr>
      </p:pic>
      <p:sp>
        <p:nvSpPr>
          <p:cNvPr id="5" name="Tập viết 3">
            <a:extLst>
              <a:ext uri="{FF2B5EF4-FFF2-40B4-BE49-F238E27FC236}">
                <a16:creationId xmlns:a16="http://schemas.microsoft.com/office/drawing/2014/main" id="{864C1595-9B95-4F27-912F-0D40E35B67A4}"/>
              </a:ext>
            </a:extLst>
          </p:cNvPr>
          <p:cNvSpPr txBox="1"/>
          <p:nvPr/>
        </p:nvSpPr>
        <p:spPr>
          <a:xfrm>
            <a:off x="3704252" y="2880114"/>
            <a:ext cx="3429000" cy="943785"/>
          </a:xfrm>
          <a:prstGeom prst="rect">
            <a:avLst/>
          </a:prstGeom>
          <a:noFill/>
        </p:spPr>
        <p:txBody>
          <a:bodyPr wrap="square" rtlCol="0">
            <a:spAutoFit/>
          </a:bodyPr>
          <a:lstStyle/>
          <a:p>
            <a:pPr defTabSz="1219170">
              <a:buClr>
                <a:srgbClr val="000000"/>
              </a:buClr>
              <a:defRPr/>
            </a:pPr>
            <a:r>
              <a:rPr lang="en-US" sz="5533" b="1" kern="0" dirty="0">
                <a:solidFill>
                  <a:srgbClr val="000000"/>
                </a:solidFill>
                <a:latin typeface="HP001 4 hàng" panose="020B0603050302020204" pitchFamily="34" charset="0"/>
                <a:ea typeface="HP001" panose="020B0603050302020204" pitchFamily="34" charset="0"/>
                <a:cs typeface="Arial"/>
                <a:sym typeface="Arial"/>
              </a:rPr>
              <a:t>Nam </a:t>
            </a:r>
            <a:r>
              <a:rPr lang="en-US" sz="5533" b="1" kern="0" dirty="0" err="1">
                <a:solidFill>
                  <a:srgbClr val="000000"/>
                </a:solidFill>
                <a:latin typeface="HP001 4 hàng" panose="020B0603050302020204" pitchFamily="34" charset="0"/>
                <a:ea typeface="HP001" panose="020B0603050302020204" pitchFamily="34" charset="0"/>
                <a:cs typeface="Arial"/>
                <a:sym typeface="Arial"/>
              </a:rPr>
              <a:t>Yết</a:t>
            </a:r>
            <a:endParaRPr lang="en-US" sz="5533" b="1" kern="0" dirty="0">
              <a:solidFill>
                <a:srgbClr val="000000"/>
              </a:solidFill>
              <a:latin typeface="HP001 4 hàng" panose="020B0603050302020204" pitchFamily="34" charset="0"/>
              <a:ea typeface="HP001" panose="020B0603050302020204" pitchFamily="34" charset="0"/>
              <a:cs typeface="Arial"/>
              <a:sym typeface="Arial"/>
            </a:endParaRPr>
          </a:p>
        </p:txBody>
      </p:sp>
      <p:grpSp>
        <p:nvGrpSpPr>
          <p:cNvPr id="6" name="组合 13">
            <a:extLst>
              <a:ext uri="{FF2B5EF4-FFF2-40B4-BE49-F238E27FC236}">
                <a16:creationId xmlns:a16="http://schemas.microsoft.com/office/drawing/2014/main" id="{1A44C7AA-4959-2642-D12E-1667A99BF59E}"/>
              </a:ext>
            </a:extLst>
          </p:cNvPr>
          <p:cNvGrpSpPr/>
          <p:nvPr/>
        </p:nvGrpSpPr>
        <p:grpSpPr>
          <a:xfrm rot="21168012">
            <a:off x="363969" y="293952"/>
            <a:ext cx="1119391" cy="997329"/>
            <a:chOff x="1411309" y="921917"/>
            <a:chExt cx="4912289" cy="4537496"/>
          </a:xfrm>
        </p:grpSpPr>
        <p:sp>
          <p:nvSpPr>
            <p:cNvPr id="7" name="椭圆 14">
              <a:extLst>
                <a:ext uri="{FF2B5EF4-FFF2-40B4-BE49-F238E27FC236}">
                  <a16:creationId xmlns:a16="http://schemas.microsoft.com/office/drawing/2014/main" id="{A8EC6B86-7F7A-77CA-64E6-FD15D1B59CB3}"/>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grpSp>
          <p:nvGrpSpPr>
            <p:cNvPr id="8" name="组合 15">
              <a:extLst>
                <a:ext uri="{FF2B5EF4-FFF2-40B4-BE49-F238E27FC236}">
                  <a16:creationId xmlns:a16="http://schemas.microsoft.com/office/drawing/2014/main" id="{7CDB17A1-0F3B-8EAC-4DE2-625FA109B284}"/>
                </a:ext>
              </a:extLst>
            </p:cNvPr>
            <p:cNvGrpSpPr/>
            <p:nvPr/>
          </p:nvGrpSpPr>
          <p:grpSpPr>
            <a:xfrm>
              <a:off x="1647093" y="1157701"/>
              <a:ext cx="4676505" cy="4065928"/>
              <a:chOff x="1647093" y="1157701"/>
              <a:chExt cx="4676505" cy="4065928"/>
            </a:xfrm>
          </p:grpSpPr>
          <p:sp>
            <p:nvSpPr>
              <p:cNvPr id="9" name="椭圆 16">
                <a:extLst>
                  <a:ext uri="{FF2B5EF4-FFF2-40B4-BE49-F238E27FC236}">
                    <a16:creationId xmlns:a16="http://schemas.microsoft.com/office/drawing/2014/main" id="{821DE350-9E68-07CA-47EB-02840B3CECD2}"/>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sp>
            <p:nvSpPr>
              <p:cNvPr id="10" name="等腰三角形 17">
                <a:extLst>
                  <a:ext uri="{FF2B5EF4-FFF2-40B4-BE49-F238E27FC236}">
                    <a16:creationId xmlns:a16="http://schemas.microsoft.com/office/drawing/2014/main" id="{C9F2D643-F660-04D4-CD7B-F75CA632DB8C}"/>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grpSp>
      </p:grpSp>
      <p:grpSp>
        <p:nvGrpSpPr>
          <p:cNvPr id="11" name="组合 1">
            <a:extLst>
              <a:ext uri="{FF2B5EF4-FFF2-40B4-BE49-F238E27FC236}">
                <a16:creationId xmlns:a16="http://schemas.microsoft.com/office/drawing/2014/main" id="{C1C460C2-1290-9495-127E-E9CDC78AEB53}"/>
              </a:ext>
            </a:extLst>
          </p:cNvPr>
          <p:cNvGrpSpPr/>
          <p:nvPr/>
        </p:nvGrpSpPr>
        <p:grpSpPr>
          <a:xfrm>
            <a:off x="1053675" y="332561"/>
            <a:ext cx="7290324" cy="782435"/>
            <a:chOff x="1305482" y="2213477"/>
            <a:chExt cx="3838375" cy="684264"/>
          </a:xfrm>
        </p:grpSpPr>
        <p:sp>
          <p:nvSpPr>
            <p:cNvPr id="12" name="矩形: 圆角 15">
              <a:extLst>
                <a:ext uri="{FF2B5EF4-FFF2-40B4-BE49-F238E27FC236}">
                  <a16:creationId xmlns:a16="http://schemas.microsoft.com/office/drawing/2014/main" id="{28E353BA-E955-4837-B1DA-DAC0C9B90BDA}"/>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sp>
          <p:nvSpPr>
            <p:cNvPr id="13" name="矩形: 圆角 27">
              <a:extLst>
                <a:ext uri="{FF2B5EF4-FFF2-40B4-BE49-F238E27FC236}">
                  <a16:creationId xmlns:a16="http://schemas.microsoft.com/office/drawing/2014/main" id="{D39B0006-F903-EBEC-B68B-1D9CBED5AD10}"/>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algn="ctr" defTabSz="914377">
                <a:buClr>
                  <a:srgbClr val="000000"/>
                </a:buClr>
                <a:defRPr/>
              </a:pPr>
              <a:endParaRPr lang="zh-CN" altLang="en-US" kern="0">
                <a:solidFill>
                  <a:prstClr val="white"/>
                </a:solidFill>
                <a:latin typeface="Arial"/>
                <a:ea typeface="字魂35号-经典雅黑"/>
                <a:cs typeface="Arial"/>
                <a:sym typeface="Arial"/>
              </a:endParaRPr>
            </a:p>
          </p:txBody>
        </p:sp>
      </p:grpSp>
      <p:sp>
        <p:nvSpPr>
          <p:cNvPr id="14" name="Google Shape;697;p24">
            <a:extLst>
              <a:ext uri="{FF2B5EF4-FFF2-40B4-BE49-F238E27FC236}">
                <a16:creationId xmlns:a16="http://schemas.microsoft.com/office/drawing/2014/main" id="{6C06BEEE-8095-6AD9-B329-CE499CB3DD58}"/>
              </a:ext>
            </a:extLst>
          </p:cNvPr>
          <p:cNvSpPr txBox="1">
            <a:spLocks/>
          </p:cNvSpPr>
          <p:nvPr/>
        </p:nvSpPr>
        <p:spPr>
          <a:xfrm flipH="1">
            <a:off x="2227353" y="291385"/>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4400" b="1" kern="0">
                <a:solidFill>
                  <a:srgbClr val="FF0000"/>
                </a:solidFill>
                <a:latin typeface="Calibri" panose="020F0502020204030204" pitchFamily="34" charset="0"/>
                <a:cs typeface="Calibri" panose="020F0502020204030204" pitchFamily="34" charset="0"/>
              </a:rPr>
              <a:t>Từ </a:t>
            </a:r>
            <a:r>
              <a:rPr lang="en-US" sz="4400" b="1" kern="0" dirty="0" err="1">
                <a:solidFill>
                  <a:srgbClr val="FF0000"/>
                </a:solidFill>
                <a:latin typeface="Calibri" panose="020F0502020204030204" pitchFamily="34" charset="0"/>
                <a:cs typeface="Calibri" panose="020F0502020204030204" pitchFamily="34" charset="0"/>
              </a:rPr>
              <a:t>ứng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dụng</a:t>
            </a:r>
            <a:endParaRPr lang="en-US" sz="4400" b="1" kern="0" dirty="0">
              <a:solidFill>
                <a:srgbClr val="FF000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56825FA-6DD8-F572-F618-3F47F51154F9}"/>
              </a:ext>
            </a:extLst>
          </p:cNvPr>
          <p:cNvPicPr>
            <a:picLocks noChangeAspect="1"/>
          </p:cNvPicPr>
          <p:nvPr/>
        </p:nvPicPr>
        <p:blipFill>
          <a:blip r:embed="rId3"/>
          <a:stretch>
            <a:fillRect/>
          </a:stretch>
        </p:blipFill>
        <p:spPr>
          <a:xfrm>
            <a:off x="597921" y="445021"/>
            <a:ext cx="509568" cy="663136"/>
          </a:xfrm>
          <a:prstGeom prst="rect">
            <a:avLst/>
          </a:prstGeom>
        </p:spPr>
      </p:pic>
      <p:grpSp>
        <p:nvGrpSpPr>
          <p:cNvPr id="2" name="Group 1">
            <a:extLst>
              <a:ext uri="{FF2B5EF4-FFF2-40B4-BE49-F238E27FC236}">
                <a16:creationId xmlns:a16="http://schemas.microsoft.com/office/drawing/2014/main" id="{53F7FF00-CC1F-9F4E-1670-12FBA1D4F22F}"/>
              </a:ext>
            </a:extLst>
          </p:cNvPr>
          <p:cNvGrpSpPr/>
          <p:nvPr/>
        </p:nvGrpSpPr>
        <p:grpSpPr>
          <a:xfrm>
            <a:off x="7916919" y="4020534"/>
            <a:ext cx="2765936" cy="1896081"/>
            <a:chOff x="6865144" y="3555389"/>
            <a:chExt cx="2166889" cy="1588111"/>
          </a:xfrm>
        </p:grpSpPr>
        <p:pic>
          <p:nvPicPr>
            <p:cNvPr id="4" name="Picture 3">
              <a:extLst>
                <a:ext uri="{FF2B5EF4-FFF2-40B4-BE49-F238E27FC236}">
                  <a16:creationId xmlns:a16="http://schemas.microsoft.com/office/drawing/2014/main" id="{494EBDD9-7A86-C4DC-6E34-EDA30D9C0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6" name="Rectangle 15">
              <a:extLst>
                <a:ext uri="{FF2B5EF4-FFF2-40B4-BE49-F238E27FC236}">
                  <a16:creationId xmlns:a16="http://schemas.microsoft.com/office/drawing/2014/main" id="{7DBCA0A9-57FB-A027-D5CE-D066A00DD13A}"/>
                </a:ext>
              </a:extLst>
            </p:cNvPr>
            <p:cNvSpPr/>
            <p:nvPr/>
          </p:nvSpPr>
          <p:spPr>
            <a:xfrm>
              <a:off x="7039140" y="3907817"/>
              <a:ext cx="1818893" cy="1108480"/>
            </a:xfrm>
            <a:prstGeom prst="rect">
              <a:avLst/>
            </a:prstGeom>
          </p:spPr>
          <p:txBody>
            <a:bodyPr wrap="square">
              <a:spAutoFit/>
            </a:bodyPr>
            <a:lstStyle/>
            <a:p>
              <a:pPr algn="ctr" defTabSz="914377">
                <a:buClr>
                  <a:srgbClr val="000000"/>
                </a:buClr>
              </a:pPr>
              <a:r>
                <a:rPr lang="en-US" sz="4000" b="1" kern="0" dirty="0" err="1">
                  <a:solidFill>
                    <a:srgbClr val="FF0000"/>
                  </a:solidFill>
                  <a:latin typeface="Calibri" panose="020F0502020204030204" pitchFamily="34" charset="0"/>
                  <a:cs typeface="Calibri" panose="020F0502020204030204" pitchFamily="34" charset="0"/>
                  <a:sym typeface="Arial"/>
                </a:rPr>
                <a:t>Viết</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vào</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bảng</a:t>
              </a:r>
              <a:r>
                <a:rPr lang="en-US" sz="4000" b="1" kern="0" dirty="0">
                  <a:solidFill>
                    <a:srgbClr val="FF0000"/>
                  </a:solidFill>
                  <a:latin typeface="Calibri" panose="020F0502020204030204" pitchFamily="34" charset="0"/>
                  <a:cs typeface="Calibri" panose="020F0502020204030204" pitchFamily="34" charset="0"/>
                  <a:sym typeface="Arial"/>
                </a:rPr>
                <a:t> con</a:t>
              </a:r>
            </a:p>
          </p:txBody>
        </p:sp>
      </p:grpSp>
      <p:grpSp>
        <p:nvGrpSpPr>
          <p:cNvPr id="17" name="Group 16">
            <a:extLst>
              <a:ext uri="{FF2B5EF4-FFF2-40B4-BE49-F238E27FC236}">
                <a16:creationId xmlns:a16="http://schemas.microsoft.com/office/drawing/2014/main" id="{C34DFB61-A8C2-B00F-A54F-5B98CB4C99B2}"/>
              </a:ext>
            </a:extLst>
          </p:cNvPr>
          <p:cNvGrpSpPr/>
          <p:nvPr/>
        </p:nvGrpSpPr>
        <p:grpSpPr>
          <a:xfrm>
            <a:off x="8272755" y="3997801"/>
            <a:ext cx="3453864" cy="1916372"/>
            <a:chOff x="621002" y="3227128"/>
            <a:chExt cx="3453864" cy="1916372"/>
          </a:xfrm>
        </p:grpSpPr>
        <p:pic>
          <p:nvPicPr>
            <p:cNvPr id="18" name="Picture 2" descr="Cute girl cartoon writing on a book Royalty Free Vector">
              <a:extLst>
                <a:ext uri="{FF2B5EF4-FFF2-40B4-BE49-F238E27FC236}">
                  <a16:creationId xmlns:a16="http://schemas.microsoft.com/office/drawing/2014/main" id="{79E94222-C703-AFB4-0F9A-8C24C86C970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50">
              <a:extLst>
                <a:ext uri="{FF2B5EF4-FFF2-40B4-BE49-F238E27FC236}">
                  <a16:creationId xmlns:a16="http://schemas.microsoft.com/office/drawing/2014/main" id="{46307BBC-83C8-C217-EC12-FDA0F73EB8A7}"/>
                </a:ext>
              </a:extLst>
            </p:cNvPr>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914377">
                <a:buClr>
                  <a:srgbClr val="000000"/>
                </a:buClr>
                <a:defRPr/>
              </a:pPr>
              <a:r>
                <a:rPr lang="en-US" sz="2400" b="1" kern="0" dirty="0" err="1">
                  <a:solidFill>
                    <a:srgbClr val="002060"/>
                  </a:solidFill>
                  <a:latin typeface="Calibri" panose="020F0502020204030204" pitchFamily="34" charset="0"/>
                  <a:cs typeface="Calibri" panose="020F0502020204030204" pitchFamily="34" charset="0"/>
                  <a:sym typeface="Arial"/>
                </a:rPr>
                <a:t>Viết</a:t>
              </a:r>
              <a:r>
                <a:rPr lang="en-US"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a:solidFill>
                    <a:srgbClr val="002060"/>
                  </a:solidFill>
                  <a:latin typeface="Calibri" panose="020F0502020204030204" pitchFamily="34" charset="0"/>
                  <a:cs typeface="Calibri" panose="020F0502020204030204" pitchFamily="34" charset="0"/>
                  <a:sym typeface="Arial"/>
                </a:rPr>
                <a:t>vào</a:t>
              </a:r>
              <a:r>
                <a:rPr lang="en-US" sz="2400" b="1" kern="0" dirty="0">
                  <a:solidFill>
                    <a:srgbClr val="002060"/>
                  </a:solidFill>
                  <a:latin typeface="Calibri" panose="020F0502020204030204" pitchFamily="34" charset="0"/>
                  <a:cs typeface="Calibri" panose="020F0502020204030204" pitchFamily="34" charset="0"/>
                  <a:sym typeface="Arial"/>
                </a:rPr>
                <a:t> VTV</a:t>
              </a:r>
            </a:p>
          </p:txBody>
        </p:sp>
      </p:grpSp>
    </p:spTree>
    <p:extLst>
      <p:ext uri="{BB962C8B-B14F-4D97-AF65-F5344CB8AC3E}">
        <p14:creationId xmlns:p14="http://schemas.microsoft.com/office/powerpoint/2010/main" val="3703283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75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914377">
                <a:defRPr/>
              </a:pPr>
              <a:r>
                <a:rPr lang="en-US" altLang="zh-CN" sz="4000" dirty="0">
                  <a:solidFill>
                    <a:srgbClr val="F4AB3F"/>
                  </a:solidFill>
                  <a:latin typeface="Calibri" panose="020F0502020204030204" pitchFamily="34" charset="0"/>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algn="ctr" defTabSz="914377">
                  <a:defRPr/>
                </a:pPr>
                <a:endParaRPr lang="zh-CN" altLang="en-US">
                  <a:solidFill>
                    <a:prstClr val="white"/>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id="{9642A221-9F1B-4720-B1C2-6E1451584B01}"/>
              </a:ext>
            </a:extLst>
          </p:cNvPr>
          <p:cNvSpPr txBox="1"/>
          <p:nvPr/>
        </p:nvSpPr>
        <p:spPr>
          <a:xfrm>
            <a:off x="6784710" y="779099"/>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defTabSz="914377">
              <a:defRPr/>
            </a:pPr>
            <a:r>
              <a:rPr lang="en-US" altLang="zh-CN" sz="7200">
                <a:latin typeface="Calibri" panose="020F0502020204030204" pitchFamily="34" charset="0"/>
                <a:cs typeface="Calibri" panose="020F0502020204030204" pitchFamily="34" charset="0"/>
                <a:sym typeface="Arial"/>
              </a:rPr>
              <a:t>03</a:t>
            </a:r>
            <a:endParaRPr lang="zh-CN" altLang="en-US" sz="7200" dirty="0">
              <a:latin typeface="Calibri" panose="020F0502020204030204" pitchFamily="34" charset="0"/>
              <a:cs typeface="Calibri" panose="020F0502020204030204" pitchFamily="34" charset="0"/>
              <a:sym typeface="Arial"/>
            </a:endParaRPr>
          </a:p>
        </p:txBody>
      </p:sp>
      <p:sp>
        <p:nvSpPr>
          <p:cNvPr id="103" name="文本框 22">
            <a:extLst>
              <a:ext uri="{FF2B5EF4-FFF2-40B4-BE49-F238E27FC236}">
                <a16:creationId xmlns:a16="http://schemas.microsoft.com/office/drawing/2014/main" id="{D6BF37DF-4E0D-4316-BA20-1A0A026EE863}"/>
              </a:ext>
            </a:extLst>
          </p:cNvPr>
          <p:cNvSpPr txBox="1"/>
          <p:nvPr/>
        </p:nvSpPr>
        <p:spPr>
          <a:xfrm>
            <a:off x="5613903" y="1733839"/>
            <a:ext cx="3813867" cy="3046988"/>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914377">
              <a:defRPr/>
            </a:pPr>
            <a:r>
              <a:rPr lang="en-US" altLang="zh-CN" sz="6400" dirty="0" err="1">
                <a:latin typeface="Calibri" panose="020F0502020204030204" pitchFamily="34" charset="0"/>
                <a:cs typeface="Calibri" panose="020F0502020204030204" pitchFamily="34" charset="0"/>
                <a:sym typeface="Arial"/>
              </a:rPr>
              <a:t>Luyện</a:t>
            </a:r>
            <a:r>
              <a:rPr lang="en-US" altLang="zh-CN" sz="6400" dirty="0">
                <a:latin typeface="Calibri" panose="020F0502020204030204" pitchFamily="34" charset="0"/>
                <a:cs typeface="Calibri" panose="020F0502020204030204" pitchFamily="34" charset="0"/>
                <a:sym typeface="Arial"/>
              </a:rPr>
              <a:t> </a:t>
            </a:r>
            <a:r>
              <a:rPr lang="en-US" altLang="zh-CN" sz="6400" dirty="0" err="1">
                <a:latin typeface="Calibri" panose="020F0502020204030204" pitchFamily="34" charset="0"/>
                <a:cs typeface="Calibri" panose="020F0502020204030204" pitchFamily="34" charset="0"/>
                <a:sym typeface="Arial"/>
              </a:rPr>
              <a:t>viết</a:t>
            </a:r>
            <a:r>
              <a:rPr lang="en-US" altLang="zh-CN" sz="6400" dirty="0">
                <a:latin typeface="Calibri" panose="020F0502020204030204" pitchFamily="34" charset="0"/>
                <a:cs typeface="Calibri" panose="020F0502020204030204" pitchFamily="34" charset="0"/>
                <a:sym typeface="Arial"/>
              </a:rPr>
              <a:t> </a:t>
            </a:r>
            <a:r>
              <a:rPr lang="en-US" altLang="zh-CN" sz="6400" dirty="0" err="1">
                <a:latin typeface="Calibri" panose="020F0502020204030204" pitchFamily="34" charset="0"/>
                <a:cs typeface="Calibri" panose="020F0502020204030204" pitchFamily="34" charset="0"/>
                <a:sym typeface="Arial"/>
              </a:rPr>
              <a:t>câu</a:t>
            </a:r>
            <a:r>
              <a:rPr lang="en-US" altLang="zh-CN" sz="6400" dirty="0">
                <a:latin typeface="Calibri" panose="020F0502020204030204" pitchFamily="34" charset="0"/>
                <a:cs typeface="Calibri" panose="020F0502020204030204" pitchFamily="34" charset="0"/>
                <a:sym typeface="Arial"/>
              </a:rPr>
              <a:t> </a:t>
            </a:r>
            <a:r>
              <a:rPr lang="en-US" altLang="zh-CN" sz="6400" dirty="0" err="1">
                <a:latin typeface="Calibri" panose="020F0502020204030204" pitchFamily="34" charset="0"/>
                <a:cs typeface="Calibri" panose="020F0502020204030204" pitchFamily="34" charset="0"/>
                <a:sym typeface="Arial"/>
              </a:rPr>
              <a:t>ứng</a:t>
            </a:r>
            <a:r>
              <a:rPr lang="en-US" altLang="zh-CN" sz="6400" dirty="0">
                <a:latin typeface="Calibri" panose="020F0502020204030204" pitchFamily="34" charset="0"/>
                <a:cs typeface="Calibri" panose="020F0502020204030204" pitchFamily="34" charset="0"/>
                <a:sym typeface="Arial"/>
              </a:rPr>
              <a:t> </a:t>
            </a:r>
            <a:r>
              <a:rPr lang="en-US" altLang="zh-CN" sz="6400" dirty="0" err="1">
                <a:latin typeface="Calibri" panose="020F0502020204030204" pitchFamily="34" charset="0"/>
                <a:cs typeface="Calibri" panose="020F0502020204030204" pitchFamily="34" charset="0"/>
                <a:sym typeface="Arial"/>
              </a:rPr>
              <a:t>dụng</a:t>
            </a:r>
            <a:endParaRPr lang="zh-CN" altLang="en-US" sz="6400" dirty="0">
              <a:latin typeface="Calibri" panose="020F0502020204030204" pitchFamily="34" charset="0"/>
              <a:cs typeface="Calibri" panose="020F0502020204030204" pitchFamily="34" charset="0"/>
              <a:sym typeface="Arial"/>
            </a:endParaRPr>
          </a:p>
        </p:txBody>
      </p:sp>
      <p:pic>
        <p:nvPicPr>
          <p:cNvPr id="104" name="图片 20">
            <a:extLst>
              <a:ext uri="{FF2B5EF4-FFF2-40B4-BE49-F238E27FC236}">
                <a16:creationId xmlns:a16="http://schemas.microsoft.com/office/drawing/2014/main"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7839330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51C1D6-D4A2-495C-B588-68670AA00A3A}"/>
              </a:ext>
            </a:extLst>
          </p:cNvPr>
          <p:cNvSpPr/>
          <p:nvPr/>
        </p:nvSpPr>
        <p:spPr>
          <a:xfrm>
            <a:off x="826486" y="1354964"/>
            <a:ext cx="10840581" cy="50934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a:solidFill>
                <a:srgbClr val="000000"/>
              </a:solidFill>
              <a:latin typeface="Arial"/>
              <a:sym typeface="Arial"/>
            </a:endParaRPr>
          </a:p>
        </p:txBody>
      </p:sp>
      <p:pic>
        <p:nvPicPr>
          <p:cNvPr id="419" name="Picture 3">
            <a:extLst>
              <a:ext uri="{FF2B5EF4-FFF2-40B4-BE49-F238E27FC236}">
                <a16:creationId xmlns:a16="http://schemas.microsoft.com/office/drawing/2014/main" id="{0F58D66E-72AD-4836-B287-CDC30AD8C5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33741" y="655162"/>
            <a:ext cx="934113" cy="818623"/>
          </a:xfrm>
          <a:prstGeom prst="rect">
            <a:avLst/>
          </a:prstGeom>
        </p:spPr>
      </p:pic>
      <p:pic>
        <p:nvPicPr>
          <p:cNvPr id="420" name="Picture 3">
            <a:extLst>
              <a:ext uri="{FF2B5EF4-FFF2-40B4-BE49-F238E27FC236}">
                <a16:creationId xmlns:a16="http://schemas.microsoft.com/office/drawing/2014/main" id="{DB504F3D-2073-4CE8-878B-74F99401C8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3307" y="797024"/>
            <a:ext cx="1271688" cy="1114461"/>
          </a:xfrm>
          <a:prstGeom prst="rect">
            <a:avLst/>
          </a:prstGeom>
        </p:spPr>
      </p:pic>
      <p:grpSp>
        <p:nvGrpSpPr>
          <p:cNvPr id="421" name="组合 13">
            <a:extLst>
              <a:ext uri="{FF2B5EF4-FFF2-40B4-BE49-F238E27FC236}">
                <a16:creationId xmlns:a16="http://schemas.microsoft.com/office/drawing/2014/main" id="{2B14C27D-12F0-4761-8730-BF512815D039}"/>
              </a:ext>
            </a:extLst>
          </p:cNvPr>
          <p:cNvGrpSpPr/>
          <p:nvPr/>
        </p:nvGrpSpPr>
        <p:grpSpPr>
          <a:xfrm rot="21168012">
            <a:off x="884570" y="66217"/>
            <a:ext cx="1119391" cy="997329"/>
            <a:chOff x="1411309" y="921917"/>
            <a:chExt cx="4912289" cy="4537496"/>
          </a:xfrm>
        </p:grpSpPr>
        <p:sp>
          <p:nvSpPr>
            <p:cNvPr id="422" name="椭圆 14">
              <a:extLst>
                <a:ext uri="{FF2B5EF4-FFF2-40B4-BE49-F238E27FC236}">
                  <a16:creationId xmlns:a16="http://schemas.microsoft.com/office/drawing/2014/main" id="{83C477AC-7461-4468-A1FA-6C41DB699D36}"/>
                </a:ext>
              </a:extLst>
            </p:cNvPr>
            <p:cNvSpPr/>
            <p:nvPr/>
          </p:nvSpPr>
          <p:spPr>
            <a:xfrm>
              <a:off x="1411309" y="921917"/>
              <a:ext cx="4537496" cy="453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grpSp>
          <p:nvGrpSpPr>
            <p:cNvPr id="423" name="组合 15">
              <a:extLst>
                <a:ext uri="{FF2B5EF4-FFF2-40B4-BE49-F238E27FC236}">
                  <a16:creationId xmlns:a16="http://schemas.microsoft.com/office/drawing/2014/main" id="{945FB410-1D06-4AE8-AAF7-D4502B2269F2}"/>
                </a:ext>
              </a:extLst>
            </p:cNvPr>
            <p:cNvGrpSpPr/>
            <p:nvPr/>
          </p:nvGrpSpPr>
          <p:grpSpPr>
            <a:xfrm>
              <a:off x="1647093" y="1157701"/>
              <a:ext cx="4676505" cy="4065928"/>
              <a:chOff x="1647093" y="1157701"/>
              <a:chExt cx="4676505" cy="4065928"/>
            </a:xfrm>
          </p:grpSpPr>
          <p:sp>
            <p:nvSpPr>
              <p:cNvPr id="424" name="椭圆 16">
                <a:extLst>
                  <a:ext uri="{FF2B5EF4-FFF2-40B4-BE49-F238E27FC236}">
                    <a16:creationId xmlns:a16="http://schemas.microsoft.com/office/drawing/2014/main" id="{8C0DF646-332C-428B-BE7A-CFD6B8F339D4}"/>
                  </a:ext>
                </a:extLst>
              </p:cNvPr>
              <p:cNvSpPr/>
              <p:nvPr/>
            </p:nvSpPr>
            <p:spPr>
              <a:xfrm>
                <a:off x="1647093" y="1157701"/>
                <a:ext cx="4065928" cy="4065928"/>
              </a:xfrm>
              <a:prstGeom prst="ellipse">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sp>
            <p:nvSpPr>
              <p:cNvPr id="425" name="等腰三角形 17">
                <a:extLst>
                  <a:ext uri="{FF2B5EF4-FFF2-40B4-BE49-F238E27FC236}">
                    <a16:creationId xmlns:a16="http://schemas.microsoft.com/office/drawing/2014/main" id="{F6632DB1-BBA9-4601-AD92-CE4FC97FE00C}"/>
                  </a:ext>
                </a:extLst>
              </p:cNvPr>
              <p:cNvSpPr/>
              <p:nvPr/>
            </p:nvSpPr>
            <p:spPr>
              <a:xfrm rot="6147411">
                <a:off x="5904658" y="2721610"/>
                <a:ext cx="348503" cy="489376"/>
              </a:xfrm>
              <a:prstGeom prst="triangle">
                <a:avLst>
                  <a:gd name="adj" fmla="val 63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zh-CN" altLang="en-US">
                  <a:solidFill>
                    <a:prstClr val="white"/>
                  </a:solidFill>
                  <a:latin typeface="字魂35号-经典雅黑"/>
                  <a:ea typeface="宋体" panose="02010600030101010101" pitchFamily="2" charset="-122"/>
                  <a:sym typeface="Arial"/>
                </a:endParaRPr>
              </a:p>
            </p:txBody>
          </p:sp>
        </p:grpSp>
      </p:grpSp>
      <p:grpSp>
        <p:nvGrpSpPr>
          <p:cNvPr id="426" name="组合 1">
            <a:extLst>
              <a:ext uri="{FF2B5EF4-FFF2-40B4-BE49-F238E27FC236}">
                <a16:creationId xmlns:a16="http://schemas.microsoft.com/office/drawing/2014/main" id="{442BF472-4AA7-4C6E-AF89-38502FCD2005}"/>
              </a:ext>
            </a:extLst>
          </p:cNvPr>
          <p:cNvGrpSpPr/>
          <p:nvPr/>
        </p:nvGrpSpPr>
        <p:grpSpPr>
          <a:xfrm>
            <a:off x="1574276" y="104827"/>
            <a:ext cx="9617413" cy="782435"/>
            <a:chOff x="1305482" y="2213477"/>
            <a:chExt cx="3838375" cy="684264"/>
          </a:xfrm>
        </p:grpSpPr>
        <p:sp>
          <p:nvSpPr>
            <p:cNvPr id="427" name="矩形: 圆角 15">
              <a:extLst>
                <a:ext uri="{FF2B5EF4-FFF2-40B4-BE49-F238E27FC236}">
                  <a16:creationId xmlns:a16="http://schemas.microsoft.com/office/drawing/2014/main" id="{EA541D84-E9A8-4AE7-BA8A-B0A98560E6EA}"/>
                </a:ext>
              </a:extLst>
            </p:cNvPr>
            <p:cNvSpPr/>
            <p:nvPr/>
          </p:nvSpPr>
          <p:spPr>
            <a:xfrm>
              <a:off x="1305482" y="2213477"/>
              <a:ext cx="3838375" cy="616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sp>
          <p:nvSpPr>
            <p:cNvPr id="428" name="矩形: 圆角 27">
              <a:extLst>
                <a:ext uri="{FF2B5EF4-FFF2-40B4-BE49-F238E27FC236}">
                  <a16:creationId xmlns:a16="http://schemas.microsoft.com/office/drawing/2014/main" id="{FDBDAC58-782C-4C90-AC7C-9094971B42B7}"/>
                </a:ext>
              </a:extLst>
            </p:cNvPr>
            <p:cNvSpPr/>
            <p:nvPr/>
          </p:nvSpPr>
          <p:spPr>
            <a:xfrm>
              <a:off x="1348997" y="2285741"/>
              <a:ext cx="3761772" cy="612000"/>
            </a:xfrm>
            <a:prstGeom prst="roundRect">
              <a:avLst>
                <a:gd name="adj" fmla="val 50000"/>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grpSp>
      <p:pic>
        <p:nvPicPr>
          <p:cNvPr id="429" name="Picture 3">
            <a:extLst>
              <a:ext uri="{FF2B5EF4-FFF2-40B4-BE49-F238E27FC236}">
                <a16:creationId xmlns:a16="http://schemas.microsoft.com/office/drawing/2014/main" id="{298BD774-E0CF-4903-902A-9B099E50224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4434" y="803079"/>
            <a:ext cx="629743" cy="551884"/>
          </a:xfrm>
          <a:prstGeom prst="rect">
            <a:avLst/>
          </a:prstGeom>
        </p:spPr>
      </p:pic>
      <p:sp>
        <p:nvSpPr>
          <p:cNvPr id="430" name="Google Shape;697;p24">
            <a:extLst>
              <a:ext uri="{FF2B5EF4-FFF2-40B4-BE49-F238E27FC236}">
                <a16:creationId xmlns:a16="http://schemas.microsoft.com/office/drawing/2014/main" id="{011F5228-6AE8-4DA1-82E0-30715766D466}"/>
              </a:ext>
            </a:extLst>
          </p:cNvPr>
          <p:cNvSpPr txBox="1">
            <a:spLocks/>
          </p:cNvSpPr>
          <p:nvPr/>
        </p:nvSpPr>
        <p:spPr>
          <a:xfrm flipH="1">
            <a:off x="3164112" y="64647"/>
            <a:ext cx="6131715"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r>
              <a:rPr lang="en-US" sz="4400" b="1" kern="0" dirty="0" err="1">
                <a:solidFill>
                  <a:srgbClr val="FF0000"/>
                </a:solidFill>
                <a:latin typeface="Calibri" panose="020F0502020204030204" pitchFamily="34" charset="0"/>
                <a:cs typeface="Calibri" panose="020F0502020204030204" pitchFamily="34" charset="0"/>
              </a:rPr>
              <a:t>Câu</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ứng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dụng</a:t>
            </a:r>
            <a:endParaRPr lang="en-US" sz="4400" b="1" kern="0" dirty="0">
              <a:solidFill>
                <a:srgbClr val="FF0000"/>
              </a:solidFill>
              <a:latin typeface="Calibri" panose="020F0502020204030204" pitchFamily="34" charset="0"/>
              <a:cs typeface="Calibri" panose="020F0502020204030204" pitchFamily="34" charset="0"/>
            </a:endParaRPr>
          </a:p>
        </p:txBody>
      </p:sp>
      <p:pic>
        <p:nvPicPr>
          <p:cNvPr id="431" name="Picture 430">
            <a:extLst>
              <a:ext uri="{FF2B5EF4-FFF2-40B4-BE49-F238E27FC236}">
                <a16:creationId xmlns:a16="http://schemas.microsoft.com/office/drawing/2014/main" id="{84366B75-E18D-44EF-B7B6-8F3C43874A85}"/>
              </a:ext>
            </a:extLst>
          </p:cNvPr>
          <p:cNvPicPr>
            <a:picLocks noChangeAspect="1"/>
          </p:cNvPicPr>
          <p:nvPr/>
        </p:nvPicPr>
        <p:blipFill>
          <a:blip r:embed="rId5"/>
          <a:stretch>
            <a:fillRect/>
          </a:stretch>
        </p:blipFill>
        <p:spPr>
          <a:xfrm>
            <a:off x="1118523" y="217287"/>
            <a:ext cx="509568" cy="663136"/>
          </a:xfrm>
          <a:prstGeom prst="rect">
            <a:avLst/>
          </a:prstGeom>
        </p:spPr>
      </p:pic>
      <p:sp>
        <p:nvSpPr>
          <p:cNvPr id="432" name="文本框 22">
            <a:extLst>
              <a:ext uri="{FF2B5EF4-FFF2-40B4-BE49-F238E27FC236}">
                <a16:creationId xmlns:a16="http://schemas.microsoft.com/office/drawing/2014/main" id="{36C03BB3-64E6-40EA-A66A-CBD32C953B11}"/>
              </a:ext>
            </a:extLst>
          </p:cNvPr>
          <p:cNvSpPr txBox="1"/>
          <p:nvPr/>
        </p:nvSpPr>
        <p:spPr>
          <a:xfrm>
            <a:off x="1215804" y="1995102"/>
            <a:ext cx="10246992" cy="1569660"/>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914377"/>
            <a:r>
              <a:rPr lang="vi-VN" sz="4800" dirty="0">
                <a:ln>
                  <a:noFill/>
                </a:ln>
                <a:solidFill>
                  <a:srgbClr val="C00000"/>
                </a:solidFill>
                <a:latin typeface="Calibri" panose="020F0502020204030204" pitchFamily="34" charset="0"/>
                <a:cs typeface="Calibri" panose="020F0502020204030204" pitchFamily="34" charset="0"/>
                <a:sym typeface="Arial"/>
              </a:rPr>
              <a:t>Đảo Nam Yết thuộc quần đảo Trường Sa của Việt Nam</a:t>
            </a:r>
            <a:endParaRPr lang="zh-CN" altLang="en-US" sz="4800" b="0" dirty="0">
              <a:ln>
                <a:noFill/>
              </a:ln>
              <a:solidFill>
                <a:srgbClr val="A3EEFF">
                  <a:lumMod val="25000"/>
                </a:srgbClr>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25332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anim calcmode="lin" valueType="num">
                                      <p:cBhvr>
                                        <p:cTn id="8" dur="1000" fill="hold"/>
                                        <p:tgtEl>
                                          <p:spTgt spid="432"/>
                                        </p:tgtEl>
                                        <p:attrNameLst>
                                          <p:attrName>ppt_x</p:attrName>
                                        </p:attrNameLst>
                                      </p:cBhvr>
                                      <p:tavLst>
                                        <p:tav tm="0">
                                          <p:val>
                                            <p:strVal val="#ppt_x"/>
                                          </p:val>
                                        </p:tav>
                                        <p:tav tm="100000">
                                          <p:val>
                                            <p:strVal val="#ppt_x"/>
                                          </p:val>
                                        </p:tav>
                                      </p:tavLst>
                                    </p:anim>
                                    <p:anim calcmode="lin" valueType="num">
                                      <p:cBhvr>
                                        <p:cTn id="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 Viết">
            <a:extLst>
              <a:ext uri="{FF2B5EF4-FFF2-40B4-BE49-F238E27FC236}">
                <a16:creationId xmlns:a16="http://schemas.microsoft.com/office/drawing/2014/main" id="{241FB99B-F5C0-4FB8-9208-E4937B3E16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951" y="883623"/>
            <a:ext cx="804672" cy="725109"/>
          </a:xfrm>
          <a:prstGeom prst="rect">
            <a:avLst/>
          </a:prstGeom>
        </p:spPr>
      </p:pic>
      <p:pic>
        <p:nvPicPr>
          <p:cNvPr id="3" name="Ô li">
            <a:extLst>
              <a:ext uri="{FF2B5EF4-FFF2-40B4-BE49-F238E27FC236}">
                <a16:creationId xmlns:a16="http://schemas.microsoft.com/office/drawing/2014/main" id="{9521E02E-FE2F-4FCF-9CD1-999708944219}"/>
              </a:ext>
            </a:extLst>
          </p:cNvPr>
          <p:cNvPicPr>
            <a:picLocks noChangeAspect="1"/>
          </p:cNvPicPr>
          <p:nvPr/>
        </p:nvPicPr>
        <p:blipFill rotWithShape="1">
          <a:blip r:embed="rId3">
            <a:extLst>
              <a:ext uri="{28A0092B-C50C-407E-A947-70E740481C1C}">
                <a14:useLocalDpi xmlns:a14="http://schemas.microsoft.com/office/drawing/2010/main" val="0"/>
              </a:ext>
            </a:extLst>
          </a:blip>
          <a:srcRect b="30151"/>
          <a:stretch/>
        </p:blipFill>
        <p:spPr>
          <a:xfrm>
            <a:off x="201168" y="1697916"/>
            <a:ext cx="11789664" cy="4721609"/>
          </a:xfrm>
          <a:prstGeom prst="rect">
            <a:avLst/>
          </a:prstGeom>
        </p:spPr>
      </p:pic>
      <p:sp>
        <p:nvSpPr>
          <p:cNvPr id="4" name="Tập viết 1">
            <a:extLst>
              <a:ext uri="{FF2B5EF4-FFF2-40B4-BE49-F238E27FC236}">
                <a16:creationId xmlns:a16="http://schemas.microsoft.com/office/drawing/2014/main" id="{B012058D-206E-4E21-BEB8-86010684728C}"/>
              </a:ext>
            </a:extLst>
          </p:cNvPr>
          <p:cNvSpPr txBox="1"/>
          <p:nvPr/>
        </p:nvSpPr>
        <p:spPr>
          <a:xfrm>
            <a:off x="1315684" y="2887151"/>
            <a:ext cx="9560631" cy="943785"/>
          </a:xfrm>
          <a:prstGeom prst="rect">
            <a:avLst/>
          </a:prstGeom>
          <a:noFill/>
        </p:spPr>
        <p:txBody>
          <a:bodyPr wrap="none" rtlCol="0">
            <a:spAutoFit/>
          </a:bodyPr>
          <a:lstStyle/>
          <a:p>
            <a:pPr defTabSz="1219170">
              <a:buClr>
                <a:srgbClr val="000000"/>
              </a:buClr>
            </a:pPr>
            <a:r>
              <a:rPr lang="vi-VN" sz="5533" b="1" kern="0" dirty="0">
                <a:solidFill>
                  <a:srgbClr val="000000"/>
                </a:solidFill>
                <a:latin typeface="HP001 4 hàng" panose="020B0603050302020204" pitchFamily="34" charset="0"/>
                <a:ea typeface="HP001" panose="020B0603050302020204" pitchFamily="34" charset="0"/>
                <a:cs typeface="Arial"/>
                <a:sym typeface="Arial"/>
              </a:rPr>
              <a:t>Đảo Nam Yết </a:t>
            </a:r>
            <a:r>
              <a:rPr lang="el-GR" sz="5533" b="1" kern="0" dirty="0">
                <a:solidFill>
                  <a:srgbClr val="000000"/>
                </a:solidFill>
                <a:latin typeface="HP001 4 hàng" panose="020B0603050302020204" pitchFamily="34" charset="0"/>
                <a:ea typeface="HP001" panose="020B0603050302020204" pitchFamily="34" charset="0"/>
                <a:cs typeface="Arial"/>
                <a:sym typeface="Arial"/>
              </a:rPr>
              <a:t>κ</a:t>
            </a:r>
            <a:r>
              <a:rPr lang="vi-VN" sz="5533" b="1" kern="0" dirty="0">
                <a:solidFill>
                  <a:srgbClr val="000000"/>
                </a:solidFill>
                <a:latin typeface="HP001 4 hàng" panose="020B0603050302020204" pitchFamily="34" charset="0"/>
                <a:ea typeface="HP001" panose="020B0603050302020204" pitchFamily="34" charset="0"/>
                <a:cs typeface="Arial"/>
                <a:sym typeface="Arial"/>
              </a:rPr>
              <a:t>u</a:t>
            </a:r>
            <a:r>
              <a:rPr lang="en-US" sz="5533" b="1" kern="0" dirty="0" err="1">
                <a:solidFill>
                  <a:srgbClr val="000000"/>
                </a:solidFill>
                <a:latin typeface="HP001 4 hàng" panose="020B0603050302020204" pitchFamily="34" charset="0"/>
                <a:ea typeface="HP001" panose="020B0603050302020204" pitchFamily="34" charset="0"/>
                <a:cs typeface="Arial"/>
                <a:sym typeface="Arial"/>
              </a:rPr>
              <a:t>ộc</a:t>
            </a:r>
            <a:r>
              <a:rPr lang="vi-VN" sz="5533" b="1" kern="0" dirty="0">
                <a:solidFill>
                  <a:srgbClr val="000000"/>
                </a:solidFill>
                <a:latin typeface="HP001 4 hàng" panose="020B0603050302020204" pitchFamily="34" charset="0"/>
                <a:ea typeface="HP001" panose="020B0603050302020204" pitchFamily="34" charset="0"/>
                <a:cs typeface="Arial"/>
                <a:sym typeface="Arial"/>
              </a:rPr>
              <a:t> Ǖ</a:t>
            </a:r>
            <a:r>
              <a:rPr lang="el-GR" sz="5533" b="1" kern="0" dirty="0">
                <a:solidFill>
                  <a:srgbClr val="000000"/>
                </a:solidFill>
                <a:latin typeface="HP001 4 hàng" panose="020B0603050302020204" pitchFamily="34" charset="0"/>
                <a:ea typeface="HP001" panose="020B0603050302020204" pitchFamily="34" charset="0"/>
                <a:cs typeface="Arial"/>
                <a:sym typeface="Arial"/>
              </a:rPr>
              <a:t>ί</a:t>
            </a:r>
            <a:r>
              <a:rPr lang="vi-VN" sz="5533" b="1" kern="0" dirty="0">
                <a:solidFill>
                  <a:srgbClr val="000000"/>
                </a:solidFill>
                <a:latin typeface="HP001 4 hàng" panose="020B0603050302020204" pitchFamily="34" charset="0"/>
                <a:ea typeface="HP001" panose="020B0603050302020204" pitchFamily="34" charset="0"/>
                <a:cs typeface="Arial"/>
                <a:sym typeface="Arial"/>
              </a:rPr>
              <a:t>ần đảo</a:t>
            </a:r>
          </a:p>
        </p:txBody>
      </p:sp>
      <p:sp>
        <p:nvSpPr>
          <p:cNvPr id="5" name="Tập viết 3">
            <a:extLst>
              <a:ext uri="{FF2B5EF4-FFF2-40B4-BE49-F238E27FC236}">
                <a16:creationId xmlns:a16="http://schemas.microsoft.com/office/drawing/2014/main" id="{864C1595-9B95-4F27-912F-0D40E35B67A4}"/>
              </a:ext>
            </a:extLst>
          </p:cNvPr>
          <p:cNvSpPr txBox="1"/>
          <p:nvPr/>
        </p:nvSpPr>
        <p:spPr>
          <a:xfrm>
            <a:off x="296957" y="4058720"/>
            <a:ext cx="8618389" cy="943785"/>
          </a:xfrm>
          <a:prstGeom prst="rect">
            <a:avLst/>
          </a:prstGeom>
          <a:noFill/>
        </p:spPr>
        <p:txBody>
          <a:bodyPr wrap="square" rtlCol="0">
            <a:spAutoFit/>
          </a:bodyPr>
          <a:lstStyle/>
          <a:p>
            <a:pPr defTabSz="1219170">
              <a:buClr>
                <a:srgbClr val="000000"/>
              </a:buClr>
            </a:pPr>
            <a:r>
              <a:rPr lang="vi-VN" sz="5533" b="1" kern="0" dirty="0">
                <a:solidFill>
                  <a:srgbClr val="000000"/>
                </a:solidFill>
                <a:latin typeface="HP001 4 hàng" panose="020B0603050302020204" pitchFamily="34" charset="0"/>
                <a:ea typeface="HP001" panose="020B0603050302020204" pitchFamily="34" charset="0"/>
                <a:cs typeface="Arial"/>
                <a:sym typeface="Arial"/>
              </a:rPr>
              <a:t>T</a:t>
            </a:r>
            <a:r>
              <a:rPr lang="el-GR" sz="5533" b="1" kern="0" dirty="0">
                <a:solidFill>
                  <a:srgbClr val="000000"/>
                </a:solidFill>
                <a:latin typeface="HP001 4 hàng" panose="020B0603050302020204" pitchFamily="34" charset="0"/>
                <a:ea typeface="HP001" panose="020B0603050302020204" pitchFamily="34" charset="0"/>
                <a:cs typeface="Arial"/>
                <a:sym typeface="Arial"/>
              </a:rPr>
              <a:t>ς</a:t>
            </a:r>
            <a:r>
              <a:rPr lang="vi-VN" sz="5533" b="1" kern="0" dirty="0">
                <a:solidFill>
                  <a:srgbClr val="000000"/>
                </a:solidFill>
                <a:latin typeface="HP001 4 hàng" panose="020B0603050302020204" pitchFamily="34" charset="0"/>
                <a:ea typeface="HP001" panose="020B0603050302020204" pitchFamily="34" charset="0"/>
                <a:cs typeface="Arial"/>
                <a:sym typeface="Arial"/>
              </a:rPr>
              <a:t>ường Sa của Việt Nam</a:t>
            </a:r>
            <a:r>
              <a:rPr lang="en-US" sz="5533" b="1" kern="0" dirty="0">
                <a:solidFill>
                  <a:srgbClr val="000000"/>
                </a:solidFill>
                <a:latin typeface="HP001 4 hàng" panose="020B0603050302020204" pitchFamily="34" charset="0"/>
                <a:ea typeface="HP001" panose="020B0603050302020204" pitchFamily="34" charset="0"/>
                <a:cs typeface="Arial"/>
                <a:sym typeface="Arial"/>
              </a:rPr>
              <a:t>.</a:t>
            </a:r>
          </a:p>
        </p:txBody>
      </p:sp>
      <p:grpSp>
        <p:nvGrpSpPr>
          <p:cNvPr id="6" name="Group 5">
            <a:extLst>
              <a:ext uri="{FF2B5EF4-FFF2-40B4-BE49-F238E27FC236}">
                <a16:creationId xmlns:a16="http://schemas.microsoft.com/office/drawing/2014/main" id="{F5B56DDF-257B-4F98-B075-D7CF8F9F09FD}"/>
              </a:ext>
            </a:extLst>
          </p:cNvPr>
          <p:cNvGrpSpPr/>
          <p:nvPr/>
        </p:nvGrpSpPr>
        <p:grpSpPr>
          <a:xfrm>
            <a:off x="8060096" y="367473"/>
            <a:ext cx="3453864" cy="1916372"/>
            <a:chOff x="621002" y="3227128"/>
            <a:chExt cx="3453864" cy="1916372"/>
          </a:xfrm>
        </p:grpSpPr>
        <p:pic>
          <p:nvPicPr>
            <p:cNvPr id="7" name="Picture 2" descr="Cute girl cartoon writing on a book Royalty Free Vector">
              <a:extLst>
                <a:ext uri="{FF2B5EF4-FFF2-40B4-BE49-F238E27FC236}">
                  <a16:creationId xmlns:a16="http://schemas.microsoft.com/office/drawing/2014/main" id="{7C027EC6-0E3C-4000-8E08-0811E7103FE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50">
              <a:extLst>
                <a:ext uri="{FF2B5EF4-FFF2-40B4-BE49-F238E27FC236}">
                  <a16:creationId xmlns:a16="http://schemas.microsoft.com/office/drawing/2014/main" id="{F959B1CF-1E6E-4D2B-BC22-B6B90D61FC76}"/>
                </a:ext>
              </a:extLst>
            </p:cNvPr>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914377">
                <a:buClr>
                  <a:srgbClr val="000000"/>
                </a:buClr>
                <a:defRPr/>
              </a:pPr>
              <a:r>
                <a:rPr lang="en-US" sz="2400" b="1" kern="0" dirty="0" err="1">
                  <a:solidFill>
                    <a:srgbClr val="002060"/>
                  </a:solidFill>
                  <a:latin typeface="Calibri" panose="020F0502020204030204" pitchFamily="34" charset="0"/>
                  <a:cs typeface="Calibri" panose="020F0502020204030204" pitchFamily="34" charset="0"/>
                  <a:sym typeface="Arial"/>
                </a:rPr>
                <a:t>Viết</a:t>
              </a:r>
              <a:r>
                <a:rPr lang="en-US"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a:solidFill>
                    <a:srgbClr val="002060"/>
                  </a:solidFill>
                  <a:latin typeface="Calibri" panose="020F0502020204030204" pitchFamily="34" charset="0"/>
                  <a:cs typeface="Calibri" panose="020F0502020204030204" pitchFamily="34" charset="0"/>
                  <a:sym typeface="Arial"/>
                </a:rPr>
                <a:t>vào</a:t>
              </a:r>
              <a:r>
                <a:rPr lang="en-US" sz="2400" b="1" kern="0" dirty="0">
                  <a:solidFill>
                    <a:srgbClr val="002060"/>
                  </a:solidFill>
                  <a:latin typeface="Calibri" panose="020F0502020204030204" pitchFamily="34" charset="0"/>
                  <a:cs typeface="Calibri" panose="020F0502020204030204" pitchFamily="34" charset="0"/>
                  <a:sym typeface="Arial"/>
                </a:rPr>
                <a:t> VTV</a:t>
              </a:r>
            </a:p>
          </p:txBody>
        </p:sp>
      </p:grpSp>
    </p:spTree>
    <p:extLst>
      <p:ext uri="{BB962C8B-B14F-4D97-AF65-F5344CB8AC3E}">
        <p14:creationId xmlns:p14="http://schemas.microsoft.com/office/powerpoint/2010/main" val="88299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vertical)">
                                      <p:cBhvr>
                                        <p:cTn id="11" dur="750"/>
                                        <p:tgtEl>
                                          <p:spTgt spid="3"/>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3425"/>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047954" y="2365392"/>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pic>
        <p:nvPicPr>
          <p:cNvPr id="30" name="Picture 29">
            <a:extLst>
              <a:ext uri="{FF2B5EF4-FFF2-40B4-BE49-F238E27FC236}">
                <a16:creationId xmlns:a16="http://schemas.microsoft.com/office/drawing/2014/main" id="{B73EBBFB-89F5-4AB9-937F-04DD369BBAEA}"/>
              </a:ext>
            </a:extLst>
          </p:cNvPr>
          <p:cNvPicPr>
            <a:picLocks noChangeAspect="1"/>
          </p:cNvPicPr>
          <p:nvPr/>
        </p:nvPicPr>
        <p:blipFill>
          <a:blip r:embed="rId13"/>
          <a:stretch>
            <a:fillRect/>
          </a:stretch>
        </p:blipFill>
        <p:spPr>
          <a:xfrm>
            <a:off x="4397704" y="4568919"/>
            <a:ext cx="6151397" cy="16094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914377">
                <a:defRPr/>
              </a:pPr>
              <a:r>
                <a:rPr lang="en-US" altLang="zh-CN" sz="4000" dirty="0">
                  <a:solidFill>
                    <a:srgbClr val="F4AB3F"/>
                  </a:solidFill>
                  <a:latin typeface="Calibri" panose="020F0502020204030204" pitchFamily="34" charset="0"/>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Calibri" panose="020F0502020204030204" pitchFamily="34" charset="0"/>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algn="ctr" defTabSz="914377">
                  <a:defRPr/>
                </a:pPr>
                <a:endParaRPr lang="zh-CN" altLang="en-US">
                  <a:solidFill>
                    <a:prstClr val="white"/>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id="{9642A221-9F1B-4720-B1C2-6E1451584B01}"/>
              </a:ext>
            </a:extLst>
          </p:cNvPr>
          <p:cNvSpPr txBox="1"/>
          <p:nvPr/>
        </p:nvSpPr>
        <p:spPr>
          <a:xfrm>
            <a:off x="6794649" y="1156786"/>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defTabSz="914377">
              <a:defRPr/>
            </a:pPr>
            <a:r>
              <a:rPr lang="en-US" altLang="zh-CN" sz="7200">
                <a:latin typeface="Calibri" panose="020F0502020204030204" pitchFamily="34" charset="0"/>
                <a:cs typeface="Calibri" panose="020F0502020204030204" pitchFamily="34" charset="0"/>
                <a:sym typeface="Arial"/>
              </a:rPr>
              <a:t>04</a:t>
            </a:r>
            <a:endParaRPr lang="zh-CN" altLang="en-US" sz="7200" dirty="0">
              <a:latin typeface="Calibri" panose="020F0502020204030204" pitchFamily="34" charset="0"/>
              <a:cs typeface="Calibri" panose="020F0502020204030204" pitchFamily="34" charset="0"/>
              <a:sym typeface="Arial"/>
            </a:endParaRPr>
          </a:p>
        </p:txBody>
      </p:sp>
      <p:sp>
        <p:nvSpPr>
          <p:cNvPr id="103" name="文本框 22">
            <a:extLst>
              <a:ext uri="{FF2B5EF4-FFF2-40B4-BE49-F238E27FC236}">
                <a16:creationId xmlns:a16="http://schemas.microsoft.com/office/drawing/2014/main" id="{D6BF37DF-4E0D-4316-BA20-1A0A026EE863}"/>
              </a:ext>
            </a:extLst>
          </p:cNvPr>
          <p:cNvSpPr txBox="1"/>
          <p:nvPr/>
        </p:nvSpPr>
        <p:spPr>
          <a:xfrm>
            <a:off x="5623842" y="2111526"/>
            <a:ext cx="3813867" cy="2062103"/>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914377">
              <a:defRPr/>
            </a:pPr>
            <a:r>
              <a:rPr lang="en-US" altLang="zh-CN" sz="6400" dirty="0" err="1">
                <a:latin typeface="Calibri" panose="020F0502020204030204" pitchFamily="34" charset="0"/>
                <a:cs typeface="Calibri" panose="020F0502020204030204" pitchFamily="34" charset="0"/>
                <a:sym typeface="Arial"/>
              </a:rPr>
              <a:t>Luyện</a:t>
            </a:r>
            <a:r>
              <a:rPr lang="en-US" altLang="zh-CN" sz="6400" dirty="0">
                <a:latin typeface="Calibri" panose="020F0502020204030204" pitchFamily="34" charset="0"/>
                <a:cs typeface="Calibri" panose="020F0502020204030204" pitchFamily="34" charset="0"/>
                <a:sym typeface="Arial"/>
              </a:rPr>
              <a:t> </a:t>
            </a:r>
            <a:r>
              <a:rPr lang="en-US" altLang="zh-CN" sz="6400" dirty="0" err="1">
                <a:latin typeface="Calibri" panose="020F0502020204030204" pitchFamily="34" charset="0"/>
                <a:cs typeface="Calibri" panose="020F0502020204030204" pitchFamily="34" charset="0"/>
                <a:sym typeface="Arial"/>
              </a:rPr>
              <a:t>viết</a:t>
            </a:r>
            <a:r>
              <a:rPr lang="en-US" altLang="zh-CN" sz="6400" dirty="0">
                <a:latin typeface="Calibri" panose="020F0502020204030204" pitchFamily="34" charset="0"/>
                <a:cs typeface="Calibri" panose="020F0502020204030204" pitchFamily="34" charset="0"/>
                <a:sym typeface="Arial"/>
              </a:rPr>
              <a:t> </a:t>
            </a:r>
            <a:r>
              <a:rPr lang="en-US" altLang="zh-CN" sz="6400" dirty="0" err="1">
                <a:latin typeface="Calibri" panose="020F0502020204030204" pitchFamily="34" charset="0"/>
                <a:cs typeface="Calibri" panose="020F0502020204030204" pitchFamily="34" charset="0"/>
                <a:sym typeface="Arial"/>
              </a:rPr>
              <a:t>thêm</a:t>
            </a:r>
            <a:endParaRPr lang="zh-CN" altLang="en-US" sz="6400" dirty="0">
              <a:latin typeface="Calibri" panose="020F0502020204030204" pitchFamily="34" charset="0"/>
              <a:cs typeface="Calibri" panose="020F0502020204030204" pitchFamily="34" charset="0"/>
              <a:sym typeface="Arial"/>
            </a:endParaRPr>
          </a:p>
        </p:txBody>
      </p:sp>
      <p:pic>
        <p:nvPicPr>
          <p:cNvPr id="104" name="图片 20">
            <a:extLst>
              <a:ext uri="{FF2B5EF4-FFF2-40B4-BE49-F238E27FC236}">
                <a16:creationId xmlns:a16="http://schemas.microsoft.com/office/drawing/2014/main"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3579262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 Viết">
            <a:extLst>
              <a:ext uri="{FF2B5EF4-FFF2-40B4-BE49-F238E27FC236}">
                <a16:creationId xmlns:a16="http://schemas.microsoft.com/office/drawing/2014/main" id="{241FB99B-F5C0-4FB8-9208-E4937B3E16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951" y="883623"/>
            <a:ext cx="804672" cy="725109"/>
          </a:xfrm>
          <a:prstGeom prst="rect">
            <a:avLst/>
          </a:prstGeom>
        </p:spPr>
      </p:pic>
      <p:pic>
        <p:nvPicPr>
          <p:cNvPr id="3" name="Ô li">
            <a:extLst>
              <a:ext uri="{FF2B5EF4-FFF2-40B4-BE49-F238E27FC236}">
                <a16:creationId xmlns:a16="http://schemas.microsoft.com/office/drawing/2014/main" id="{9521E02E-FE2F-4FCF-9CD1-999708944219}"/>
              </a:ext>
            </a:extLst>
          </p:cNvPr>
          <p:cNvPicPr>
            <a:picLocks noChangeAspect="1"/>
          </p:cNvPicPr>
          <p:nvPr/>
        </p:nvPicPr>
        <p:blipFill rotWithShape="1">
          <a:blip r:embed="rId3">
            <a:extLst>
              <a:ext uri="{28A0092B-C50C-407E-A947-70E740481C1C}">
                <a14:useLocalDpi xmlns:a14="http://schemas.microsoft.com/office/drawing/2010/main" val="0"/>
              </a:ext>
            </a:extLst>
          </a:blip>
          <a:srcRect b="30151"/>
          <a:stretch/>
        </p:blipFill>
        <p:spPr>
          <a:xfrm>
            <a:off x="201168" y="1697916"/>
            <a:ext cx="11789664" cy="4721609"/>
          </a:xfrm>
          <a:prstGeom prst="rect">
            <a:avLst/>
          </a:prstGeom>
        </p:spPr>
      </p:pic>
      <p:sp>
        <p:nvSpPr>
          <p:cNvPr id="4" name="Tập viết 1">
            <a:extLst>
              <a:ext uri="{FF2B5EF4-FFF2-40B4-BE49-F238E27FC236}">
                <a16:creationId xmlns:a16="http://schemas.microsoft.com/office/drawing/2014/main" id="{B012058D-206E-4E21-BEB8-86010684728C}"/>
              </a:ext>
            </a:extLst>
          </p:cNvPr>
          <p:cNvSpPr txBox="1"/>
          <p:nvPr/>
        </p:nvSpPr>
        <p:spPr>
          <a:xfrm>
            <a:off x="4670679" y="2885367"/>
            <a:ext cx="3079689" cy="943785"/>
          </a:xfrm>
          <a:prstGeom prst="rect">
            <a:avLst/>
          </a:prstGeom>
          <a:noFill/>
        </p:spPr>
        <p:txBody>
          <a:bodyPr wrap="none" rtlCol="0">
            <a:spAutoFit/>
          </a:bodyPr>
          <a:lstStyle/>
          <a:p>
            <a:pPr defTabSz="1219170">
              <a:buClr>
                <a:srgbClr val="000000"/>
              </a:buClr>
            </a:pPr>
            <a:r>
              <a:rPr lang="en-US" sz="5533" b="1" kern="0" dirty="0" err="1">
                <a:solidFill>
                  <a:srgbClr val="000000"/>
                </a:solidFill>
                <a:latin typeface="HP001 4 hàng" panose="020B0603050302020204" pitchFamily="34" charset="0"/>
                <a:ea typeface="HP001" panose="020B0603050302020204" pitchFamily="34" charset="0"/>
                <a:cs typeface="Arial"/>
                <a:sym typeface="Arial"/>
              </a:rPr>
              <a:t>Yết</a:t>
            </a:r>
            <a:r>
              <a:rPr lang="en-US" sz="5533" b="1" kern="0" dirty="0">
                <a:solidFill>
                  <a:srgbClr val="000000"/>
                </a:solidFill>
                <a:latin typeface="HP001 4 hàng" panose="020B0603050302020204" pitchFamily="34" charset="0"/>
                <a:ea typeface="HP001" panose="020B0603050302020204" pitchFamily="34" charset="0"/>
                <a:cs typeface="Arial"/>
                <a:sym typeface="Arial"/>
              </a:rPr>
              <a:t> </a:t>
            </a:r>
            <a:r>
              <a:rPr lang="en-US" sz="5533" b="1" kern="0" dirty="0" err="1">
                <a:solidFill>
                  <a:srgbClr val="000000"/>
                </a:solidFill>
                <a:latin typeface="HP001 4 hàng" panose="020B0603050302020204" pitchFamily="34" charset="0"/>
                <a:ea typeface="HP001" panose="020B0603050302020204" pitchFamily="34" charset="0"/>
                <a:cs typeface="Arial"/>
                <a:sym typeface="Arial"/>
              </a:rPr>
              <a:t>Kiêu</a:t>
            </a:r>
            <a:endParaRPr lang="en-US" sz="5533" b="1" kern="0" dirty="0">
              <a:solidFill>
                <a:srgbClr val="000000"/>
              </a:solidFill>
              <a:latin typeface="HP001 4 hàng" panose="020B0603050302020204" pitchFamily="34" charset="0"/>
              <a:ea typeface="HP001" panose="020B0603050302020204" pitchFamily="34" charset="0"/>
              <a:cs typeface="Arial"/>
              <a:sym typeface="Arial"/>
            </a:endParaRPr>
          </a:p>
        </p:txBody>
      </p:sp>
      <p:sp>
        <p:nvSpPr>
          <p:cNvPr id="5" name="Tập viết 3">
            <a:extLst>
              <a:ext uri="{FF2B5EF4-FFF2-40B4-BE49-F238E27FC236}">
                <a16:creationId xmlns:a16="http://schemas.microsoft.com/office/drawing/2014/main" id="{864C1595-9B95-4F27-912F-0D40E35B67A4}"/>
              </a:ext>
            </a:extLst>
          </p:cNvPr>
          <p:cNvSpPr txBox="1"/>
          <p:nvPr/>
        </p:nvSpPr>
        <p:spPr>
          <a:xfrm>
            <a:off x="296418" y="4085237"/>
            <a:ext cx="12603161" cy="923330"/>
          </a:xfrm>
          <a:prstGeom prst="rect">
            <a:avLst/>
          </a:prstGeom>
          <a:noFill/>
        </p:spPr>
        <p:txBody>
          <a:bodyPr wrap="square" rtlCol="0">
            <a:spAutoFit/>
          </a:bodyPr>
          <a:lstStyle/>
          <a:p>
            <a:pPr defTabSz="1219170">
              <a:buClr>
                <a:srgbClr val="000000"/>
              </a:buClr>
            </a:pPr>
            <a:r>
              <a:rPr lang="vi-VN" sz="5400" b="1" kern="0" dirty="0">
                <a:solidFill>
                  <a:srgbClr val="000000"/>
                </a:solidFill>
                <a:latin typeface="HP001 4 hàng" panose="020B0603050302020204" pitchFamily="34" charset="0"/>
                <a:ea typeface="HP001" panose="020B0603050302020204" pitchFamily="34" charset="0"/>
                <a:cs typeface="Arial"/>
                <a:sym typeface="Arial"/>
              </a:rPr>
              <a:t>Yết Kiêu là một tướng lĩnh nhà T</a:t>
            </a:r>
            <a:r>
              <a:rPr lang="el-GR" sz="5400" b="1" kern="0" dirty="0">
                <a:solidFill>
                  <a:srgbClr val="000000"/>
                </a:solidFill>
                <a:latin typeface="HP001 4 hàng" panose="020B0603050302020204" pitchFamily="34" charset="0"/>
                <a:ea typeface="HP001" panose="020B0603050302020204" pitchFamily="34" charset="0"/>
                <a:cs typeface="Arial"/>
                <a:sym typeface="Arial"/>
              </a:rPr>
              <a:t>ς</a:t>
            </a:r>
            <a:r>
              <a:rPr lang="vi-VN" sz="5400" b="1" kern="0" dirty="0">
                <a:solidFill>
                  <a:srgbClr val="000000"/>
                </a:solidFill>
                <a:latin typeface="HP001 4 hàng" panose="020B0603050302020204" pitchFamily="34" charset="0"/>
                <a:ea typeface="HP001" panose="020B0603050302020204" pitchFamily="34" charset="0"/>
                <a:cs typeface="Arial"/>
                <a:sym typeface="Arial"/>
              </a:rPr>
              <a:t>ần.</a:t>
            </a:r>
            <a:endParaRPr lang="en-US" sz="5400" b="1" kern="0" dirty="0">
              <a:solidFill>
                <a:srgbClr val="000000"/>
              </a:solidFill>
              <a:latin typeface="HP001 4 hàng" panose="020B0603050302020204" pitchFamily="34" charset="0"/>
              <a:ea typeface="HP001" panose="020B0603050302020204" pitchFamily="34" charset="0"/>
              <a:cs typeface="Arial"/>
              <a:sym typeface="Arial"/>
            </a:endParaRPr>
          </a:p>
        </p:txBody>
      </p:sp>
      <p:grpSp>
        <p:nvGrpSpPr>
          <p:cNvPr id="7" name="Group 6">
            <a:extLst>
              <a:ext uri="{FF2B5EF4-FFF2-40B4-BE49-F238E27FC236}">
                <a16:creationId xmlns:a16="http://schemas.microsoft.com/office/drawing/2014/main" id="{F940C107-CC37-4B84-824F-6A47872716A8}"/>
              </a:ext>
            </a:extLst>
          </p:cNvPr>
          <p:cNvGrpSpPr/>
          <p:nvPr/>
        </p:nvGrpSpPr>
        <p:grpSpPr>
          <a:xfrm>
            <a:off x="7997452" y="598373"/>
            <a:ext cx="3453864" cy="1916372"/>
            <a:chOff x="621002" y="3227128"/>
            <a:chExt cx="3453864" cy="1916372"/>
          </a:xfrm>
        </p:grpSpPr>
        <p:pic>
          <p:nvPicPr>
            <p:cNvPr id="8" name="Picture 2" descr="Cute girl cartoon writing on a book Royalty Free Vector">
              <a:extLst>
                <a:ext uri="{FF2B5EF4-FFF2-40B4-BE49-F238E27FC236}">
                  <a16:creationId xmlns:a16="http://schemas.microsoft.com/office/drawing/2014/main" id="{F522150F-15D3-4729-BB0E-7692040CF4A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50">
              <a:extLst>
                <a:ext uri="{FF2B5EF4-FFF2-40B4-BE49-F238E27FC236}">
                  <a16:creationId xmlns:a16="http://schemas.microsoft.com/office/drawing/2014/main" id="{C23875FD-D0EE-480F-B616-70CB136BDC23}"/>
                </a:ext>
              </a:extLst>
            </p:cNvPr>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914377">
                <a:buClr>
                  <a:srgbClr val="000000"/>
                </a:buClr>
                <a:defRPr/>
              </a:pPr>
              <a:r>
                <a:rPr lang="en-US" sz="2400" b="1" kern="0" dirty="0" err="1">
                  <a:solidFill>
                    <a:srgbClr val="002060"/>
                  </a:solidFill>
                  <a:latin typeface="Calibri" panose="020F0502020204030204" pitchFamily="34" charset="0"/>
                  <a:cs typeface="Calibri" panose="020F0502020204030204" pitchFamily="34" charset="0"/>
                  <a:sym typeface="Arial"/>
                </a:rPr>
                <a:t>Viết</a:t>
              </a:r>
              <a:r>
                <a:rPr lang="en-US"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a:solidFill>
                    <a:srgbClr val="002060"/>
                  </a:solidFill>
                  <a:latin typeface="Calibri" panose="020F0502020204030204" pitchFamily="34" charset="0"/>
                  <a:cs typeface="Calibri" panose="020F0502020204030204" pitchFamily="34" charset="0"/>
                  <a:sym typeface="Arial"/>
                </a:rPr>
                <a:t>vào</a:t>
              </a:r>
              <a:r>
                <a:rPr lang="en-US" sz="2400" b="1" kern="0" dirty="0">
                  <a:solidFill>
                    <a:srgbClr val="002060"/>
                  </a:solidFill>
                  <a:latin typeface="Calibri" panose="020F0502020204030204" pitchFamily="34" charset="0"/>
                  <a:cs typeface="Calibri" panose="020F0502020204030204" pitchFamily="34" charset="0"/>
                  <a:sym typeface="Arial"/>
                </a:rPr>
                <a:t> VTV</a:t>
              </a:r>
            </a:p>
          </p:txBody>
        </p:sp>
      </p:grpSp>
    </p:spTree>
    <p:extLst>
      <p:ext uri="{BB962C8B-B14F-4D97-AF65-F5344CB8AC3E}">
        <p14:creationId xmlns:p14="http://schemas.microsoft.com/office/powerpoint/2010/main" val="1529317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4" presetClass="entr" presetSubtype="5"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vertical)">
                                      <p:cBhvr>
                                        <p:cTn id="10" dur="750"/>
                                        <p:tgtEl>
                                          <p:spTgt spid="3"/>
                                        </p:tgtEl>
                                      </p:cBhvr>
                                    </p:animEffect>
                                  </p:childTnLst>
                                </p:cTn>
                              </p:par>
                              <p:par>
                                <p:cTn id="11" presetID="10" presetClass="entr" presetSubtype="0" fill="hold" grpId="0" nodeType="with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childTnLst>
                                </p:cTn>
                              </p:par>
                              <p:par>
                                <p:cTn id="14" presetID="10" presetClass="entr" presetSubtype="0" fill="hold" grpId="0" nodeType="with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52750" y="-705460"/>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680336" y="1032520"/>
            <a:ext cx="8515350" cy="4401205"/>
          </a:xfrm>
          <a:prstGeom prst="rect">
            <a:avLst/>
          </a:prstGeom>
        </p:spPr>
        <p:txBody>
          <a:bodyPr wrap="square">
            <a:spAutoFit/>
          </a:bodyPr>
          <a:lstStyle/>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đầu</a:t>
            </a:r>
            <a:r>
              <a:rPr lang="en-US" sz="4000" b="1" dirty="0">
                <a:latin typeface="Times New Roman" panose="02020603050405020304" pitchFamily="18" charset="0"/>
                <a:cs typeface="Times New Roman" panose="02020603050405020304" pitchFamily="18" charset="0"/>
              </a:rPr>
              <a:t> </a:t>
            </a:r>
            <a:r>
              <a:rPr lang="nl-NL" sz="4000" b="1" dirty="0">
                <a:latin typeface="Times New Roman" panose="02020603050405020304" pitchFamily="18" charset="0"/>
                <a:cs typeface="Times New Roman" panose="02020603050405020304" pitchFamily="18" charset="0"/>
              </a:rPr>
              <a:t>biết thể hiện giọng đọc phù hợp với từng nhân vật. </a:t>
            </a:r>
            <a:endParaRPr lang="en-US" sz="4000" b="1" dirty="0">
              <a:latin typeface="Times New Roman" panose="02020603050405020304" pitchFamily="18" charset="0"/>
              <a:cs typeface="Times New Roman" panose="02020603050405020304" pitchFamily="18" charset="0"/>
            </a:endParaRPr>
          </a:p>
          <a:p>
            <a:r>
              <a:rPr lang="nl-NL" sz="4000" b="1" dirty="0">
                <a:latin typeface="Times New Roman" panose="02020603050405020304" pitchFamily="18" charset="0"/>
                <a:cs typeface="Times New Roman" panose="02020603050405020304" pitchFamily="18" charset="0"/>
              </a:rPr>
              <a:t>- Viết đúng chữ viết hoa </a:t>
            </a:r>
            <a:r>
              <a:rPr lang="en-US" sz="4000" b="1" dirty="0">
                <a:latin typeface="Times New Roman" panose="02020603050405020304" pitchFamily="18" charset="0"/>
                <a:cs typeface="Times New Roman" panose="02020603050405020304" pitchFamily="18" charset="0"/>
              </a:rPr>
              <a:t>Y </a:t>
            </a:r>
            <a:r>
              <a:rPr lang="nl-NL" sz="4000" b="1" dirty="0">
                <a:latin typeface="Times New Roman" panose="02020603050405020304" pitchFamily="18" charset="0"/>
                <a:cs typeface="Times New Roman" panose="02020603050405020304" pitchFamily="18" charset="0"/>
              </a:rPr>
              <a:t>cỡ nhỏ, viết đúng từ ngữ và câu ứng dụng có chữ viết hoa </a:t>
            </a:r>
            <a:r>
              <a:rPr lang="en-US" sz="4000" b="1" dirty="0">
                <a:latin typeface="Times New Roman" panose="02020603050405020304" pitchFamily="18" charset="0"/>
                <a:cs typeface="Times New Roman" panose="02020603050405020304" pitchFamily="18" charset="0"/>
              </a:rPr>
              <a:t>Y. </a:t>
            </a:r>
          </a:p>
          <a:p>
            <a:r>
              <a:rPr lang="nl-NL" sz="4000" b="1" dirty="0">
                <a:latin typeface="Times New Roman" panose="02020603050405020304" pitchFamily="18" charset="0"/>
                <a:cs typeface="Times New Roman" panose="02020603050405020304" pitchFamily="18" charset="0"/>
              </a:rPr>
              <a:t>- Biết quan sát và viết đúng cỡ chữ, trình bày từ, câu ứng dụng sạch đẹp.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82066" y="1750666"/>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alphaModFix amt="35000"/>
          </a:blip>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416868"/>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Truyện cổ dân tộc Mường)</a:t>
            </a:r>
          </a:p>
        </p:txBody>
      </p:sp>
      <p:cxnSp>
        <p:nvCxnSpPr>
          <p:cNvPr id="4" name="Straight Connector 3">
            <a:extLst>
              <a:ext uri="{FF2B5EF4-FFF2-40B4-BE49-F238E27FC236}">
                <a16:creationId xmlns:a16="http://schemas.microsoft.com/office/drawing/2014/main" id="{385E956A-6E87-4D09-A0DA-E5BF6572676E}"/>
              </a:ext>
            </a:extLst>
          </p:cNvPr>
          <p:cNvCxnSpPr/>
          <p:nvPr/>
        </p:nvCxnSpPr>
        <p:spPr>
          <a:xfrm>
            <a:off x="9163050" y="1352550"/>
            <a:ext cx="7715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103A8C-BAF9-4487-AB8F-485561DC2E4E}"/>
              </a:ext>
            </a:extLst>
          </p:cNvPr>
          <p:cNvCxnSpPr>
            <a:cxnSpLocks/>
          </p:cNvCxnSpPr>
          <p:nvPr/>
        </p:nvCxnSpPr>
        <p:spPr>
          <a:xfrm>
            <a:off x="3590925" y="20193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1BD0DD-B332-42DD-9E05-A4D801A97631}"/>
              </a:ext>
            </a:extLst>
          </p:cNvPr>
          <p:cNvCxnSpPr>
            <a:cxnSpLocks/>
          </p:cNvCxnSpPr>
          <p:nvPr/>
        </p:nvCxnSpPr>
        <p:spPr>
          <a:xfrm>
            <a:off x="2676525" y="2371725"/>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3FA828-7A12-44DA-8C65-8AEB79346A30}"/>
              </a:ext>
            </a:extLst>
          </p:cNvPr>
          <p:cNvCxnSpPr>
            <a:cxnSpLocks/>
          </p:cNvCxnSpPr>
          <p:nvPr/>
        </p:nvCxnSpPr>
        <p:spPr>
          <a:xfrm>
            <a:off x="3790950" y="2371725"/>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686039-F36E-47DF-BA05-420EFFD22ED2}"/>
              </a:ext>
            </a:extLst>
          </p:cNvPr>
          <p:cNvCxnSpPr>
            <a:cxnSpLocks/>
          </p:cNvCxnSpPr>
          <p:nvPr/>
        </p:nvCxnSpPr>
        <p:spPr>
          <a:xfrm>
            <a:off x="7752522" y="2371725"/>
            <a:ext cx="10771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4FA852-CA82-4955-BC5E-AC3B5600DA35}"/>
              </a:ext>
            </a:extLst>
          </p:cNvPr>
          <p:cNvCxnSpPr>
            <a:cxnSpLocks/>
          </p:cNvCxnSpPr>
          <p:nvPr/>
        </p:nvCxnSpPr>
        <p:spPr>
          <a:xfrm>
            <a:off x="2056572" y="2705100"/>
            <a:ext cx="10771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FD5D174-F407-4090-8177-093003FE2D48}"/>
              </a:ext>
            </a:extLst>
          </p:cNvPr>
          <p:cNvCxnSpPr>
            <a:cxnSpLocks/>
          </p:cNvCxnSpPr>
          <p:nvPr/>
        </p:nvCxnSpPr>
        <p:spPr>
          <a:xfrm>
            <a:off x="6485697" y="3038475"/>
            <a:ext cx="126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D18647-D680-44E6-A463-29A4D0694D0F}"/>
              </a:ext>
            </a:extLst>
          </p:cNvPr>
          <p:cNvCxnSpPr>
            <a:cxnSpLocks/>
          </p:cNvCxnSpPr>
          <p:nvPr/>
        </p:nvCxnSpPr>
        <p:spPr>
          <a:xfrm>
            <a:off x="8095422" y="3048000"/>
            <a:ext cx="90778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07BDCE-8C9A-4825-A699-405DB2266C65}"/>
              </a:ext>
            </a:extLst>
          </p:cNvPr>
          <p:cNvCxnSpPr>
            <a:cxnSpLocks/>
          </p:cNvCxnSpPr>
          <p:nvPr/>
        </p:nvCxnSpPr>
        <p:spPr>
          <a:xfrm>
            <a:off x="10408339" y="3686175"/>
            <a:ext cx="126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4544A4-042D-4DD1-B20C-1C0503494DAE}"/>
              </a:ext>
            </a:extLst>
          </p:cNvPr>
          <p:cNvCxnSpPr>
            <a:cxnSpLocks/>
          </p:cNvCxnSpPr>
          <p:nvPr/>
        </p:nvCxnSpPr>
        <p:spPr>
          <a:xfrm>
            <a:off x="8293364" y="4038600"/>
            <a:ext cx="7479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33DB7C-9023-4C37-B1BF-D15FC94F5737}"/>
              </a:ext>
            </a:extLst>
          </p:cNvPr>
          <p:cNvCxnSpPr>
            <a:cxnSpLocks/>
          </p:cNvCxnSpPr>
          <p:nvPr/>
        </p:nvCxnSpPr>
        <p:spPr>
          <a:xfrm>
            <a:off x="2178739" y="4029075"/>
            <a:ext cx="12668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617181-ECE0-4B9C-B234-4B993C304E23}"/>
              </a:ext>
            </a:extLst>
          </p:cNvPr>
          <p:cNvCxnSpPr>
            <a:cxnSpLocks/>
          </p:cNvCxnSpPr>
          <p:nvPr/>
        </p:nvCxnSpPr>
        <p:spPr>
          <a:xfrm>
            <a:off x="5756803" y="4352925"/>
            <a:ext cx="7479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E8298C-2C9D-4CEE-87E8-CB7DA9BF3375}"/>
              </a:ext>
            </a:extLst>
          </p:cNvPr>
          <p:cNvCxnSpPr>
            <a:cxnSpLocks/>
          </p:cNvCxnSpPr>
          <p:nvPr/>
        </p:nvCxnSpPr>
        <p:spPr>
          <a:xfrm>
            <a:off x="5642503" y="5715000"/>
            <a:ext cx="140599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785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4434" y="1268834"/>
            <a:ext cx="2835316" cy="1474366"/>
          </a:xfrm>
          <a:prstGeom prst="rect">
            <a:avLst/>
          </a:prstGeom>
        </p:spPr>
      </p:pic>
      <p:sp>
        <p:nvSpPr>
          <p:cNvPr id="2" name="TextBox 1">
            <a:extLst>
              <a:ext uri="{FF2B5EF4-FFF2-40B4-BE49-F238E27FC236}">
                <a16:creationId xmlns:a16="http://schemas.microsoft.com/office/drawing/2014/main" id="{514460C4-8C50-4910-8DA4-EE1F395D863D}"/>
              </a:ext>
            </a:extLst>
          </p:cNvPr>
          <p:cNvSpPr txBox="1"/>
          <p:nvPr/>
        </p:nvSpPr>
        <p:spPr>
          <a:xfrm>
            <a:off x="4029075" y="2571750"/>
            <a:ext cx="4000500" cy="2215991"/>
          </a:xfrm>
          <a:prstGeom prst="rect">
            <a:avLst/>
          </a:prstGeom>
          <a:noFill/>
        </p:spPr>
        <p:txBody>
          <a:bodyPr wrap="square" lIns="0" tIns="0" rIns="0" bIns="0" rtlCol="0">
            <a:spAutoFit/>
          </a:bodyPr>
          <a:lstStyle/>
          <a:p>
            <a:pPr algn="ctr"/>
            <a:r>
              <a:rPr lang="en-US" sz="7200" dirty="0" err="1">
                <a:solidFill>
                  <a:srgbClr val="7030A0"/>
                </a:solidFill>
              </a:rPr>
              <a:t>Đọc</a:t>
            </a:r>
            <a:r>
              <a:rPr lang="en-US" sz="7200" dirty="0">
                <a:solidFill>
                  <a:srgbClr val="7030A0"/>
                </a:solidFill>
              </a:rPr>
              <a:t> </a:t>
            </a:r>
            <a:r>
              <a:rPr lang="en-US" sz="7200" dirty="0" err="1">
                <a:solidFill>
                  <a:srgbClr val="7030A0"/>
                </a:solidFill>
              </a:rPr>
              <a:t>trong</a:t>
            </a:r>
            <a:r>
              <a:rPr lang="en-US" sz="7200" dirty="0">
                <a:solidFill>
                  <a:srgbClr val="7030A0"/>
                </a:solidFill>
              </a:rPr>
              <a:t> </a:t>
            </a:r>
            <a:r>
              <a:rPr lang="en-US" sz="7200" dirty="0" err="1">
                <a:solidFill>
                  <a:srgbClr val="7030A0"/>
                </a:solidFill>
              </a:rPr>
              <a:t>nhóm</a:t>
            </a:r>
            <a:endParaRPr lang="en-US" sz="7200" dirty="0">
              <a:solidFill>
                <a:srgbClr val="7030A0"/>
              </a:solidFill>
            </a:endParaRPr>
          </a:p>
        </p:txBody>
      </p:sp>
    </p:spTree>
    <p:extLst>
      <p:ext uri="{BB962C8B-B14F-4D97-AF65-F5344CB8AC3E}">
        <p14:creationId xmlns:p14="http://schemas.microsoft.com/office/powerpoint/2010/main" val="183002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52750" y="-705460"/>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Thi</a:t>
              </a:r>
              <a:r>
                <a:rPr lang="en-US" sz="4000" b="1" dirty="0">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 </a:t>
              </a:r>
              <a:r>
                <a:rPr lang="en-US" sz="4000" b="1" dirty="0" err="1">
                  <a:solidFill>
                    <a:prstClr val="black"/>
                  </a:solidFill>
                  <a:effectLst>
                    <a:glow rad="228600">
                      <a:srgbClr val="FFC000">
                        <a:satMod val="175000"/>
                        <a:alpha val="40000"/>
                      </a:srgbClr>
                    </a:glow>
                  </a:effectLst>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85569733-55A7-42FD-8674-DF9C50BF7A62}"/>
              </a:ext>
            </a:extLst>
          </p:cNvPr>
          <p:cNvSpPr txBox="1"/>
          <p:nvPr/>
        </p:nvSpPr>
        <p:spPr>
          <a:xfrm>
            <a:off x="5782575" y="740132"/>
            <a:ext cx="42862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TIÊU CHÍ ĐÁNH GIÁ</a:t>
            </a:r>
          </a:p>
        </p:txBody>
      </p:sp>
      <p:sp>
        <p:nvSpPr>
          <p:cNvPr id="3" name="TextBox 2">
            <a:extLst>
              <a:ext uri="{FF2B5EF4-FFF2-40B4-BE49-F238E27FC236}">
                <a16:creationId xmlns:a16="http://schemas.microsoft.com/office/drawing/2014/main" id="{53A61305-8599-4B4E-B030-66BC7552B2A1}"/>
              </a:ext>
            </a:extLst>
          </p:cNvPr>
          <p:cNvSpPr txBox="1"/>
          <p:nvPr/>
        </p:nvSpPr>
        <p:spPr>
          <a:xfrm>
            <a:off x="4186633" y="2181225"/>
            <a:ext cx="7400106" cy="1661993"/>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trôi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loát</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đầu</a:t>
            </a:r>
            <a:r>
              <a:rPr lang="en-US"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biết thể hiện giọng đọc phù hợp với từng nhân vật. </a:t>
            </a:r>
            <a:endParaRPr lang="en-US" sz="2800" b="1" dirty="0">
              <a:solidFill>
                <a:srgbClr val="0070C0"/>
              </a:solidFill>
              <a:latin typeface="Times New Roman" panose="02020603050405020304" pitchFamily="18" charset="0"/>
              <a:cs typeface="Times New Roman" panose="02020603050405020304" pitchFamily="18" charset="0"/>
            </a:endParaRPr>
          </a:p>
          <a:p>
            <a:pPr marL="342900" indent="-342900">
              <a:buAutoNum type="arabicPeriod"/>
            </a:pPr>
            <a:endParaRPr lang="en-US" dirty="0"/>
          </a:p>
        </p:txBody>
      </p:sp>
    </p:spTree>
    <p:extLst>
      <p:ext uri="{BB962C8B-B14F-4D97-AF65-F5344CB8AC3E}">
        <p14:creationId xmlns:p14="http://schemas.microsoft.com/office/powerpoint/2010/main" val="48232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75" name="矩形: 圆角 5">
            <a:extLst>
              <a:ext uri="{FF2B5EF4-FFF2-40B4-BE49-F238E27FC236}">
                <a16:creationId xmlns:a16="http://schemas.microsoft.com/office/drawing/2014/main" id="{FF8809C4-687C-4FCD-8DB4-9B5B4BEB6087}"/>
              </a:ext>
            </a:extLst>
          </p:cNvPr>
          <p:cNvSpPr/>
          <p:nvPr/>
        </p:nvSpPr>
        <p:spPr>
          <a:xfrm>
            <a:off x="1317766" y="162479"/>
            <a:ext cx="7936117" cy="4457512"/>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177" name="Picture 176"/>
          <p:cNvPicPr>
            <a:picLocks noChangeAspect="1"/>
          </p:cNvPicPr>
          <p:nvPr/>
        </p:nvPicPr>
        <p:blipFill>
          <a:blip r:embed="rId3"/>
          <a:stretch>
            <a:fillRect/>
          </a:stretch>
        </p:blipFill>
        <p:spPr>
          <a:xfrm>
            <a:off x="4121947" y="920576"/>
            <a:ext cx="2642043" cy="690659"/>
          </a:xfrm>
          <a:prstGeom prst="rect">
            <a:avLst/>
          </a:prstGeom>
        </p:spPr>
      </p:pic>
      <p:grpSp>
        <p:nvGrpSpPr>
          <p:cNvPr id="181" name="Google Shape;1364;p42"/>
          <p:cNvGrpSpPr/>
          <p:nvPr/>
        </p:nvGrpSpPr>
        <p:grpSpPr>
          <a:xfrm>
            <a:off x="8982107" y="4217801"/>
            <a:ext cx="1771399" cy="2516968"/>
            <a:chOff x="4761425" y="5078500"/>
            <a:chExt cx="278475" cy="395675"/>
          </a:xfrm>
        </p:grpSpPr>
        <p:sp>
          <p:nvSpPr>
            <p:cNvPr id="182"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1" name="Google Shape;1444;p42"/>
          <p:cNvGrpSpPr/>
          <p:nvPr/>
        </p:nvGrpSpPr>
        <p:grpSpPr>
          <a:xfrm>
            <a:off x="10753476" y="4246684"/>
            <a:ext cx="1290501" cy="2459240"/>
            <a:chOff x="5043100" y="5087650"/>
            <a:chExt cx="202875" cy="386600"/>
          </a:xfrm>
        </p:grpSpPr>
        <p:sp>
          <p:nvSpPr>
            <p:cNvPr id="262"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2EEBDB34-EAC3-3A5A-2242-F55ECC146C2F}"/>
              </a:ext>
            </a:extLst>
          </p:cNvPr>
          <p:cNvPicPr>
            <a:picLocks noChangeAspect="1"/>
          </p:cNvPicPr>
          <p:nvPr/>
        </p:nvPicPr>
        <p:blipFill>
          <a:blip r:embed="rId4"/>
          <a:stretch>
            <a:fillRect/>
          </a:stretch>
        </p:blipFill>
        <p:spPr>
          <a:xfrm>
            <a:off x="2334501" y="1719797"/>
            <a:ext cx="6151397" cy="1609483"/>
          </a:xfrm>
          <a:prstGeom prst="rect">
            <a:avLst/>
          </a:prstGeom>
        </p:spPr>
      </p:pic>
    </p:spTree>
    <p:extLst>
      <p:ext uri="{BB962C8B-B14F-4D97-AF65-F5344CB8AC3E}">
        <p14:creationId xmlns:p14="http://schemas.microsoft.com/office/powerpoint/2010/main" val="2380215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ipe(down)">
                                      <p:cBhvr>
                                        <p:cTn id="7" dur="500"/>
                                        <p:tgtEl>
                                          <p:spTgt spid="1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500"/>
                                        <p:tgtEl>
                                          <p:spTgt spid="17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3|0.4|0.4|0.4|0.5|0.4|0.3"/>
</p:tagLst>
</file>

<file path=ppt/tags/tag6.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585</Words>
  <Application>Microsoft Office PowerPoint</Application>
  <PresentationFormat>Widescreen</PresentationFormat>
  <Paragraphs>64</Paragraphs>
  <Slides>22</Slides>
  <Notes>10</Notes>
  <HiddenSlides>0</HiddenSlides>
  <MMClips>1</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22</vt:i4>
      </vt:variant>
    </vt:vector>
  </HeadingPairs>
  <TitlesOfParts>
    <vt:vector size="48" baseType="lpstr">
      <vt:lpstr>等线</vt:lpstr>
      <vt:lpstr>等线 Light</vt:lpstr>
      <vt:lpstr>#9Slide02 Noi dung dai</vt:lpstr>
      <vt:lpstr>#9Slide02 Tieu de dai</vt:lpstr>
      <vt:lpstr>Arial</vt:lpstr>
      <vt:lpstr>Arial Black</vt:lpstr>
      <vt:lpstr>Arial-Rounded</vt:lpstr>
      <vt:lpstr>Calibri</vt:lpstr>
      <vt:lpstr>HP001 4 hàng</vt:lpstr>
      <vt:lpstr>inpin heiti</vt:lpstr>
      <vt:lpstr>Lato</vt:lpstr>
      <vt:lpstr>Livvic</vt:lpstr>
      <vt:lpstr>Odibee Sans</vt:lpstr>
      <vt:lpstr>Open Sans</vt:lpstr>
      <vt:lpstr>Patrick Hand</vt:lpstr>
      <vt:lpstr>Roboto</vt:lpstr>
      <vt:lpstr>Roboto Condensed Light</vt:lpstr>
      <vt:lpstr>Times New Roman</vt:lpstr>
      <vt:lpstr>UTM Scriptina KT</vt:lpstr>
      <vt:lpstr>字魂35号-经典雅黑</vt:lpstr>
      <vt:lpstr>Office 主题​​</vt:lpstr>
      <vt:lpstr>Office 主题</vt:lpstr>
      <vt:lpstr>1_Office 主题</vt:lpstr>
      <vt:lpstr>4_Office Theme</vt:lpstr>
      <vt:lpstr>3_Office 主题​​</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Dang Hoang Tung</cp:lastModifiedBy>
  <cp:revision>37</cp:revision>
  <dcterms:created xsi:type="dcterms:W3CDTF">2023-01-30T12:09:15Z</dcterms:created>
  <dcterms:modified xsi:type="dcterms:W3CDTF">2024-04-07T16:27:01Z</dcterms:modified>
</cp:coreProperties>
</file>