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9" r:id="rId2"/>
    <p:sldId id="260" r:id="rId3"/>
    <p:sldId id="257" r:id="rId4"/>
    <p:sldId id="258" r:id="rId5"/>
    <p:sldId id="279" r:id="rId6"/>
    <p:sldId id="261" r:id="rId7"/>
    <p:sldId id="282" r:id="rId8"/>
    <p:sldId id="280" r:id="rId9"/>
    <p:sldId id="281" r:id="rId10"/>
    <p:sldId id="283" r:id="rId11"/>
    <p:sldId id="285" r:id="rId12"/>
    <p:sldId id="286" r:id="rId13"/>
    <p:sldId id="287" r:id="rId14"/>
    <p:sldId id="264" r:id="rId15"/>
    <p:sldId id="284" r:id="rId16"/>
    <p:sldId id="289"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4/1/2024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2347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490528" y="171833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b="1" dirty="0">
                  <a:solidFill>
                    <a:srgbClr val="000000"/>
                  </a:solidFill>
                  <a:latin typeface="Times New Roman" panose="02020603050405020304" pitchFamily="18" charset="0"/>
                  <a:cs typeface="Times New Roman" panose="02020603050405020304" pitchFamily="18" charset="0"/>
                </a:rPr>
                <a:t>.</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Quan sát từ hình 3 đến hình 6, chỉ và nói tên các đới khí hậu. Từng đới khí hậu có đặc điểm gì?</a:t>
              </a:r>
              <a:endParaRPr kumimoji="1"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04824"/>
          </a:xfrm>
          <a:custGeom>
            <a:avLst/>
            <a:gdLst>
              <a:gd name="connsiteX0" fmla="*/ 0 w 3124200"/>
              <a:gd name="connsiteY0" fmla="*/ 520710 h 4304824"/>
              <a:gd name="connsiteX1" fmla="*/ 520710 w 3124200"/>
              <a:gd name="connsiteY1" fmla="*/ 0 h 4304824"/>
              <a:gd name="connsiteX2" fmla="*/ 1083061 w 3124200"/>
              <a:gd name="connsiteY2" fmla="*/ 0 h 4304824"/>
              <a:gd name="connsiteX3" fmla="*/ 1624583 w 3124200"/>
              <a:gd name="connsiteY3" fmla="*/ 0 h 4304824"/>
              <a:gd name="connsiteX4" fmla="*/ 2603490 w 3124200"/>
              <a:gd name="connsiteY4" fmla="*/ 0 h 4304824"/>
              <a:gd name="connsiteX5" fmla="*/ 3124200 w 3124200"/>
              <a:gd name="connsiteY5" fmla="*/ 520710 h 4304824"/>
              <a:gd name="connsiteX6" fmla="*/ 3124200 w 3124200"/>
              <a:gd name="connsiteY6" fmla="*/ 966709 h 4304824"/>
              <a:gd name="connsiteX7" fmla="*/ 3124200 w 3124200"/>
              <a:gd name="connsiteY7" fmla="*/ 1477975 h 4304824"/>
              <a:gd name="connsiteX8" fmla="*/ 3124200 w 3124200"/>
              <a:gd name="connsiteY8" fmla="*/ 2087144 h 4304824"/>
              <a:gd name="connsiteX9" fmla="*/ 3124200 w 3124200"/>
              <a:gd name="connsiteY9" fmla="*/ 2631045 h 4304824"/>
              <a:gd name="connsiteX10" fmla="*/ 3124200 w 3124200"/>
              <a:gd name="connsiteY10" fmla="*/ 3109677 h 4304824"/>
              <a:gd name="connsiteX11" fmla="*/ 3124200 w 3124200"/>
              <a:gd name="connsiteY11" fmla="*/ 3784114 h 4304824"/>
              <a:gd name="connsiteX12" fmla="*/ 2603490 w 3124200"/>
              <a:gd name="connsiteY12" fmla="*/ 4304824 h 4304824"/>
              <a:gd name="connsiteX13" fmla="*/ 2124451 w 3124200"/>
              <a:gd name="connsiteY13" fmla="*/ 4304824 h 4304824"/>
              <a:gd name="connsiteX14" fmla="*/ 1666239 w 3124200"/>
              <a:gd name="connsiteY14" fmla="*/ 4304824 h 4304824"/>
              <a:gd name="connsiteX15" fmla="*/ 1208027 w 3124200"/>
              <a:gd name="connsiteY15" fmla="*/ 4304824 h 4304824"/>
              <a:gd name="connsiteX16" fmla="*/ 520710 w 3124200"/>
              <a:gd name="connsiteY16" fmla="*/ 4304824 h 4304824"/>
              <a:gd name="connsiteX17" fmla="*/ 0 w 3124200"/>
              <a:gd name="connsiteY17" fmla="*/ 3784114 h 4304824"/>
              <a:gd name="connsiteX18" fmla="*/ 0 w 3124200"/>
              <a:gd name="connsiteY18" fmla="*/ 3240213 h 4304824"/>
              <a:gd name="connsiteX19" fmla="*/ 0 w 3124200"/>
              <a:gd name="connsiteY19" fmla="*/ 2794215 h 4304824"/>
              <a:gd name="connsiteX20" fmla="*/ 0 w 3124200"/>
              <a:gd name="connsiteY20" fmla="*/ 2348216 h 4304824"/>
              <a:gd name="connsiteX21" fmla="*/ 0 w 3124200"/>
              <a:gd name="connsiteY21" fmla="*/ 1804316 h 4304824"/>
              <a:gd name="connsiteX22" fmla="*/ 0 w 3124200"/>
              <a:gd name="connsiteY22" fmla="*/ 1227781 h 4304824"/>
              <a:gd name="connsiteX23" fmla="*/ 0 w 3124200"/>
              <a:gd name="connsiteY23" fmla="*/ 520710 h 430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04824"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42659" y="737527"/>
                  <a:pt x="3110677" y="764660"/>
                  <a:pt x="3124200" y="966709"/>
                </a:cubicBezTo>
                <a:cubicBezTo>
                  <a:pt x="3137723" y="1168758"/>
                  <a:pt x="3109518" y="1285652"/>
                  <a:pt x="3124200" y="1477975"/>
                </a:cubicBezTo>
                <a:cubicBezTo>
                  <a:pt x="3138882" y="1670298"/>
                  <a:pt x="3088469" y="1922584"/>
                  <a:pt x="3124200" y="2087144"/>
                </a:cubicBezTo>
                <a:cubicBezTo>
                  <a:pt x="3159931" y="2251704"/>
                  <a:pt x="3065768" y="2465055"/>
                  <a:pt x="3124200" y="2631045"/>
                </a:cubicBezTo>
                <a:cubicBezTo>
                  <a:pt x="3182632" y="2797035"/>
                  <a:pt x="3082092" y="2966572"/>
                  <a:pt x="3124200" y="3109677"/>
                </a:cubicBezTo>
                <a:cubicBezTo>
                  <a:pt x="3166308" y="3252782"/>
                  <a:pt x="3066880" y="3543742"/>
                  <a:pt x="3124200" y="3784114"/>
                </a:cubicBezTo>
                <a:cubicBezTo>
                  <a:pt x="3168612" y="4053849"/>
                  <a:pt x="2845671" y="4264906"/>
                  <a:pt x="2603490" y="4304824"/>
                </a:cubicBezTo>
                <a:cubicBezTo>
                  <a:pt x="2368239" y="4342616"/>
                  <a:pt x="2339096" y="4284948"/>
                  <a:pt x="2124451" y="4304824"/>
                </a:cubicBezTo>
                <a:cubicBezTo>
                  <a:pt x="1909806" y="4324700"/>
                  <a:pt x="1835201" y="4282769"/>
                  <a:pt x="1666239" y="4304824"/>
                </a:cubicBezTo>
                <a:cubicBezTo>
                  <a:pt x="1497277" y="4326879"/>
                  <a:pt x="1311189" y="4256387"/>
                  <a:pt x="1208027" y="4304824"/>
                </a:cubicBezTo>
                <a:cubicBezTo>
                  <a:pt x="1104865" y="4353261"/>
                  <a:pt x="676231" y="4297375"/>
                  <a:pt x="520710" y="4304824"/>
                </a:cubicBezTo>
                <a:cubicBezTo>
                  <a:pt x="238890" y="4301623"/>
                  <a:pt x="-27645" y="4064277"/>
                  <a:pt x="0" y="3784114"/>
                </a:cubicBezTo>
                <a:cubicBezTo>
                  <a:pt x="-7259" y="3645959"/>
                  <a:pt x="4668" y="3369802"/>
                  <a:pt x="0" y="3240213"/>
                </a:cubicBezTo>
                <a:cubicBezTo>
                  <a:pt x="-4668" y="3110624"/>
                  <a:pt x="23336" y="2990868"/>
                  <a:pt x="0" y="2794215"/>
                </a:cubicBezTo>
                <a:cubicBezTo>
                  <a:pt x="-23336" y="2597562"/>
                  <a:pt x="51838" y="2527785"/>
                  <a:pt x="0" y="2348216"/>
                </a:cubicBezTo>
                <a:cubicBezTo>
                  <a:pt x="-51838" y="2168647"/>
                  <a:pt x="15447" y="2005897"/>
                  <a:pt x="0" y="1804316"/>
                </a:cubicBezTo>
                <a:cubicBezTo>
                  <a:pt x="-15447" y="1602735"/>
                  <a:pt x="47257" y="1508132"/>
                  <a:pt x="0" y="1227781"/>
                </a:cubicBezTo>
                <a:cubicBezTo>
                  <a:pt x="-47257" y="947430"/>
                  <a:pt x="35878" y="791772"/>
                  <a:pt x="0" y="520710"/>
                </a:cubicBezTo>
                <a:close/>
              </a:path>
              <a:path w="3124200" h="4304824"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38832" y="642528"/>
                  <a:pt x="3077936" y="839248"/>
                  <a:pt x="3124200" y="966709"/>
                </a:cubicBezTo>
                <a:cubicBezTo>
                  <a:pt x="3170464" y="1094170"/>
                  <a:pt x="3069065" y="1292998"/>
                  <a:pt x="3124200" y="1445341"/>
                </a:cubicBezTo>
                <a:cubicBezTo>
                  <a:pt x="3179335" y="1597684"/>
                  <a:pt x="3100751" y="1790057"/>
                  <a:pt x="3124200" y="1891340"/>
                </a:cubicBezTo>
                <a:cubicBezTo>
                  <a:pt x="3147649" y="1992623"/>
                  <a:pt x="3086619" y="2299363"/>
                  <a:pt x="3124200" y="2500508"/>
                </a:cubicBezTo>
                <a:cubicBezTo>
                  <a:pt x="3161781" y="2701653"/>
                  <a:pt x="3107005" y="2808748"/>
                  <a:pt x="3124200" y="2979141"/>
                </a:cubicBezTo>
                <a:cubicBezTo>
                  <a:pt x="3141395" y="3149534"/>
                  <a:pt x="3027917" y="3545327"/>
                  <a:pt x="3124200" y="3784114"/>
                </a:cubicBezTo>
                <a:cubicBezTo>
                  <a:pt x="3169756" y="4045229"/>
                  <a:pt x="2904723" y="4308140"/>
                  <a:pt x="2603490" y="4304824"/>
                </a:cubicBezTo>
                <a:cubicBezTo>
                  <a:pt x="2427098" y="4341251"/>
                  <a:pt x="2262976" y="4252537"/>
                  <a:pt x="2041139" y="4304824"/>
                </a:cubicBezTo>
                <a:cubicBezTo>
                  <a:pt x="1819302" y="4357111"/>
                  <a:pt x="1676695" y="4283086"/>
                  <a:pt x="1562100" y="4304824"/>
                </a:cubicBezTo>
                <a:cubicBezTo>
                  <a:pt x="1447505" y="4326562"/>
                  <a:pt x="1226682" y="4254895"/>
                  <a:pt x="1062233" y="4304824"/>
                </a:cubicBezTo>
                <a:cubicBezTo>
                  <a:pt x="897784" y="4354753"/>
                  <a:pt x="683407" y="4243956"/>
                  <a:pt x="520710" y="4304824"/>
                </a:cubicBezTo>
                <a:cubicBezTo>
                  <a:pt x="186404" y="4291310"/>
                  <a:pt x="-40168" y="4076113"/>
                  <a:pt x="0" y="3784114"/>
                </a:cubicBezTo>
                <a:cubicBezTo>
                  <a:pt x="-54479" y="3543261"/>
                  <a:pt x="14279" y="3378204"/>
                  <a:pt x="0" y="3240213"/>
                </a:cubicBezTo>
                <a:cubicBezTo>
                  <a:pt x="-14279" y="3102222"/>
                  <a:pt x="29579" y="2927661"/>
                  <a:pt x="0" y="2696313"/>
                </a:cubicBezTo>
                <a:cubicBezTo>
                  <a:pt x="-29579" y="2464965"/>
                  <a:pt x="50319" y="2384550"/>
                  <a:pt x="0" y="2087144"/>
                </a:cubicBezTo>
                <a:cubicBezTo>
                  <a:pt x="-50319" y="1789738"/>
                  <a:pt x="40929" y="1676102"/>
                  <a:pt x="0" y="1477975"/>
                </a:cubicBezTo>
                <a:cubicBezTo>
                  <a:pt x="-40929" y="1279848"/>
                  <a:pt x="29242" y="870085"/>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mj-lt"/>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Ở</a:t>
            </a:r>
            <a:r>
              <a:rPr kumimoji="1" lang="vi-VN" altLang="zh-CN" sz="3200" dirty="0">
                <a:ln w="0"/>
                <a:effectLst>
                  <a:outerShdw blurRad="38100" dist="19050" dir="2700000" algn="tl" rotWithShape="0">
                    <a:schemeClr val="dk1">
                      <a:alpha val="40000"/>
                    </a:schemeClr>
                  </a:outerShdw>
                </a:effectLst>
                <a:latin typeface="+mj-lt"/>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mj-lt"/>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dirty="0">
                <a:ln w="0"/>
                <a:solidFill>
                  <a:srgbClr val="FF0000"/>
                </a:solidFill>
                <a:effectLst>
                  <a:outerShdw blurRad="38100" dist="19050" dir="2700000" algn="tl" rotWithShape="0">
                    <a:schemeClr val="dk1">
                      <a:alpha val="40000"/>
                    </a:schemeClr>
                  </a:outerShdw>
                </a:effectLst>
                <a:latin typeface="+mj-lt"/>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mj-lt"/>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mj-lt"/>
              <a:cs typeface="HappyZcool-2016" charset="-122"/>
            </a:endParaRPr>
          </a:p>
          <a:p>
            <a:pPr marL="457200" lvl="0" indent="-457200" algn="just" defTabSz="457200">
              <a:buFont typeface="Arial" panose="020B0604020202020204" pitchFamily="34" charset="0"/>
              <a:buChar char="•"/>
              <a:defRPr/>
            </a:pPr>
            <a:r>
              <a:rPr kumimoji="1" lang="vi-VN" altLang="zh-CN" sz="3200" dirty="0">
                <a:ln w="0"/>
                <a:solidFill>
                  <a:srgbClr val="FF0000"/>
                </a:solidFill>
                <a:effectLst>
                  <a:outerShdw blurRad="38100" dist="19050" dir="2700000" algn="tl" rotWithShape="0">
                    <a:schemeClr val="dk1">
                      <a:alpha val="40000"/>
                    </a:schemeClr>
                  </a:outerShdw>
                </a:effectLst>
                <a:latin typeface="+mj-lt"/>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mj-lt"/>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mj-lt"/>
              <a:cs typeface="HappyZcool-2016" charset="-122"/>
            </a:endParaRPr>
          </a:p>
          <a:p>
            <a:pPr marL="457200" lvl="0" indent="-457200" algn="just" defTabSz="457200">
              <a:buFont typeface="Arial" panose="020B0604020202020204" pitchFamily="34" charset="0"/>
              <a:buChar char="•"/>
              <a:defRPr/>
            </a:pPr>
            <a:r>
              <a:rPr kumimoji="1" lang="vi-VN" altLang="zh-CN" sz="3200" dirty="0">
                <a:ln w="0"/>
                <a:solidFill>
                  <a:srgbClr val="FF0000"/>
                </a:solidFill>
                <a:effectLst>
                  <a:outerShdw blurRad="38100" dist="19050" dir="2700000" algn="tl" rotWithShape="0">
                    <a:schemeClr val="dk1">
                      <a:alpha val="40000"/>
                    </a:schemeClr>
                  </a:outerShdw>
                </a:effectLst>
                <a:latin typeface="+mj-lt"/>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mj-lt"/>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mj-lt"/>
              <a:ea typeface="微软雅黑" panose="020B0503020204020204" pitchFamily="34" charset="-122"/>
              <a:cs typeface="HappyZcool-2016" charset="-122"/>
            </a:endParaRPr>
          </a:p>
        </p:txBody>
      </p:sp>
    </p:spTree>
    <p:extLst>
      <p:ext uri="{BB962C8B-B14F-4D97-AF65-F5344CB8AC3E}">
        <p14:creationId xmlns:p14="http://schemas.microsoft.com/office/powerpoint/2010/main" val="806116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3A21F61D-3B88-4B1E-96EA-CA4597E414B0}"/>
              </a:ext>
            </a:extLst>
          </p:cNvPr>
          <p:cNvPicPr>
            <a:picLocks noChangeAspect="1"/>
          </p:cNvPicPr>
          <p:nvPr/>
        </p:nvPicPr>
        <p:blipFill>
          <a:blip r:embed="rId2"/>
          <a:stretch>
            <a:fillRect/>
          </a:stretch>
        </p:blipFill>
        <p:spPr>
          <a:xfrm>
            <a:off x="176212" y="1162049"/>
            <a:ext cx="4990529" cy="37242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725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34ED72F8-5AC2-4AAB-A6BA-FD45B58DBB3E}"/>
              </a:ext>
            </a:extLst>
          </p:cNvPr>
          <p:cNvPicPr>
            <a:picLocks noChangeAspect="1"/>
          </p:cNvPicPr>
          <p:nvPr/>
        </p:nvPicPr>
        <p:blipFill>
          <a:blip r:embed="rId2"/>
          <a:stretch>
            <a:fillRect/>
          </a:stretch>
        </p:blipFill>
        <p:spPr>
          <a:xfrm>
            <a:off x="295275" y="1385887"/>
            <a:ext cx="4788846" cy="33099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2284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13302" y="1553028"/>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212850"/>
            <a:ext cx="3505200" cy="4673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37669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359184" y="746464"/>
            <a:ext cx="563596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Calibri"/>
                <a:ea typeface="字魂37号-波纹乖乖体" panose="00000500000000000000" pitchFamily="2" charset="-122"/>
                <a:cs typeface="+mn-ea"/>
                <a:sym typeface="+mn-lt"/>
              </a:rPr>
              <a:t>Yêu</a:t>
            </a:r>
            <a:r>
              <a:rPr kumimoji="0" lang="en-US" altLang="zh-CN" sz="6600" b="1" i="0" u="none" strike="noStrike" kern="1200" cap="none" spc="0" normalizeH="0" baseline="0" noProof="0" dirty="0">
                <a:ln>
                  <a:noFill/>
                </a:ln>
                <a:solidFill>
                  <a:srgbClr val="FF0000"/>
                </a:solidFill>
                <a:effectLst/>
                <a:uLnTx/>
                <a:uFillTx/>
                <a:latin typeface="Calibri"/>
                <a:ea typeface="字魂37号-波纹乖乖体" panose="00000500000000000000" pitchFamily="2" charset="-122"/>
                <a:cs typeface="+mn-ea"/>
                <a:sym typeface="+mn-lt"/>
              </a:rPr>
              <a:t> </a:t>
            </a:r>
            <a:r>
              <a:rPr kumimoji="0" lang="en-US" altLang="zh-CN" sz="6600" b="1" i="0" u="none" strike="noStrike" kern="1200" cap="none" spc="0" normalizeH="0" baseline="0" noProof="0" dirty="0" err="1">
                <a:ln>
                  <a:noFill/>
                </a:ln>
                <a:solidFill>
                  <a:srgbClr val="FF0000"/>
                </a:solidFill>
                <a:effectLst/>
                <a:uLnTx/>
                <a:uFillTx/>
                <a:latin typeface="Calibri"/>
                <a:ea typeface="字魂37号-波纹乖乖体" panose="00000500000000000000" pitchFamily="2" charset="-122"/>
                <a:cs typeface="+mn-ea"/>
                <a:sym typeface="+mn-lt"/>
              </a:rPr>
              <a:t>cầu</a:t>
            </a:r>
            <a:r>
              <a:rPr kumimoji="0" lang="en-US" altLang="zh-CN" sz="6600" b="1" i="0" u="none" strike="noStrike" kern="1200" cap="none" spc="0" normalizeH="0" baseline="0" noProof="0" dirty="0">
                <a:ln>
                  <a:noFill/>
                </a:ln>
                <a:solidFill>
                  <a:srgbClr val="FF0000"/>
                </a:solidFill>
                <a:effectLst/>
                <a:uLnTx/>
                <a:uFillTx/>
                <a:latin typeface="Calibri"/>
                <a:ea typeface="字魂37号-波纹乖乖体" panose="00000500000000000000" pitchFamily="2" charset="-122"/>
                <a:cs typeface="+mn-ea"/>
                <a:sym typeface="+mn-lt"/>
              </a:rPr>
              <a:t> </a:t>
            </a:r>
            <a:r>
              <a:rPr kumimoji="0" lang="en-US" altLang="zh-CN" sz="6600" b="1" i="0" u="none" strike="noStrike" kern="1200" cap="none" spc="0" normalizeH="0" baseline="0" noProof="0" dirty="0" err="1">
                <a:ln>
                  <a:noFill/>
                </a:ln>
                <a:solidFill>
                  <a:srgbClr val="FF0000"/>
                </a:solidFill>
                <a:effectLst/>
                <a:uLnTx/>
                <a:uFillTx/>
                <a:latin typeface="Calibri"/>
                <a:ea typeface="字魂37号-波纹乖乖体" panose="00000500000000000000" pitchFamily="2" charset="-122"/>
                <a:cs typeface="+mn-ea"/>
                <a:sym typeface="+mn-lt"/>
              </a:rPr>
              <a:t>cần</a:t>
            </a:r>
            <a:r>
              <a:rPr kumimoji="0" lang="en-US" altLang="zh-CN" sz="6600" b="1" i="0" u="none" strike="noStrike" kern="1200" cap="none" spc="0" normalizeH="0" baseline="0" noProof="0" dirty="0">
                <a:ln>
                  <a:noFill/>
                </a:ln>
                <a:solidFill>
                  <a:srgbClr val="FF0000"/>
                </a:solidFill>
                <a:effectLst/>
                <a:uLnTx/>
                <a:uFillTx/>
                <a:latin typeface="Calibri"/>
                <a:ea typeface="字魂37号-波纹乖乖体" panose="00000500000000000000" pitchFamily="2" charset="-122"/>
                <a:cs typeface="+mn-ea"/>
                <a:sym typeface="+mn-lt"/>
              </a:rPr>
              <a:t> </a:t>
            </a:r>
            <a:r>
              <a:rPr kumimoji="0" lang="en-US" altLang="zh-CN" sz="6600" b="1" i="0" u="none" strike="noStrike" kern="1200" cap="none" spc="0" normalizeH="0" baseline="0" noProof="0" dirty="0" err="1">
                <a:ln>
                  <a:noFill/>
                </a:ln>
                <a:solidFill>
                  <a:srgbClr val="FF0000"/>
                </a:solidFill>
                <a:effectLst/>
                <a:uLnTx/>
                <a:uFillTx/>
                <a:latin typeface="Calibri"/>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Calibri"/>
              <a:ea typeface="字魂37号-波纹乖乖体" panose="00000500000000000000" pitchFamily="2" charset="-122"/>
              <a:cs typeface="+mn-ea"/>
              <a:sym typeface="+mn-lt"/>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1828801" y="1774033"/>
            <a:ext cx="8534400" cy="3599255"/>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HS nêu được Trái Đất có hình cầu.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Chỉ được cực Bắc, cực Nam, đường Xích đạo, bán cầu Bắc, bắc cầu Nam.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Chỉ được các đới khí hậu trên sơ đồ và giải thích tên gọi của từng đới khí hậu.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Chỉ được vị trí của Việt Nam trên quả địa cầu.</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Liên hệ thực tế, nhận xét được Việt Nam nằm ở đới khí hậu nào.</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25" y="3142398"/>
            <a:ext cx="4285310" cy="4285310"/>
          </a:xfrm>
          <a:prstGeom prst="rect">
            <a:avLst/>
          </a:prstGeom>
        </p:spPr>
      </p:pic>
    </p:spTree>
    <p:extLst>
      <p:ext uri="{BB962C8B-B14F-4D97-AF65-F5344CB8AC3E}">
        <p14:creationId xmlns:p14="http://schemas.microsoft.com/office/powerpoint/2010/main" val="2836707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7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7" name="Picture 6">
            <a:extLst>
              <a:ext uri="{FF2B5EF4-FFF2-40B4-BE49-F238E27FC236}">
                <a16:creationId xmlns:a16="http://schemas.microsoft.com/office/drawing/2014/main" id="{9A5AE75D-B3CA-49F7-97B2-D3EEFBAD7FF4}"/>
              </a:ext>
            </a:extLst>
          </p:cNvPr>
          <p:cNvPicPr>
            <a:picLocks noChangeAspect="1"/>
          </p:cNvPicPr>
          <p:nvPr/>
        </p:nvPicPr>
        <p:blipFill>
          <a:blip r:embed="rId4"/>
          <a:stretch>
            <a:fillRect/>
          </a:stretch>
        </p:blipFill>
        <p:spPr>
          <a:xfrm>
            <a:off x="3235961" y="1709124"/>
            <a:ext cx="5834378" cy="963251"/>
          </a:xfrm>
          <a:prstGeom prst="rect">
            <a:avLst/>
          </a:prstGeom>
        </p:spPr>
      </p:pic>
      <p:pic>
        <p:nvPicPr>
          <p:cNvPr id="3" name="Picture 2">
            <a:extLst>
              <a:ext uri="{FF2B5EF4-FFF2-40B4-BE49-F238E27FC236}">
                <a16:creationId xmlns:a16="http://schemas.microsoft.com/office/drawing/2014/main" id="{7214091B-AE54-4EFC-B7E1-634B5EAAEDE3}"/>
              </a:ext>
            </a:extLst>
          </p:cNvPr>
          <p:cNvPicPr>
            <a:picLocks noChangeAspect="1"/>
          </p:cNvPicPr>
          <p:nvPr/>
        </p:nvPicPr>
        <p:blipFill>
          <a:blip r:embed="rId5"/>
          <a:stretch>
            <a:fillRect/>
          </a:stretch>
        </p:blipFill>
        <p:spPr>
          <a:xfrm>
            <a:off x="2371762" y="2631489"/>
            <a:ext cx="7943776" cy="1804572"/>
          </a:xfrm>
          <a:prstGeom prst="rect">
            <a:avLst/>
          </a:prstGeom>
        </p:spPr>
      </p:pic>
      <p:sp>
        <p:nvSpPr>
          <p:cNvPr id="8" name="TextBox 7">
            <a:extLst>
              <a:ext uri="{FF2B5EF4-FFF2-40B4-BE49-F238E27FC236}">
                <a16:creationId xmlns:a16="http://schemas.microsoft.com/office/drawing/2014/main" id="{5D229A65-8570-40BC-8F3E-CA9AFA3ED5F9}"/>
              </a:ext>
            </a:extLst>
          </p:cNvPr>
          <p:cNvSpPr txBox="1"/>
          <p:nvPr/>
        </p:nvSpPr>
        <p:spPr>
          <a:xfrm>
            <a:off x="5524500" y="4419600"/>
            <a:ext cx="185737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1)</a:t>
            </a:r>
          </a:p>
        </p:txBody>
      </p:sp>
      <p:pic>
        <p:nvPicPr>
          <p:cNvPr id="9" name="图片 16">
            <a:extLst>
              <a:ext uri="{FF2B5EF4-FFF2-40B4-BE49-F238E27FC236}">
                <a16:creationId xmlns:a16="http://schemas.microsoft.com/office/drawing/2014/main" id="{FF062F23-13D2-43EE-8B33-414580702E0E}"/>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359184" y="746464"/>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1828801" y="1774033"/>
            <a:ext cx="8534400" cy="3599255"/>
          </a:xfrm>
          <a:prstGeom prst="rect">
            <a:avLst/>
          </a:prstGeom>
          <a:noFill/>
        </p:spPr>
        <p:txBody>
          <a:bodyPr wrap="square" rtlCol="0">
            <a:spAutoFit/>
          </a:bodyPr>
          <a:lstStyle/>
          <a:p>
            <a:pPr algn="just">
              <a:lnSpc>
                <a:spcPct val="120000"/>
              </a:lnSpc>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 HS nêu được Trái Đất có hình cầu.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 Chỉ được cực Bắc, cực Nam, đường Xích đạo, bán cầu Bắc, bắc cầu Nam.</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 Chỉ được các đới khí hậu trên sơ đồ và giải thích tên gọi của từng đới khí hậu.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 Chỉ được vị trí của Việt Nam trên quả địa cầu.</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pPr>
            <a:r>
              <a:rPr lang="nl-NL" sz="2400" b="1" dirty="0">
                <a:effectLst/>
                <a:latin typeface="Times New Roman" panose="02020603050405020304" pitchFamily="18" charset="0"/>
                <a:ea typeface="Calibri" panose="020F0502020204030204" pitchFamily="34" charset="0"/>
                <a:cs typeface="Times New Roman" panose="02020603050405020304" pitchFamily="18" charset="0"/>
              </a:rPr>
              <a:t>- Liên hệ thực tế, nhận xét được Việt Nam nằm ở đới khí hậu nào.</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25" y="3142398"/>
            <a:ext cx="4285310" cy="4285310"/>
          </a:xfrm>
          <a:prstGeom prst="rect">
            <a:avLst/>
          </a:prstGeom>
        </p:spPr>
      </p:pic>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782558" y="1879325"/>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926287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3047999" y="5762625"/>
            <a:ext cx="6840327" cy="864918"/>
          </a:xfrm>
          <a:custGeom>
            <a:avLst/>
            <a:gdLst>
              <a:gd name="connsiteX0" fmla="*/ 0 w 6840327"/>
              <a:gd name="connsiteY0" fmla="*/ 144156 h 864918"/>
              <a:gd name="connsiteX1" fmla="*/ 144156 w 6840327"/>
              <a:gd name="connsiteY1" fmla="*/ 0 h 864918"/>
              <a:gd name="connsiteX2" fmla="*/ 6696171 w 6840327"/>
              <a:gd name="connsiteY2" fmla="*/ 0 h 864918"/>
              <a:gd name="connsiteX3" fmla="*/ 6840327 w 6840327"/>
              <a:gd name="connsiteY3" fmla="*/ 144156 h 864918"/>
              <a:gd name="connsiteX4" fmla="*/ 6840327 w 6840327"/>
              <a:gd name="connsiteY4" fmla="*/ 720762 h 864918"/>
              <a:gd name="connsiteX5" fmla="*/ 6696171 w 6840327"/>
              <a:gd name="connsiteY5" fmla="*/ 864918 h 864918"/>
              <a:gd name="connsiteX6" fmla="*/ 144156 w 6840327"/>
              <a:gd name="connsiteY6" fmla="*/ 864918 h 864918"/>
              <a:gd name="connsiteX7" fmla="*/ 0 w 6840327"/>
              <a:gd name="connsiteY7" fmla="*/ 720762 h 864918"/>
              <a:gd name="connsiteX8" fmla="*/ 0 w 6840327"/>
              <a:gd name="connsiteY8" fmla="*/ 144156 h 86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0327" h="864918" fill="none" extrusionOk="0">
                <a:moveTo>
                  <a:pt x="0" y="144156"/>
                </a:moveTo>
                <a:cubicBezTo>
                  <a:pt x="-4880" y="63268"/>
                  <a:pt x="70848" y="10169"/>
                  <a:pt x="144156" y="0"/>
                </a:cubicBezTo>
                <a:cubicBezTo>
                  <a:pt x="3396169" y="-97001"/>
                  <a:pt x="5482793" y="-161121"/>
                  <a:pt x="6696171" y="0"/>
                </a:cubicBezTo>
                <a:cubicBezTo>
                  <a:pt x="6785551" y="10066"/>
                  <a:pt x="6852595" y="57414"/>
                  <a:pt x="6840327" y="144156"/>
                </a:cubicBezTo>
                <a:cubicBezTo>
                  <a:pt x="6805319" y="252539"/>
                  <a:pt x="6790910" y="652122"/>
                  <a:pt x="6840327" y="720762"/>
                </a:cubicBezTo>
                <a:cubicBezTo>
                  <a:pt x="6833469" y="812225"/>
                  <a:pt x="6782797" y="858102"/>
                  <a:pt x="6696171" y="864918"/>
                </a:cubicBezTo>
                <a:cubicBezTo>
                  <a:pt x="4376294" y="945138"/>
                  <a:pt x="912674" y="755151"/>
                  <a:pt x="144156" y="864918"/>
                </a:cubicBezTo>
                <a:cubicBezTo>
                  <a:pt x="63355" y="870731"/>
                  <a:pt x="5905" y="797982"/>
                  <a:pt x="0" y="720762"/>
                </a:cubicBezTo>
                <a:cubicBezTo>
                  <a:pt x="39245" y="468863"/>
                  <a:pt x="9468" y="330160"/>
                  <a:pt x="0" y="144156"/>
                </a:cubicBezTo>
                <a:close/>
              </a:path>
              <a:path w="6840327" h="864918" stroke="0" extrusionOk="0">
                <a:moveTo>
                  <a:pt x="0" y="144156"/>
                </a:moveTo>
                <a:cubicBezTo>
                  <a:pt x="4464" y="51351"/>
                  <a:pt x="57256" y="3576"/>
                  <a:pt x="144156" y="0"/>
                </a:cubicBezTo>
                <a:cubicBezTo>
                  <a:pt x="3280068" y="24874"/>
                  <a:pt x="4156059" y="-137718"/>
                  <a:pt x="6696171" y="0"/>
                </a:cubicBezTo>
                <a:cubicBezTo>
                  <a:pt x="6771341" y="-2997"/>
                  <a:pt x="6844736" y="60130"/>
                  <a:pt x="6840327" y="144156"/>
                </a:cubicBezTo>
                <a:cubicBezTo>
                  <a:pt x="6848602" y="231989"/>
                  <a:pt x="6890462" y="444371"/>
                  <a:pt x="6840327" y="720762"/>
                </a:cubicBezTo>
                <a:cubicBezTo>
                  <a:pt x="6835422" y="801748"/>
                  <a:pt x="6769642" y="851141"/>
                  <a:pt x="6696171" y="864918"/>
                </a:cubicBezTo>
                <a:cubicBezTo>
                  <a:pt x="5734157" y="851912"/>
                  <a:pt x="2400774" y="737417"/>
                  <a:pt x="144156" y="864918"/>
                </a:cubicBezTo>
                <a:cubicBezTo>
                  <a:pt x="59065" y="858321"/>
                  <a:pt x="-1128" y="802703"/>
                  <a:pt x="0" y="720762"/>
                </a:cubicBezTo>
                <a:cubicBezTo>
                  <a:pt x="43833" y="437069"/>
                  <a:pt x="-3530" y="360544"/>
                  <a:pt x="0" y="144156"/>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4000" b="1" dirty="0" err="1">
                <a:solidFill>
                  <a:prstClr val="black"/>
                </a:solidFill>
                <a:cs typeface="HappyZcool-2016" charset="-122"/>
              </a:rPr>
              <a:t>Trái</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Đất</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có</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dạng</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hình</a:t>
            </a:r>
            <a:r>
              <a:rPr kumimoji="1" lang="en-US" altLang="zh-CN" sz="4000" b="1" dirty="0">
                <a:solidFill>
                  <a:prstClr val="black"/>
                </a:solidFill>
                <a:cs typeface="HappyZcool-2016" charset="-122"/>
              </a:rPr>
              <a:t> </a:t>
            </a:r>
            <a:r>
              <a:rPr kumimoji="1" lang="en-US" altLang="zh-CN" sz="4000" b="1" dirty="0" err="1">
                <a:solidFill>
                  <a:prstClr val="black"/>
                </a:solidFill>
                <a:cs typeface="HappyZcool-2016" charset="-122"/>
              </a:rPr>
              <a:t>cầu</a:t>
            </a:r>
            <a:r>
              <a:rPr kumimoji="1" lang="en-US" altLang="zh-CN" sz="4000" b="1" dirty="0">
                <a:solidFill>
                  <a:prstClr val="black"/>
                </a:solidFill>
                <a:cs typeface="HappyZcool-2016" charset="-122"/>
              </a:rPr>
              <a:t>.</a:t>
            </a:r>
            <a:endParaRPr kumimoji="1" lang="zh-CN" altLang="en-US" sz="40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22" name="Picture 21">
            <a:extLst>
              <a:ext uri="{FF2B5EF4-FFF2-40B4-BE49-F238E27FC236}">
                <a16:creationId xmlns:a16="http://schemas.microsoft.com/office/drawing/2014/main" id="{F50A099C-0C8A-4CEC-B701-0C1C2DDBA813}"/>
              </a:ext>
            </a:extLst>
          </p:cNvPr>
          <p:cNvPicPr>
            <a:picLocks noChangeAspect="1"/>
          </p:cNvPicPr>
          <p:nvPr/>
        </p:nvPicPr>
        <p:blipFill>
          <a:blip r:embed="rId4"/>
          <a:stretch>
            <a:fillRect/>
          </a:stretch>
        </p:blipFill>
        <p:spPr>
          <a:xfrm>
            <a:off x="4581524" y="1247774"/>
            <a:ext cx="3571875" cy="4212981"/>
          </a:xfrm>
          <a:prstGeom prst="rect">
            <a:avLst/>
          </a:prstGeom>
        </p:spPr>
      </p:pic>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392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668123" cy="1428750"/>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en-US"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6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Quan sát hình 2 và chỉ cực Bắc, cực Nam, đường Xích đạo, bán cầu Bắc, bán cầu Nam.</a:t>
              </a:r>
              <a:endParaRPr kumimoji="1" lang="zh-CN" altLang="en-US" sz="36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6" name="Picture 5">
            <a:extLst>
              <a:ext uri="{FF2B5EF4-FFF2-40B4-BE49-F238E27FC236}">
                <a16:creationId xmlns:a16="http://schemas.microsoft.com/office/drawing/2014/main" id="{F444733F-12E6-439C-BDBF-52675E5B901C}"/>
              </a:ext>
            </a:extLst>
          </p:cNvPr>
          <p:cNvPicPr>
            <a:picLocks noChangeAspect="1"/>
          </p:cNvPicPr>
          <p:nvPr/>
        </p:nvPicPr>
        <p:blipFill>
          <a:blip r:embed="rId3"/>
          <a:stretch>
            <a:fillRect/>
          </a:stretch>
        </p:blipFill>
        <p:spPr>
          <a:xfrm>
            <a:off x="3976687" y="1928812"/>
            <a:ext cx="3405188" cy="3967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268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02891-F386-44F2-9DCC-09BC33303927}"/>
              </a:ext>
            </a:extLst>
          </p:cNvPr>
          <p:cNvPicPr>
            <a:picLocks noChangeAspect="1"/>
          </p:cNvPicPr>
          <p:nvPr/>
        </p:nvPicPr>
        <p:blipFill>
          <a:blip r:embed="rId2"/>
          <a:stretch>
            <a:fillRect/>
          </a:stretch>
        </p:blipFill>
        <p:spPr>
          <a:xfrm>
            <a:off x="1552575" y="1443037"/>
            <a:ext cx="9220200" cy="2270231"/>
          </a:xfrm>
          <a:prstGeom prst="rect">
            <a:avLst/>
          </a:prstGeom>
        </p:spPr>
      </p:pic>
    </p:spTree>
    <p:extLst>
      <p:ext uri="{BB962C8B-B14F-4D97-AF65-F5344CB8AC3E}">
        <p14:creationId xmlns:p14="http://schemas.microsoft.com/office/powerpoint/2010/main" val="387658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457</Words>
  <Application>Microsoft Office PowerPoint</Application>
  <PresentationFormat>Widescreen</PresentationFormat>
  <Paragraphs>39</Paragraphs>
  <Slides>17</Slides>
  <Notes>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Cambria</vt:lpstr>
      <vt:lpstr>Times New Roman</vt:lpstr>
      <vt:lpstr>字魂37号-波纹乖乖体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Dang Hoang Tung</cp:lastModifiedBy>
  <cp:revision>26</cp:revision>
  <dcterms:created xsi:type="dcterms:W3CDTF">2023-01-23T10:04:02Z</dcterms:created>
  <dcterms:modified xsi:type="dcterms:W3CDTF">2024-03-31T18:20:29Z</dcterms:modified>
</cp:coreProperties>
</file>