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5" r:id="rId2"/>
    <p:sldId id="285" r:id="rId3"/>
    <p:sldId id="294" r:id="rId4"/>
    <p:sldId id="283" r:id="rId5"/>
    <p:sldId id="257" r:id="rId6"/>
    <p:sldId id="258" r:id="rId7"/>
    <p:sldId id="296" r:id="rId8"/>
    <p:sldId id="297" r:id="rId9"/>
    <p:sldId id="259" r:id="rId10"/>
    <p:sldId id="264" r:id="rId11"/>
    <p:sldId id="277" r:id="rId12"/>
    <p:sldId id="278" r:id="rId13"/>
    <p:sldId id="271" r:id="rId14"/>
    <p:sldId id="272" r:id="rId15"/>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F8F"/>
    <a:srgbClr val="36C1F3"/>
    <a:srgbClr val="CBB4DC"/>
    <a:srgbClr val="FFFFFF"/>
    <a:srgbClr val="D06800"/>
    <a:srgbClr val="B88800"/>
    <a:srgbClr val="B07500"/>
    <a:srgbClr val="CA4C14"/>
    <a:srgbClr val="CC3300"/>
    <a:srgbClr val="8FC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61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a:t>
            </a:r>
            <a:r>
              <a:rPr lang="en-US" baseline="0"/>
              <a:t> động tổ chức hs. GV đọc kĩ SGV để hiểu được mục tiêu của hoạt động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02835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3/13/2022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AACB4F-C18F-491C-AD13-11AC18F01C67}"/>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2A2063FF-245B-4D1A-AC17-32B75C965989}"/>
                </a:ext>
              </a:extLst>
            </p:cNvPr>
            <p:cNvSpPr txBox="1"/>
            <p:nvPr/>
          </p:nvSpPr>
          <p:spPr>
            <a:xfrm>
              <a:off x="2286000" y="1556087"/>
              <a:ext cx="5181600" cy="1015663"/>
            </a:xfrm>
            <a:prstGeom prst="rect">
              <a:avLst/>
            </a:prstGeom>
            <a:noFill/>
          </p:spPr>
          <p:txBody>
            <a:bodyPr wrap="square" rtlCol="0">
              <a:spAutoFit/>
            </a:bodyPr>
            <a:lstStyle/>
            <a:p>
              <a:pPr marL="0" marR="0" lvl="0" indent="0" algn="l" defTabSz="91318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F0"/>
                  </a:solidFill>
                  <a:effectLst/>
                  <a:uLnTx/>
                  <a:uFillTx/>
                  <a:latin typeface="UTM Avo" panose="02040603050506020204" pitchFamily="18" charset="0"/>
                  <a:ea typeface="+mn-ea"/>
                  <a:cs typeface="+mn-cs"/>
                </a:rPr>
                <a:t>ÔN BÀI CŨ</a:t>
              </a:r>
            </a:p>
          </p:txBody>
        </p:sp>
      </p:grpSp>
    </p:spTree>
    <p:extLst>
      <p:ext uri="{BB962C8B-B14F-4D97-AF65-F5344CB8AC3E}">
        <p14:creationId xmlns:p14="http://schemas.microsoft.com/office/powerpoint/2010/main" val="131925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2315" y="1276350"/>
            <a:ext cx="8724900" cy="2990850"/>
            <a:chOff x="252315" y="1637959"/>
            <a:chExt cx="8724900" cy="299085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870731" y="1766982"/>
            <a:ext cx="8386455" cy="630942"/>
          </a:xfrm>
          <a:prstGeom prst="rect">
            <a:avLst/>
          </a:prstGeom>
        </p:spPr>
        <p:txBody>
          <a:bodyPr wrap="square">
            <a:spAutoFit/>
          </a:bodyPr>
          <a:lstStyle/>
          <a:p>
            <a:pPr algn="just"/>
            <a:r>
              <a:rPr lang="vi-VN" sz="3500" b="1">
                <a:solidFill>
                  <a:srgbClr val="7030A0"/>
                </a:solidFill>
                <a:latin typeface="HP001 4 hàng" pitchFamily="34" charset="0"/>
              </a:rPr>
              <a:t>Đèn đỏ báo h</a:t>
            </a:r>
            <a:r>
              <a:rPr lang="el-GR" sz="3500" b="1">
                <a:solidFill>
                  <a:srgbClr val="7030A0"/>
                </a:solidFill>
                <a:latin typeface="HP001 4 hàng" pitchFamily="34" charset="0"/>
              </a:rPr>
              <a:t>Η</a:t>
            </a:r>
            <a:r>
              <a:rPr lang="vi-VN" sz="3500" b="1">
                <a:solidFill>
                  <a:srgbClr val="7030A0"/>
                </a:solidFill>
                <a:latin typeface="HP001 4 hàng" pitchFamily="34" charset="0"/>
              </a:rPr>
              <a:t>İu dừng lại</a:t>
            </a:r>
            <a:r>
              <a:rPr lang="en-US" sz="3500" b="1">
                <a:solidFill>
                  <a:srgbClr val="7030A0"/>
                </a:solidFill>
                <a:latin typeface="HP001 4 hàng" pitchFamily="34" charset="0"/>
              </a:rPr>
              <a:t>. Đèn xa</a:t>
            </a:r>
            <a:r>
              <a:rPr lang="el-GR" sz="3500" b="1">
                <a:solidFill>
                  <a:srgbClr val="7030A0"/>
                </a:solidFill>
                <a:latin typeface="HP001 4 hàng" pitchFamily="34" charset="0"/>
              </a:rPr>
              <a:t>ζ </a:t>
            </a:r>
            <a:r>
              <a:rPr lang="en-US" sz="3500" b="1">
                <a:solidFill>
                  <a:srgbClr val="7030A0"/>
                </a:solidFill>
                <a:latin typeface="HP001 4 hàng" pitchFamily="34" charset="0"/>
              </a:rPr>
              <a:t>báo </a:t>
            </a:r>
          </a:p>
        </p:txBody>
      </p:sp>
      <p:sp>
        <p:nvSpPr>
          <p:cNvPr id="14" name="Rectangle 13"/>
          <p:cNvSpPr/>
          <p:nvPr/>
        </p:nvSpPr>
        <p:spPr>
          <a:xfrm>
            <a:off x="202086" y="2467102"/>
            <a:ext cx="8775129" cy="630942"/>
          </a:xfrm>
          <a:prstGeom prst="rect">
            <a:avLst/>
          </a:prstGeom>
        </p:spPr>
        <p:txBody>
          <a:bodyPr wrap="square">
            <a:spAutoFit/>
          </a:bodyPr>
          <a:lstStyle/>
          <a:p>
            <a:pPr algn="just"/>
            <a:r>
              <a:rPr lang="vi-VN" sz="3500" b="1">
                <a:solidFill>
                  <a:srgbClr val="7030A0"/>
                </a:solidFill>
                <a:latin typeface="HP001 4 hàng" pitchFamily="34" charset="0"/>
              </a:rPr>
              <a:t>h</a:t>
            </a:r>
            <a:r>
              <a:rPr lang="el-GR" sz="3500" b="1">
                <a:solidFill>
                  <a:srgbClr val="7030A0"/>
                </a:solidFill>
                <a:latin typeface="HP001 4 hàng" pitchFamily="34" charset="0"/>
              </a:rPr>
              <a:t>Η</a:t>
            </a:r>
            <a:r>
              <a:rPr lang="vi-VN" sz="3500" b="1">
                <a:solidFill>
                  <a:srgbClr val="7030A0"/>
                </a:solidFill>
                <a:latin typeface="HP001 4 hàng" pitchFamily="34" charset="0"/>
              </a:rPr>
              <a:t>İu đư</a:t>
            </a:r>
            <a:r>
              <a:rPr lang="el-GR" sz="3500" b="1">
                <a:solidFill>
                  <a:srgbClr val="7030A0"/>
                </a:solidFill>
                <a:latin typeface="HP001 4 hàng" pitchFamily="34" charset="0"/>
              </a:rPr>
              <a:t>ϑ Ί˛</a:t>
            </a:r>
            <a:r>
              <a:rPr lang="vi-VN" sz="3500" b="1">
                <a:solidFill>
                  <a:srgbClr val="7030A0"/>
                </a:solidFill>
                <a:latin typeface="HP001 4 hàng" pitchFamily="34" charset="0"/>
              </a:rPr>
              <a:t>p di </a:t>
            </a:r>
            <a:r>
              <a:rPr lang="el-GR" sz="3500" b="1">
                <a:solidFill>
                  <a:srgbClr val="7030A0"/>
                </a:solidFill>
                <a:latin typeface="HP001 4 hàng" pitchFamily="34" charset="0"/>
              </a:rPr>
              <a:t>ε</a:t>
            </a:r>
            <a:r>
              <a:rPr lang="vi-VN" sz="3500" b="1">
                <a:solidFill>
                  <a:srgbClr val="7030A0"/>
                </a:solidFill>
                <a:latin typeface="HP001 4 hàng" pitchFamily="34" charset="0"/>
              </a:rPr>
              <a:t>u</a:t>
            </a:r>
            <a:r>
              <a:rPr lang="el-GR" sz="3500" b="1">
                <a:solidFill>
                  <a:srgbClr val="7030A0"/>
                </a:solidFill>
                <a:latin typeface="HP001 4 hàng" pitchFamily="34" charset="0"/>
              </a:rPr>
              <a:t>ΐϜ</a:t>
            </a:r>
            <a:r>
              <a:rPr lang="vi-VN" sz="3500" b="1">
                <a:solidFill>
                  <a:srgbClr val="7030A0"/>
                </a:solidFill>
                <a:latin typeface="HP001 4 hàng" pitchFamily="34" charset="0"/>
              </a:rPr>
              <a:t>n. Đèn vàng</a:t>
            </a:r>
            <a:r>
              <a:rPr lang="en-US" sz="3500" b="1">
                <a:solidFill>
                  <a:srgbClr val="7030A0"/>
                </a:solidFill>
                <a:latin typeface="HP001 4 hàng" pitchFamily="34" charset="0"/>
              </a:rPr>
              <a:t> </a:t>
            </a:r>
            <a:r>
              <a:rPr lang="vi-VN" sz="3500" b="1">
                <a:solidFill>
                  <a:srgbClr val="7030A0"/>
                </a:solidFill>
                <a:latin typeface="HP001 4 hàng" pitchFamily="34" charset="0"/>
              </a:rPr>
              <a:t>báo</a:t>
            </a:r>
            <a:endParaRPr lang="en-US" sz="3500" b="1">
              <a:solidFill>
                <a:srgbClr val="7030A0"/>
              </a:solidFill>
              <a:latin typeface="HP001 4 hàng" pitchFamily="34" charset="0"/>
            </a:endParaRPr>
          </a:p>
        </p:txBody>
      </p:sp>
      <p:sp>
        <p:nvSpPr>
          <p:cNvPr id="8" name="Rectangle 7"/>
          <p:cNvSpPr/>
          <p:nvPr/>
        </p:nvSpPr>
        <p:spPr>
          <a:xfrm>
            <a:off x="189387" y="3161544"/>
            <a:ext cx="9067800" cy="630942"/>
          </a:xfrm>
          <a:prstGeom prst="rect">
            <a:avLst/>
          </a:prstGeom>
        </p:spPr>
        <p:txBody>
          <a:bodyPr wrap="square">
            <a:spAutoFit/>
          </a:bodyPr>
          <a:lstStyle/>
          <a:p>
            <a:pPr algn="just"/>
            <a:r>
              <a:rPr lang="vi-VN" sz="3500" b="1">
                <a:solidFill>
                  <a:srgbClr val="7030A0"/>
                </a:solidFill>
                <a:latin typeface="HP001 4 hàng" pitchFamily="34" charset="0"/>
              </a:rPr>
              <a:t>h</a:t>
            </a:r>
            <a:r>
              <a:rPr lang="el-GR" sz="3500" b="1">
                <a:solidFill>
                  <a:srgbClr val="7030A0"/>
                </a:solidFill>
                <a:latin typeface="HP001 4 hàng" pitchFamily="34" charset="0"/>
              </a:rPr>
              <a:t>Η</a:t>
            </a:r>
            <a:r>
              <a:rPr lang="vi-VN" sz="3500" b="1">
                <a:solidFill>
                  <a:srgbClr val="7030A0"/>
                </a:solidFill>
                <a:latin typeface="HP001 4 hàng" pitchFamily="34" charset="0"/>
              </a:rPr>
              <a:t>İu đi </a:t>
            </a:r>
            <a:r>
              <a:rPr lang="el-GR" sz="3500" b="1">
                <a:solidFill>
                  <a:srgbClr val="7030A0"/>
                </a:solidFill>
                <a:latin typeface="HP001 4 hàng" pitchFamily="34" charset="0"/>
              </a:rPr>
              <a:t>ε</a:t>
            </a:r>
            <a:r>
              <a:rPr lang="vi-VN" sz="3500" b="1">
                <a:solidFill>
                  <a:srgbClr val="7030A0"/>
                </a:solidFill>
                <a:latin typeface="HP001 4 hàng" pitchFamily="34" charset="0"/>
              </a:rPr>
              <a:t>ậm ǟē dừng hẳn</a:t>
            </a:r>
            <a:r>
              <a:rPr lang="en-US" sz="3500" b="1">
                <a:solidFill>
                  <a:srgbClr val="7030A0"/>
                </a:solidFill>
                <a:latin typeface="HP001 4 hàng" pitchFamily="34" charset="0"/>
              </a:rPr>
              <a:t>.</a:t>
            </a:r>
          </a:p>
        </p:txBody>
      </p:sp>
      <p:sp>
        <p:nvSpPr>
          <p:cNvPr id="9" name="Flowchart: Document 17">
            <a:extLst>
              <a:ext uri="{FF2B5EF4-FFF2-40B4-BE49-F238E27FC236}">
                <a16:creationId xmlns:a16="http://schemas.microsoft.com/office/drawing/2014/main" id="{152FBE86-0234-4193-B499-F34BA8939B1D}"/>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1C8DF8FB-5E2E-42EB-98C9-D131E875C9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153" y="-51854"/>
            <a:ext cx="1024081" cy="1024081"/>
          </a:xfrm>
          <a:prstGeom prst="rect">
            <a:avLst/>
          </a:prstGeom>
        </p:spPr>
      </p:pic>
      <p:pic>
        <p:nvPicPr>
          <p:cNvPr id="11" name="Picture 10">
            <a:extLst>
              <a:ext uri="{FF2B5EF4-FFF2-40B4-BE49-F238E27FC236}">
                <a16:creationId xmlns:a16="http://schemas.microsoft.com/office/drawing/2014/main" id="{8B2E614B-88DC-4687-A2BF-C76B4C3245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09" y="-211597"/>
            <a:ext cx="1242112" cy="1242112"/>
          </a:xfrm>
          <a:prstGeom prst="rect">
            <a:avLst/>
          </a:prstGeom>
        </p:spPr>
      </p:pic>
    </p:spTree>
    <p:extLst>
      <p:ext uri="{BB962C8B-B14F-4D97-AF65-F5344CB8AC3E}">
        <p14:creationId xmlns:p14="http://schemas.microsoft.com/office/powerpoint/2010/main" val="4213727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7" name="Flowchart: Document 17">
            <a:extLst>
              <a:ext uri="{FF2B5EF4-FFF2-40B4-BE49-F238E27FC236}">
                <a16:creationId xmlns:a16="http://schemas.microsoft.com/office/drawing/2014/main" id="{D3E87A20-475B-4F26-B5F9-FD8EE31AF980}"/>
              </a:ext>
            </a:extLst>
          </p:cNvPr>
          <p:cNvSpPr/>
          <p:nvPr/>
        </p:nvSpPr>
        <p:spPr>
          <a:xfrm>
            <a:off x="0" y="63396"/>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pic>
        <p:nvPicPr>
          <p:cNvPr id="18" name="Picture 17">
            <a:extLst>
              <a:ext uri="{FF2B5EF4-FFF2-40B4-BE49-F238E27FC236}">
                <a16:creationId xmlns:a16="http://schemas.microsoft.com/office/drawing/2014/main" id="{CE04D899-7E48-4D23-BA15-1A0A9F40CA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0867" y="27119"/>
            <a:ext cx="959244" cy="959244"/>
          </a:xfrm>
          <a:prstGeom prst="rect">
            <a:avLst/>
          </a:prstGeom>
        </p:spPr>
      </p:pic>
      <p:sp>
        <p:nvSpPr>
          <p:cNvPr id="4" name="Oval 3"/>
          <p:cNvSpPr/>
          <p:nvPr/>
        </p:nvSpPr>
        <p:spPr>
          <a:xfrm>
            <a:off x="7257" y="66728"/>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UTM Avo" panose="02040603050506020204" pitchFamily="18" charset="0"/>
                <a:cs typeface="Times New Roman" pitchFamily="18" charset="0"/>
              </a:rPr>
              <a:t>8</a:t>
            </a:r>
          </a:p>
        </p:txBody>
      </p:sp>
      <p:sp>
        <p:nvSpPr>
          <p:cNvPr id="5" name="TextBox 4"/>
          <p:cNvSpPr txBox="1"/>
          <p:nvPr/>
        </p:nvSpPr>
        <p:spPr>
          <a:xfrm>
            <a:off x="616857" y="148710"/>
            <a:ext cx="8451273" cy="461653"/>
          </a:xfrm>
          <a:prstGeom prst="rect">
            <a:avLst/>
          </a:prstGeom>
          <a:noFill/>
        </p:spPr>
        <p:txBody>
          <a:bodyPr wrap="square" lIns="91428" tIns="45714" rIns="91428" bIns="45714" rtlCol="0">
            <a:spAutoFit/>
          </a:bodyPr>
          <a:lstStyle/>
          <a:p>
            <a:pPr algn="just"/>
            <a:r>
              <a:rPr lang="en-US" sz="2400" b="1" dirty="0" err="1">
                <a:latin typeface="UTM Avo" panose="02040603050506020204" pitchFamily="18" charset="0"/>
                <a:ea typeface="Arial-Rounded" pitchFamily="34" charset="0"/>
                <a:cs typeface="Arial" pitchFamily="34" charset="0"/>
              </a:rPr>
              <a:t>Chọn</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dấu</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thanh</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phù</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hợp</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thay</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cho</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chiếc</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lá</a:t>
            </a:r>
            <a:endParaRPr lang="en-US" sz="2400" b="1" i="1" dirty="0">
              <a:latin typeface="UTM Avo" panose="02040603050506020204" pitchFamily="18" charset="0"/>
              <a:ea typeface="Arial-Rounded" pitchFamily="34" charset="0"/>
              <a:cs typeface="Arial" pitchFamily="34" charset="0"/>
            </a:endParaRPr>
          </a:p>
        </p:txBody>
      </p:sp>
      <p:sp>
        <p:nvSpPr>
          <p:cNvPr id="6" name="TextBox 5"/>
          <p:cNvSpPr txBox="1"/>
          <p:nvPr/>
        </p:nvSpPr>
        <p:spPr>
          <a:xfrm>
            <a:off x="-317219" y="945561"/>
            <a:ext cx="2888673" cy="830985"/>
          </a:xfrm>
          <a:prstGeom prst="rect">
            <a:avLst/>
          </a:prstGeom>
          <a:noFill/>
        </p:spPr>
        <p:txBody>
          <a:bodyPr wrap="square" lIns="91428" tIns="45714" rIns="91428" bIns="45714" rtlCol="0">
            <a:spAutoFit/>
          </a:bodyPr>
          <a:lstStyle/>
          <a:p>
            <a:pPr algn="ctr"/>
            <a:r>
              <a:rPr lang="en-US" sz="4800" dirty="0" err="1">
                <a:latin typeface="UTM Avo" panose="02040603050506020204" pitchFamily="18" charset="0"/>
                <a:ea typeface="Arial-Rounded" pitchFamily="34" charset="0"/>
                <a:cs typeface="Arial" pitchFamily="34" charset="0"/>
              </a:rPr>
              <a:t>ngã</a:t>
            </a:r>
            <a:r>
              <a:rPr lang="en-US" sz="4800" dirty="0">
                <a:latin typeface="UTM Avo" panose="02040603050506020204" pitchFamily="18" charset="0"/>
                <a:ea typeface="Arial-Rounded" pitchFamily="34" charset="0"/>
                <a:cs typeface="Arial" pitchFamily="34" charset="0"/>
              </a:rPr>
              <a:t> </a:t>
            </a:r>
            <a:r>
              <a:rPr lang="en-US" sz="4800" dirty="0" err="1">
                <a:latin typeface="UTM Avo" panose="02040603050506020204" pitchFamily="18" charset="0"/>
                <a:ea typeface="Arial-Rounded" pitchFamily="34" charset="0"/>
                <a:cs typeface="Arial" pitchFamily="34" charset="0"/>
              </a:rPr>
              <a:t>ba</a:t>
            </a:r>
            <a:endParaRPr lang="en-US" sz="4800" i="1" dirty="0">
              <a:latin typeface="UTM Avo" panose="02040603050506020204" pitchFamily="18" charset="0"/>
              <a:ea typeface="Arial-Rounded" pitchFamily="34" charset="0"/>
              <a:cs typeface="Arial" pitchFamily="34" charset="0"/>
            </a:endParaRPr>
          </a:p>
        </p:txBody>
      </p:sp>
      <p:sp>
        <p:nvSpPr>
          <p:cNvPr id="7" name="TextBox 6"/>
          <p:cNvSpPr txBox="1"/>
          <p:nvPr/>
        </p:nvSpPr>
        <p:spPr>
          <a:xfrm>
            <a:off x="-169080" y="1893280"/>
            <a:ext cx="2888673" cy="830985"/>
          </a:xfrm>
          <a:prstGeom prst="rect">
            <a:avLst/>
          </a:prstGeom>
          <a:noFill/>
        </p:spPr>
        <p:txBody>
          <a:bodyPr wrap="square" lIns="91428" tIns="45714" rIns="91428" bIns="45714" rtlCol="0">
            <a:spAutoFit/>
          </a:bodyPr>
          <a:lstStyle/>
          <a:p>
            <a:pPr algn="ctr"/>
            <a:r>
              <a:rPr lang="en-US" sz="4800" dirty="0" err="1">
                <a:latin typeface="UTM Avo" panose="02040603050506020204" pitchFamily="18" charset="0"/>
                <a:ea typeface="Arial-Rounded" pitchFamily="34" charset="0"/>
                <a:cs typeface="Arial" pitchFamily="34" charset="0"/>
              </a:rPr>
              <a:t>ngõ</a:t>
            </a:r>
            <a:r>
              <a:rPr lang="en-US" sz="4800" dirty="0">
                <a:latin typeface="UTM Avo" panose="02040603050506020204" pitchFamily="18" charset="0"/>
                <a:ea typeface="Arial-Rounded" pitchFamily="34" charset="0"/>
                <a:cs typeface="Arial" pitchFamily="34" charset="0"/>
              </a:rPr>
              <a:t> </a:t>
            </a:r>
            <a:r>
              <a:rPr lang="en-US" sz="4800" dirty="0" err="1">
                <a:latin typeface="UTM Avo" panose="02040603050506020204" pitchFamily="18" charset="0"/>
                <a:ea typeface="Arial-Rounded" pitchFamily="34" charset="0"/>
                <a:cs typeface="Arial" pitchFamily="34" charset="0"/>
              </a:rPr>
              <a:t>nhỏ</a:t>
            </a:r>
            <a:endParaRPr lang="en-US" sz="4800" i="1" dirty="0">
              <a:latin typeface="UTM Avo" panose="02040603050506020204" pitchFamily="18" charset="0"/>
              <a:ea typeface="Arial-Rounded" pitchFamily="34" charset="0"/>
              <a:cs typeface="Arial" pitchFamily="34" charset="0"/>
            </a:endParaRPr>
          </a:p>
        </p:txBody>
      </p:sp>
      <p:sp>
        <p:nvSpPr>
          <p:cNvPr id="8" name="TextBox 7"/>
          <p:cNvSpPr txBox="1"/>
          <p:nvPr/>
        </p:nvSpPr>
        <p:spPr>
          <a:xfrm>
            <a:off x="-309706" y="2850528"/>
            <a:ext cx="3686629" cy="830985"/>
          </a:xfrm>
          <a:prstGeom prst="rect">
            <a:avLst/>
          </a:prstGeom>
          <a:noFill/>
        </p:spPr>
        <p:txBody>
          <a:bodyPr wrap="square" lIns="91428" tIns="45714" rIns="91428" bIns="45714" rtlCol="0">
            <a:spAutoFit/>
          </a:bodyPr>
          <a:lstStyle/>
          <a:p>
            <a:pPr algn="ctr"/>
            <a:r>
              <a:rPr lang="en-US" sz="4800" dirty="0" err="1">
                <a:latin typeface="UTM Avo" panose="02040603050506020204" pitchFamily="18" charset="0"/>
                <a:ea typeface="Arial-Rounded" pitchFamily="34" charset="0"/>
                <a:cs typeface="Arial" pitchFamily="34" charset="0"/>
              </a:rPr>
              <a:t>điều</a:t>
            </a:r>
            <a:r>
              <a:rPr lang="en-US" sz="4800" dirty="0">
                <a:latin typeface="UTM Avo" panose="02040603050506020204" pitchFamily="18" charset="0"/>
                <a:ea typeface="Arial-Rounded" pitchFamily="34" charset="0"/>
                <a:cs typeface="Arial" pitchFamily="34" charset="0"/>
              </a:rPr>
              <a:t> </a:t>
            </a:r>
            <a:r>
              <a:rPr lang="en-US" sz="4800" dirty="0" err="1">
                <a:latin typeface="UTM Avo" panose="02040603050506020204" pitchFamily="18" charset="0"/>
                <a:ea typeface="Arial-Rounded" pitchFamily="34" charset="0"/>
                <a:cs typeface="Arial" pitchFamily="34" charset="0"/>
              </a:rPr>
              <a:t>khiển</a:t>
            </a:r>
            <a:endParaRPr lang="en-US" sz="4800" i="1" dirty="0">
              <a:latin typeface="UTM Avo" panose="02040603050506020204" pitchFamily="18" charset="0"/>
              <a:ea typeface="Arial-Rounded" pitchFamily="34" charset="0"/>
              <a:cs typeface="Arial" pitchFamily="34" charset="0"/>
            </a:endParaRPr>
          </a:p>
        </p:txBody>
      </p:sp>
      <p:sp>
        <p:nvSpPr>
          <p:cNvPr id="9" name="TextBox 8"/>
          <p:cNvSpPr txBox="1"/>
          <p:nvPr/>
        </p:nvSpPr>
        <p:spPr>
          <a:xfrm>
            <a:off x="-489858" y="3798165"/>
            <a:ext cx="2888673" cy="830985"/>
          </a:xfrm>
          <a:prstGeom prst="rect">
            <a:avLst/>
          </a:prstGeom>
          <a:noFill/>
        </p:spPr>
        <p:txBody>
          <a:bodyPr wrap="square" lIns="91428" tIns="45714" rIns="91428" bIns="45714" rtlCol="0">
            <a:spAutoFit/>
          </a:bodyPr>
          <a:lstStyle/>
          <a:p>
            <a:pPr algn="ctr"/>
            <a:r>
              <a:rPr lang="en-US" sz="4800">
                <a:latin typeface="UTM Avo" panose="02040603050506020204" pitchFamily="18" charset="0"/>
                <a:ea typeface="Arial-Rounded" pitchFamily="34" charset="0"/>
                <a:cs typeface="Arial" pitchFamily="34" charset="0"/>
              </a:rPr>
              <a:t>bút vẽ</a:t>
            </a:r>
            <a:endParaRPr lang="en-US" sz="4800" i="1">
              <a:latin typeface="UTM Avo" panose="02040603050506020204" pitchFamily="18" charset="0"/>
              <a:ea typeface="Arial-Rounded" pitchFamily="34" charset="0"/>
              <a:cs typeface="Arial" pitchFamily="34" charset="0"/>
            </a:endParaRPr>
          </a:p>
        </p:txBody>
      </p:sp>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912" y="944958"/>
            <a:ext cx="582610" cy="28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0149" y="2817813"/>
            <a:ext cx="582610" cy="28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0270" y="1902809"/>
            <a:ext cx="582610" cy="28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2706" y="3807776"/>
            <a:ext cx="582610" cy="28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7408" b="22076"/>
          <a:stretch/>
        </p:blipFill>
        <p:spPr>
          <a:xfrm>
            <a:off x="3226366" y="1219919"/>
            <a:ext cx="5781423" cy="3382064"/>
          </a:xfrm>
          <a:prstGeom prst="rect">
            <a:avLst/>
          </a:prstGeom>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0728" y="2004645"/>
            <a:ext cx="686459" cy="1511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1157" y="2186899"/>
            <a:ext cx="669571" cy="1232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53599" y="2467703"/>
            <a:ext cx="669465" cy="115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50341" y="2308922"/>
            <a:ext cx="930898" cy="1341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716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subTnLst>
                                    <p:audio>
                                      <p:cMediaNode vol="100000">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9" fill="hold">
                            <p:stCondLst>
                              <p:cond delay="500"/>
                            </p:stCondLst>
                            <p:childTnLst>
                              <p:par>
                                <p:cTn id="10" presetID="63" presetClass="path" presetSubtype="0" accel="50000" decel="50000" fill="hold" nodeType="afterEffect">
                                  <p:stCondLst>
                                    <p:cond delay="0"/>
                                  </p:stCondLst>
                                  <p:childTnLst>
                                    <p:animMotion origin="layout" path="M -3.61111E-6 -3.95062E-6 L 0.40816 -0.00401 " pathEditMode="relative" rAng="0" ptsTypes="AA">
                                      <p:cBhvr>
                                        <p:cTn id="11" dur="2000" fill="hold"/>
                                        <p:tgtEl>
                                          <p:spTgt spid="3082"/>
                                        </p:tgtEl>
                                        <p:attrNameLst>
                                          <p:attrName>ppt_x</p:attrName>
                                          <p:attrName>ppt_y</p:attrName>
                                        </p:attrNameLst>
                                      </p:cBhvr>
                                      <p:rCtr x="20399" y="-216"/>
                                    </p:animMotion>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subTnLst>
                                    <p:audio>
                                      <p:cMediaNode vol="100000">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par>
                          <p:cTn id="19" fill="hold">
                            <p:stCondLst>
                              <p:cond delay="500"/>
                            </p:stCondLst>
                            <p:childTnLst>
                              <p:par>
                                <p:cTn id="20" presetID="63" presetClass="path" presetSubtype="0" accel="50000" decel="50000" fill="hold" nodeType="afterEffect">
                                  <p:stCondLst>
                                    <p:cond delay="0"/>
                                  </p:stCondLst>
                                  <p:childTnLst>
                                    <p:animMotion origin="layout" path="M -2.77778E-6 -1.7284E-6 L 0.40469 0.02809 " pathEditMode="relative" rAng="0" ptsTypes="AA">
                                      <p:cBhvr>
                                        <p:cTn id="21" dur="2000" fill="hold"/>
                                        <p:tgtEl>
                                          <p:spTgt spid="3083"/>
                                        </p:tgtEl>
                                        <p:attrNameLst>
                                          <p:attrName>ppt_x</p:attrName>
                                          <p:attrName>ppt_y</p:attrName>
                                        </p:attrNameLst>
                                      </p:cBhvr>
                                      <p:rCtr x="20226" y="1389"/>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29" fill="hold">
                            <p:stCondLst>
                              <p:cond delay="500"/>
                            </p:stCondLst>
                            <p:childTnLst>
                              <p:par>
                                <p:cTn id="30" presetID="63" presetClass="path" presetSubtype="0" accel="50000" decel="50000" fill="hold" nodeType="afterEffect">
                                  <p:stCondLst>
                                    <p:cond delay="0"/>
                                  </p:stCondLst>
                                  <p:childTnLst>
                                    <p:animMotion origin="layout" path="M 5E-6 -9.87654E-7 L 0.45191 -0.0071 " pathEditMode="relative" rAng="0" ptsTypes="AA">
                                      <p:cBhvr>
                                        <p:cTn id="31" dur="2000" fill="hold"/>
                                        <p:tgtEl>
                                          <p:spTgt spid="3077"/>
                                        </p:tgtEl>
                                        <p:attrNameLst>
                                          <p:attrName>ppt_x</p:attrName>
                                          <p:attrName>ppt_y</p:attrName>
                                        </p:attrNameLst>
                                      </p:cBhvr>
                                      <p:rCtr x="22587" y="-370"/>
                                    </p:animMotion>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3076"/>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3076"/>
                                        </p:tgtEl>
                                        <p:attrNameLst>
                                          <p:attrName>ppt_x</p:attrName>
                                        </p:attrNameLst>
                                      </p:cBhvr>
                                      <p:tavLst>
                                        <p:tav tm="0">
                                          <p:val>
                                            <p:strVal val="ppt_x"/>
                                          </p:val>
                                        </p:tav>
                                        <p:tav tm="100000">
                                          <p:val>
                                            <p:strVal val="ppt_x"/>
                                          </p:val>
                                        </p:tav>
                                      </p:tavLst>
                                    </p:anim>
                                    <p:anim calcmode="lin" valueType="num">
                                      <p:cBhvr additive="base">
                                        <p:cTn id="37" dur="500"/>
                                        <p:tgtEl>
                                          <p:spTgt spid="3076"/>
                                        </p:tgtEl>
                                        <p:attrNameLst>
                                          <p:attrName>ppt_y</p:attrName>
                                        </p:attrNameLst>
                                      </p:cBhvr>
                                      <p:tavLst>
                                        <p:tav tm="0">
                                          <p:val>
                                            <p:strVal val="ppt_y"/>
                                          </p:val>
                                        </p:tav>
                                        <p:tav tm="100000">
                                          <p:val>
                                            <p:strVal val="1+ppt_h/2"/>
                                          </p:val>
                                        </p:tav>
                                      </p:tavLst>
                                    </p:anim>
                                    <p:set>
                                      <p:cBhvr>
                                        <p:cTn id="38" dur="1" fill="hold">
                                          <p:stCondLst>
                                            <p:cond delay="499"/>
                                          </p:stCondLst>
                                        </p:cTn>
                                        <p:tgtEl>
                                          <p:spTgt spid="3076"/>
                                        </p:tgtEl>
                                        <p:attrNameLst>
                                          <p:attrName>style.visibility</p:attrName>
                                        </p:attrNameLst>
                                      </p:cBhvr>
                                      <p:to>
                                        <p:strVal val="hidden"/>
                                      </p:to>
                                    </p:set>
                                  </p:childTnLst>
                                  <p:subTnLst>
                                    <p:audio>
                                      <p:cMediaNode vol="100000">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par>
                          <p:cTn id="39" fill="hold">
                            <p:stCondLst>
                              <p:cond delay="500"/>
                            </p:stCondLst>
                            <p:childTnLst>
                              <p:par>
                                <p:cTn id="40" presetID="63" presetClass="path" presetSubtype="0" accel="50000" decel="50000" fill="hold" nodeType="afterEffect">
                                  <p:stCondLst>
                                    <p:cond delay="0"/>
                                  </p:stCondLst>
                                  <p:childTnLst>
                                    <p:animMotion origin="layout" path="M -1.11111E-6 1.60494E-6 L 0.43698 0.00494 " pathEditMode="relative" rAng="0" ptsTypes="AA">
                                      <p:cBhvr>
                                        <p:cTn id="41" dur="2000" fill="hold"/>
                                        <p:tgtEl>
                                          <p:spTgt spid="3079"/>
                                        </p:tgtEl>
                                        <p:attrNameLst>
                                          <p:attrName>ppt_x</p:attrName>
                                          <p:attrName>ppt_y</p:attrName>
                                        </p:attrNameLst>
                                      </p:cBhvr>
                                      <p:rCtr x="21840" y="247"/>
                                    </p:animMotion>
                                  </p:childTnLst>
                                </p:cTn>
                              </p:par>
                            </p:childTnLst>
                          </p:cTn>
                        </p:par>
                      </p:childTnLst>
                    </p:cTn>
                  </p:par>
                </p:childTnLst>
              </p:cTn>
              <p:nextCondLst>
                <p:cond evt="onClick" delay="0">
                  <p:tgtEl>
                    <p:spTgt spid="307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3" name="Flowchart: Document 17">
            <a:extLst>
              <a:ext uri="{FF2B5EF4-FFF2-40B4-BE49-F238E27FC236}">
                <a16:creationId xmlns:a16="http://schemas.microsoft.com/office/drawing/2014/main" id="{0463AF22-C1D9-42A9-A2B0-D4FB0A971D23}"/>
              </a:ext>
            </a:extLst>
          </p:cNvPr>
          <p:cNvSpPr/>
          <p:nvPr/>
        </p:nvSpPr>
        <p:spPr>
          <a:xfrm>
            <a:off x="0" y="26467"/>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DF2B8865-FBB3-4E63-BE09-1D9EBE1C2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153" y="-158737"/>
            <a:ext cx="1024081" cy="1024081"/>
          </a:xfrm>
          <a:prstGeom prst="rect">
            <a:avLst/>
          </a:prstGeom>
        </p:spPr>
      </p:pic>
      <p:sp>
        <p:nvSpPr>
          <p:cNvPr id="3" name="Oval 2"/>
          <p:cNvSpPr/>
          <p:nvPr/>
        </p:nvSpPr>
        <p:spPr>
          <a:xfrm>
            <a:off x="11463" y="2646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9</a:t>
            </a:r>
          </a:p>
        </p:txBody>
      </p:sp>
      <p:sp>
        <p:nvSpPr>
          <p:cNvPr id="4" name="TextBox 3"/>
          <p:cNvSpPr txBox="1"/>
          <p:nvPr/>
        </p:nvSpPr>
        <p:spPr>
          <a:xfrm>
            <a:off x="3355285" y="163991"/>
            <a:ext cx="5407715" cy="461616"/>
          </a:xfrm>
          <a:prstGeom prst="rect">
            <a:avLst/>
          </a:prstGeom>
          <a:noFill/>
          <a:ln>
            <a:noFill/>
          </a:ln>
        </p:spPr>
        <p:txBody>
          <a:bodyPr wrap="square" lIns="91391" tIns="45696" rIns="91391" bIns="45696" rtlCol="0">
            <a:spAutoFit/>
          </a:bodyPr>
          <a:lstStyle/>
          <a:p>
            <a:pPr algn="just"/>
            <a:r>
              <a:rPr lang="en-US" sz="2400" b="1" i="1" dirty="0" err="1">
                <a:solidFill>
                  <a:srgbClr val="002060"/>
                </a:solidFill>
                <a:latin typeface="UTM Avo" panose="02040603050506020204" pitchFamily="18" charset="0"/>
                <a:ea typeface="Arial-Rounded" pitchFamily="34" charset="0"/>
                <a:cs typeface="Arial" pitchFamily="34" charset="0"/>
              </a:rPr>
              <a:t>Nhận</a:t>
            </a:r>
            <a:r>
              <a:rPr lang="en-US" sz="2400" b="1" i="1" dirty="0">
                <a:solidFill>
                  <a:srgbClr val="002060"/>
                </a:solidFill>
                <a:latin typeface="UTM Avo" panose="02040603050506020204" pitchFamily="18" charset="0"/>
                <a:ea typeface="Arial-Rounded" pitchFamily="34" charset="0"/>
                <a:cs typeface="Arial" pitchFamily="34" charset="0"/>
              </a:rPr>
              <a:t> </a:t>
            </a:r>
            <a:r>
              <a:rPr lang="en-US" sz="2400" b="1" i="1" dirty="0" err="1">
                <a:solidFill>
                  <a:srgbClr val="002060"/>
                </a:solidFill>
                <a:latin typeface="UTM Avo" panose="02040603050506020204" pitchFamily="18" charset="0"/>
                <a:ea typeface="Arial-Rounded" pitchFamily="34" charset="0"/>
                <a:cs typeface="Arial" pitchFamily="34" charset="0"/>
              </a:rPr>
              <a:t>biết</a:t>
            </a:r>
            <a:r>
              <a:rPr lang="en-US" sz="2400" b="1" i="1" dirty="0">
                <a:solidFill>
                  <a:srgbClr val="002060"/>
                </a:solidFill>
                <a:latin typeface="UTM Avo" panose="02040603050506020204" pitchFamily="18" charset="0"/>
                <a:ea typeface="Arial-Rounded" pitchFamily="34" charset="0"/>
                <a:cs typeface="Arial" pitchFamily="34" charset="0"/>
              </a:rPr>
              <a:t> </a:t>
            </a:r>
            <a:r>
              <a:rPr lang="en-US" sz="2400" b="1" i="1" dirty="0" err="1">
                <a:solidFill>
                  <a:srgbClr val="002060"/>
                </a:solidFill>
                <a:latin typeface="UTM Avo" panose="02040603050506020204" pitchFamily="18" charset="0"/>
                <a:ea typeface="Arial-Rounded" pitchFamily="34" charset="0"/>
                <a:cs typeface="Arial" pitchFamily="34" charset="0"/>
              </a:rPr>
              <a:t>biển</a:t>
            </a:r>
            <a:r>
              <a:rPr lang="en-US" sz="2400" b="1" i="1" dirty="0">
                <a:solidFill>
                  <a:srgbClr val="002060"/>
                </a:solidFill>
                <a:latin typeface="UTM Avo" panose="02040603050506020204" pitchFamily="18" charset="0"/>
                <a:ea typeface="Arial-Rounded" pitchFamily="34" charset="0"/>
                <a:cs typeface="Arial" pitchFamily="34" charset="0"/>
              </a:rPr>
              <a:t> </a:t>
            </a:r>
            <a:r>
              <a:rPr lang="en-US" sz="2400" b="1" i="1" dirty="0" err="1">
                <a:solidFill>
                  <a:srgbClr val="002060"/>
                </a:solidFill>
                <a:latin typeface="UTM Avo" panose="02040603050506020204" pitchFamily="18" charset="0"/>
                <a:ea typeface="Arial-Rounded" pitchFamily="34" charset="0"/>
                <a:cs typeface="Arial" pitchFamily="34" charset="0"/>
              </a:rPr>
              <a:t>báo</a:t>
            </a:r>
            <a:endParaRPr lang="en-US" sz="2400" b="1" i="1" dirty="0">
              <a:solidFill>
                <a:srgbClr val="002060"/>
              </a:solidFill>
              <a:latin typeface="UTM Avo" panose="02040603050506020204" pitchFamily="18" charset="0"/>
              <a:ea typeface="Arial-Rounded" pitchFamily="34" charset="0"/>
              <a:cs typeface="Arial" pitchFamily="34" charset="0"/>
            </a:endParaRPr>
          </a:p>
        </p:txBody>
      </p:sp>
      <p:grpSp>
        <p:nvGrpSpPr>
          <p:cNvPr id="5" name="Group 4"/>
          <p:cNvGrpSpPr/>
          <p:nvPr/>
        </p:nvGrpSpPr>
        <p:grpSpPr>
          <a:xfrm>
            <a:off x="762000" y="140610"/>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T</a:t>
              </a: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r</a:t>
              </a: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h</a:t>
              </a: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029" y="642417"/>
            <a:ext cx="7696200" cy="4306044"/>
          </a:xfrm>
          <a:prstGeom prst="rect">
            <a:avLst/>
          </a:prstGeom>
        </p:spPr>
      </p:pic>
    </p:spTree>
    <p:extLst>
      <p:ext uri="{BB962C8B-B14F-4D97-AF65-F5344CB8AC3E}">
        <p14:creationId xmlns:p14="http://schemas.microsoft.com/office/powerpoint/2010/main" val="507034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838200" y="666750"/>
            <a:ext cx="7467600"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76350"/>
            <a:ext cx="82296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owchart: Document 17">
            <a:extLst>
              <a:ext uri="{FF2B5EF4-FFF2-40B4-BE49-F238E27FC236}">
                <a16:creationId xmlns:a16="http://schemas.microsoft.com/office/drawing/2014/main" id="{1A344557-F4B4-4957-952D-BC886193613E}"/>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5B5A537-2492-4A62-A534-94DB8F3F2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5153" y="-51854"/>
            <a:ext cx="1024081" cy="1024081"/>
          </a:xfrm>
          <a:prstGeom prst="rect">
            <a:avLst/>
          </a:prstGeom>
        </p:spPr>
      </p:pic>
      <p:pic>
        <p:nvPicPr>
          <p:cNvPr id="6" name="Picture 5">
            <a:extLst>
              <a:ext uri="{FF2B5EF4-FFF2-40B4-BE49-F238E27FC236}">
                <a16:creationId xmlns:a16="http://schemas.microsoft.com/office/drawing/2014/main" id="{AECF1258-56B5-4854-8F2B-FEE48A0974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09" y="-211597"/>
            <a:ext cx="1242112" cy="1242112"/>
          </a:xfrm>
          <a:prstGeom prst="rect">
            <a:avLst/>
          </a:prstGeom>
        </p:spPr>
      </p:pic>
    </p:spTree>
    <p:extLst>
      <p:ext uri="{BB962C8B-B14F-4D97-AF65-F5344CB8AC3E}">
        <p14:creationId xmlns:p14="http://schemas.microsoft.com/office/powerpoint/2010/main" val="2254700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a:extLst>
              <a:ext uri="{FF2B5EF4-FFF2-40B4-BE49-F238E27FC236}">
                <a16:creationId xmlns:a16="http://schemas.microsoft.com/office/drawing/2014/main" id="{7EA57DE4-6779-4C15-A3AB-3D4452D43F2C}"/>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7EDC5AEB-4A06-4C38-8A33-E3830D35C8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153" y="-51854"/>
            <a:ext cx="1024081" cy="1024081"/>
          </a:xfrm>
          <a:prstGeom prst="rect">
            <a:avLst/>
          </a:prstGeom>
        </p:spPr>
      </p:pic>
      <p:pic>
        <p:nvPicPr>
          <p:cNvPr id="7" name="Picture 6">
            <a:extLst>
              <a:ext uri="{FF2B5EF4-FFF2-40B4-BE49-F238E27FC236}">
                <a16:creationId xmlns:a16="http://schemas.microsoft.com/office/drawing/2014/main" id="{8273F878-08B6-431E-ABF5-B61608EA60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09" y="-211597"/>
            <a:ext cx="1242112" cy="1242112"/>
          </a:xfrm>
          <a:prstGeom prst="rect">
            <a:avLst/>
          </a:prstGeom>
        </p:spPr>
      </p:pic>
      <p:sp>
        <p:nvSpPr>
          <p:cNvPr id="3" name="Cloud 2"/>
          <p:cNvSpPr/>
          <p:nvPr/>
        </p:nvSpPr>
        <p:spPr>
          <a:xfrm>
            <a:off x="342900" y="285750"/>
            <a:ext cx="8458200" cy="4343401"/>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 name="TextBox 3"/>
          <p:cNvSpPr txBox="1"/>
          <p:nvPr/>
        </p:nvSpPr>
        <p:spPr>
          <a:xfrm>
            <a:off x="1066800" y="1105465"/>
            <a:ext cx="7162800" cy="1815882"/>
          </a:xfrm>
          <a:prstGeom prst="rect">
            <a:avLst/>
          </a:prstGeom>
          <a:noFill/>
        </p:spPr>
        <p:txBody>
          <a:bodyPr wrap="square" rtlCol="0">
            <a:spAutoFit/>
          </a:bodyPr>
          <a:lstStyle/>
          <a:p>
            <a:pPr algn="ctr"/>
            <a:r>
              <a:rPr lang="en-US" sz="2800" b="1" dirty="0" err="1">
                <a:latin typeface="UTM Avo" panose="02040603050506020204" pitchFamily="18" charset="0"/>
                <a:ea typeface="Arial-Rounded" pitchFamily="34" charset="0"/>
                <a:cs typeface="Arial" pitchFamily="34" charset="0"/>
              </a:rPr>
              <a:t>Dặn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dò</a:t>
            </a:r>
            <a:r>
              <a:rPr lang="en-US" sz="2800" b="1" dirty="0">
                <a:latin typeface="UTM Avo" panose="02040603050506020204" pitchFamily="18" charset="0"/>
                <a:ea typeface="Arial-Rounded" pitchFamily="34" charset="0"/>
                <a:cs typeface="Arial" pitchFamily="34" charset="0"/>
              </a:rPr>
              <a:t>:</a:t>
            </a:r>
          </a:p>
          <a:p>
            <a:r>
              <a:rPr lang="en-US" sz="2800" b="1" dirty="0">
                <a:latin typeface="UTM Avo" panose="02040603050506020204" pitchFamily="18" charset="0"/>
                <a:ea typeface="Arial-Rounded" pitchFamily="34" charset="0"/>
                <a:cs typeface="Arial" pitchFamily="34" charset="0"/>
              </a:rPr>
              <a:t>  + </a:t>
            </a:r>
            <a:r>
              <a:rPr lang="en-US" sz="2800" b="1" dirty="0" err="1">
                <a:latin typeface="UTM Avo" panose="02040603050506020204" pitchFamily="18" charset="0"/>
                <a:ea typeface="Arial-Rounded" pitchFamily="34" charset="0"/>
                <a:cs typeface="Arial" pitchFamily="34" charset="0"/>
              </a:rPr>
              <a:t>Xem</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lại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trang</a:t>
            </a:r>
            <a:r>
              <a:rPr lang="en-US" sz="2800" b="1" dirty="0">
                <a:latin typeface="UTM Avo" panose="02040603050506020204" pitchFamily="18" charset="0"/>
                <a:ea typeface="Arial-Rounded" pitchFamily="34" charset="0"/>
                <a:cs typeface="Arial" pitchFamily="34" charset="0"/>
              </a:rPr>
              <a:t> 78 </a:t>
            </a:r>
            <a:r>
              <a:rPr lang="en-US" sz="2800" b="1" dirty="0" err="1">
                <a:latin typeface="UTM Avo" panose="02040603050506020204" pitchFamily="18" charset="0"/>
                <a:ea typeface="Arial-Rounded" pitchFamily="34" charset="0"/>
                <a:cs typeface="Arial" pitchFamily="34" charset="0"/>
              </a:rPr>
              <a:t>đến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trang</a:t>
            </a:r>
            <a:r>
              <a:rPr lang="en-US" sz="2800" b="1" dirty="0">
                <a:latin typeface="UTM Avo" panose="02040603050506020204" pitchFamily="18" charset="0"/>
                <a:ea typeface="Arial-Rounded" pitchFamily="34" charset="0"/>
                <a:cs typeface="Arial" pitchFamily="34" charset="0"/>
              </a:rPr>
              <a:t> 81</a:t>
            </a:r>
          </a:p>
          <a:p>
            <a:r>
              <a:rPr lang="en-US" sz="2800" b="1" dirty="0">
                <a:latin typeface="UTM Avo" panose="02040603050506020204" pitchFamily="18" charset="0"/>
                <a:ea typeface="Arial-Rounded" pitchFamily="34" charset="0"/>
                <a:cs typeface="Arial" pitchFamily="34" charset="0"/>
              </a:rPr>
              <a:t>  + </a:t>
            </a:r>
            <a:r>
              <a:rPr lang="en-US" sz="2800" b="1" dirty="0" err="1">
                <a:latin typeface="UTM Avo" panose="02040603050506020204" pitchFamily="18" charset="0"/>
                <a:ea typeface="Arial-Rounded" pitchFamily="34" charset="0"/>
                <a:cs typeface="Arial" pitchFamily="34" charset="0"/>
              </a:rPr>
              <a:t>Hoàn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thành</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vở</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tập</a:t>
            </a:r>
            <a:r>
              <a:rPr lang="en-US" sz="2800" b="1" dirty="0">
                <a:latin typeface="UTM Avo" panose="02040603050506020204" pitchFamily="18" charset="0"/>
                <a:ea typeface="Arial-Rounded" pitchFamily="34" charset="0"/>
                <a:cs typeface="Arial" pitchFamily="34" charset="0"/>
              </a:rPr>
              <a:t> TV</a:t>
            </a:r>
          </a:p>
          <a:p>
            <a:r>
              <a:rPr lang="en-US" sz="2800" b="1" dirty="0">
                <a:latin typeface="UTM Avo" panose="02040603050506020204" pitchFamily="18" charset="0"/>
                <a:ea typeface="Arial-Rounded" pitchFamily="34" charset="0"/>
                <a:cs typeface="Arial" pitchFamily="34" charset="0"/>
              </a:rPr>
              <a:t>  + </a:t>
            </a:r>
            <a:r>
              <a:rPr lang="en-US" sz="2800" b="1" dirty="0" err="1">
                <a:latin typeface="UTM Avo" panose="02040603050506020204" pitchFamily="18" charset="0"/>
                <a:ea typeface="Arial-Rounded" pitchFamily="34" charset="0"/>
                <a:cs typeface="Arial" pitchFamily="34" charset="0"/>
              </a:rPr>
              <a:t>Xem</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 </a:t>
            </a:r>
            <a:r>
              <a:rPr lang="en-US" sz="2800" b="1" i="1" dirty="0" err="1">
                <a:latin typeface="UTM Avo" panose="02040603050506020204" pitchFamily="18" charset="0"/>
                <a:ea typeface="Arial-Rounded" pitchFamily="34" charset="0"/>
                <a:cs typeface="Arial" pitchFamily="34" charset="0"/>
              </a:rPr>
              <a:t>Ôn</a:t>
            </a:r>
            <a:r>
              <a:rPr lang="en-US" sz="2800" b="1" i="1" dirty="0">
                <a:latin typeface="UTM Avo" panose="02040603050506020204" pitchFamily="18" charset="0"/>
                <a:ea typeface="Arial-Rounded" pitchFamily="34" charset="0"/>
                <a:cs typeface="Arial" pitchFamily="34" charset="0"/>
              </a:rPr>
              <a:t> </a:t>
            </a:r>
            <a:r>
              <a:rPr lang="en-US" sz="2800" b="1" i="1" dirty="0" err="1">
                <a:latin typeface="UTM Avo" panose="02040603050506020204" pitchFamily="18" charset="0"/>
                <a:ea typeface="Arial-Rounded" pitchFamily="34" charset="0"/>
                <a:cs typeface="Arial" pitchFamily="34" charset="0"/>
              </a:rPr>
              <a:t>tập</a:t>
            </a:r>
            <a:r>
              <a:rPr lang="en-US" sz="2800" b="1" i="1" dirty="0">
                <a:latin typeface="UTM Avo" panose="02040603050506020204" pitchFamily="18" charset="0"/>
                <a:ea typeface="Arial-Rounded" pitchFamily="34" charset="0"/>
                <a:cs typeface="Arial" pitchFamily="34" charset="0"/>
              </a:rPr>
              <a:t> </a:t>
            </a:r>
            <a:r>
              <a:rPr lang="en-US" sz="2800" b="1" dirty="0">
                <a:latin typeface="UTM Avo" panose="02040603050506020204" pitchFamily="18" charset="0"/>
                <a:ea typeface="Arial-Rounded" pitchFamily="34" charset="0"/>
                <a:cs typeface="Arial" pitchFamily="34" charset="0"/>
              </a:rPr>
              <a:t>(</a:t>
            </a:r>
            <a:r>
              <a:rPr lang="en-US" sz="2800" b="1" dirty="0" err="1">
                <a:latin typeface="UTM Avo" panose="02040603050506020204" pitchFamily="18" charset="0"/>
                <a:ea typeface="Arial-Rounded" pitchFamily="34" charset="0"/>
                <a:cs typeface="Arial" pitchFamily="34" charset="0"/>
              </a:rPr>
              <a:t>trang</a:t>
            </a:r>
            <a:r>
              <a:rPr lang="en-US" sz="2800" b="1" dirty="0">
                <a:latin typeface="UTM Avo" panose="02040603050506020204" pitchFamily="18" charset="0"/>
                <a:ea typeface="Arial-Rounded" pitchFamily="34" charset="0"/>
                <a:cs typeface="Arial" pitchFamily="34" charset="0"/>
              </a:rPr>
              <a:t> 82, 83)</a:t>
            </a:r>
          </a:p>
        </p:txBody>
      </p:sp>
    </p:spTree>
    <p:extLst>
      <p:ext uri="{BB962C8B-B14F-4D97-AF65-F5344CB8AC3E}">
        <p14:creationId xmlns:p14="http://schemas.microsoft.com/office/powerpoint/2010/main" val="338851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33" y="1568163"/>
            <a:ext cx="2873659" cy="857250"/>
          </a:xfrm>
        </p:spPr>
        <p:txBody>
          <a:bodyPr>
            <a:noAutofit/>
          </a:bodyPr>
          <a:lstStyle/>
          <a:p>
            <a:pPr algn="l"/>
            <a:r>
              <a:rPr lang="en-US" sz="3600" dirty="0" err="1">
                <a:solidFill>
                  <a:srgbClr val="7030A0"/>
                </a:solidFill>
                <a:latin typeface="UTM Avo" panose="02040603050506020204" pitchFamily="18" charset="0"/>
                <a:cs typeface="Arial" pitchFamily="34" charset="0"/>
              </a:rPr>
              <a:t>Đọc</a:t>
            </a:r>
            <a:r>
              <a:rPr lang="en-US" sz="3600" dirty="0">
                <a:solidFill>
                  <a:srgbClr val="7030A0"/>
                </a:solidFill>
                <a:latin typeface="UTM Avo" panose="02040603050506020204" pitchFamily="18" charset="0"/>
                <a:cs typeface="Arial" pitchFamily="34" charset="0"/>
              </a:rPr>
              <a:t> </a:t>
            </a:r>
            <a:r>
              <a:rPr lang="en-US" sz="3600" dirty="0" err="1">
                <a:solidFill>
                  <a:srgbClr val="7030A0"/>
                </a:solidFill>
                <a:latin typeface="UTM Avo" panose="02040603050506020204" pitchFamily="18" charset="0"/>
                <a:cs typeface="Arial" pitchFamily="34" charset="0"/>
              </a:rPr>
              <a:t>đoạn</a:t>
            </a:r>
            <a:r>
              <a:rPr lang="en-US" sz="3600" dirty="0">
                <a:solidFill>
                  <a:srgbClr val="7030A0"/>
                </a:solidFill>
                <a:latin typeface="UTM Avo" panose="02040603050506020204" pitchFamily="18" charset="0"/>
                <a:cs typeface="Arial" pitchFamily="34" charset="0"/>
              </a:rPr>
              <a:t> 2 </a:t>
            </a:r>
            <a:r>
              <a:rPr lang="en-US" sz="3600" dirty="0" err="1">
                <a:solidFill>
                  <a:srgbClr val="7030A0"/>
                </a:solidFill>
                <a:latin typeface="UTM Avo" panose="02040603050506020204" pitchFamily="18" charset="0"/>
                <a:cs typeface="Arial" pitchFamily="34" charset="0"/>
              </a:rPr>
              <a:t>trong</a:t>
            </a:r>
            <a:r>
              <a:rPr lang="en-US" sz="3600" dirty="0">
                <a:solidFill>
                  <a:srgbClr val="7030A0"/>
                </a:solidFill>
                <a:latin typeface="UTM Avo" panose="02040603050506020204" pitchFamily="18" charset="0"/>
                <a:cs typeface="Arial" pitchFamily="34" charset="0"/>
              </a:rPr>
              <a:t> </a:t>
            </a:r>
            <a:r>
              <a:rPr lang="en-US" sz="3600" dirty="0" err="1">
                <a:solidFill>
                  <a:srgbClr val="7030A0"/>
                </a:solidFill>
                <a:latin typeface="UTM Avo" panose="02040603050506020204" pitchFamily="18" charset="0"/>
                <a:cs typeface="Arial" pitchFamily="34" charset="0"/>
              </a:rPr>
              <a:t>bài</a:t>
            </a:r>
            <a:r>
              <a:rPr lang="en-US" sz="3600" dirty="0">
                <a:solidFill>
                  <a:srgbClr val="7030A0"/>
                </a:solidFill>
                <a:latin typeface="UTM Avo" panose="02040603050506020204" pitchFamily="18" charset="0"/>
                <a:cs typeface="Arial" pitchFamily="34" charset="0"/>
              </a:rPr>
              <a:t> </a:t>
            </a:r>
            <a:r>
              <a:rPr lang="en-US" sz="3600" i="1" dirty="0" err="1">
                <a:solidFill>
                  <a:srgbClr val="7030A0"/>
                </a:solidFill>
                <a:latin typeface="UTM Avo" panose="02040603050506020204" pitchFamily="18" charset="0"/>
                <a:cs typeface="Arial" pitchFamily="34" charset="0"/>
              </a:rPr>
              <a:t>Đèn</a:t>
            </a:r>
            <a:r>
              <a:rPr lang="en-US" sz="3600" i="1" dirty="0">
                <a:solidFill>
                  <a:srgbClr val="7030A0"/>
                </a:solidFill>
                <a:latin typeface="UTM Avo" panose="02040603050506020204" pitchFamily="18" charset="0"/>
                <a:cs typeface="Arial" pitchFamily="34" charset="0"/>
              </a:rPr>
              <a:t> </a:t>
            </a:r>
            <a:r>
              <a:rPr lang="en-US" sz="3600" i="1" dirty="0" err="1">
                <a:solidFill>
                  <a:srgbClr val="7030A0"/>
                </a:solidFill>
                <a:latin typeface="UTM Avo" panose="02040603050506020204" pitchFamily="18" charset="0"/>
                <a:cs typeface="Arial" pitchFamily="34" charset="0"/>
              </a:rPr>
              <a:t>giao</a:t>
            </a:r>
            <a:r>
              <a:rPr lang="en-US" sz="3600" i="1" dirty="0">
                <a:solidFill>
                  <a:srgbClr val="7030A0"/>
                </a:solidFill>
                <a:latin typeface="UTM Avo" panose="02040603050506020204" pitchFamily="18" charset="0"/>
                <a:cs typeface="Arial" pitchFamily="34" charset="0"/>
              </a:rPr>
              <a:t> </a:t>
            </a:r>
            <a:r>
              <a:rPr lang="en-US" sz="3600" i="1" dirty="0" err="1">
                <a:solidFill>
                  <a:srgbClr val="7030A0"/>
                </a:solidFill>
                <a:latin typeface="UTM Avo" panose="02040603050506020204" pitchFamily="18" charset="0"/>
                <a:cs typeface="Arial" pitchFamily="34" charset="0"/>
              </a:rPr>
              <a:t>thông</a:t>
            </a:r>
            <a:r>
              <a:rPr lang="en-US" sz="3600" i="1" dirty="0">
                <a:solidFill>
                  <a:srgbClr val="7030A0"/>
                </a:solidFill>
                <a:latin typeface="UTM Avo" panose="02040603050506020204" pitchFamily="18" charset="0"/>
                <a:cs typeface="Arial" pitchFamily="34" charset="0"/>
              </a:rPr>
              <a:t>.</a:t>
            </a:r>
            <a:endParaRPr lang="en-US" sz="3600" dirty="0">
              <a:solidFill>
                <a:srgbClr val="7030A0"/>
              </a:solidFill>
              <a:latin typeface="UTM Avo" panose="02040603050506020204" pitchFamily="18" charset="0"/>
              <a:cs typeface="Arial" pitchFamily="34" charset="0"/>
            </a:endParaRPr>
          </a:p>
        </p:txBody>
      </p:sp>
      <p:sp>
        <p:nvSpPr>
          <p:cNvPr id="8" name="Title 1"/>
          <p:cNvSpPr txBox="1">
            <a:spLocks/>
          </p:cNvSpPr>
          <p:nvPr/>
        </p:nvSpPr>
        <p:spPr>
          <a:xfrm>
            <a:off x="3042271" y="1957053"/>
            <a:ext cx="3010381"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l"/>
            <a:r>
              <a:rPr lang="en-US" sz="3600" dirty="0" err="1">
                <a:solidFill>
                  <a:srgbClr val="FF0000"/>
                </a:solidFill>
                <a:latin typeface="UTM Avo" panose="02040603050506020204" pitchFamily="18" charset="0"/>
                <a:cs typeface="Arial" pitchFamily="34" charset="0"/>
              </a:rPr>
              <a:t>Nếu</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không</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có</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đèn</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giao</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thông</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thì</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việc</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đi</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lại</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sẽ</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như</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thế</a:t>
            </a:r>
            <a:r>
              <a:rPr lang="en-US" sz="3600" dirty="0">
                <a:solidFill>
                  <a:srgbClr val="FF0000"/>
                </a:solidFill>
                <a:latin typeface="UTM Avo" panose="02040603050506020204" pitchFamily="18" charset="0"/>
                <a:cs typeface="Arial" pitchFamily="34" charset="0"/>
              </a:rPr>
              <a:t> </a:t>
            </a:r>
            <a:r>
              <a:rPr lang="en-US" sz="3600" dirty="0" err="1">
                <a:solidFill>
                  <a:srgbClr val="FF0000"/>
                </a:solidFill>
                <a:latin typeface="UTM Avo" panose="02040603050506020204" pitchFamily="18" charset="0"/>
                <a:cs typeface="Arial" pitchFamily="34" charset="0"/>
              </a:rPr>
              <a:t>nào</a:t>
            </a:r>
            <a:r>
              <a:rPr lang="en-US" sz="3600" dirty="0">
                <a:solidFill>
                  <a:srgbClr val="FF0000"/>
                </a:solidFill>
                <a:latin typeface="UTM Avo" panose="02040603050506020204" pitchFamily="18" charset="0"/>
                <a:cs typeface="Arial" pitchFamily="34" charset="0"/>
              </a:rPr>
              <a:t>?</a:t>
            </a:r>
          </a:p>
        </p:txBody>
      </p:sp>
      <p:sp>
        <p:nvSpPr>
          <p:cNvPr id="9" name="Title 1"/>
          <p:cNvSpPr txBox="1">
            <a:spLocks/>
          </p:cNvSpPr>
          <p:nvPr/>
        </p:nvSpPr>
        <p:spPr>
          <a:xfrm>
            <a:off x="6207776" y="1809750"/>
            <a:ext cx="3010381"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l"/>
            <a:r>
              <a:rPr lang="en-US" sz="3600" dirty="0" err="1">
                <a:solidFill>
                  <a:srgbClr val="00B0F0"/>
                </a:solidFill>
                <a:latin typeface="UTM Avo" panose="02040603050506020204" pitchFamily="18" charset="0"/>
                <a:cs typeface="Arial" pitchFamily="34" charset="0"/>
              </a:rPr>
              <a:t>Em</a:t>
            </a:r>
            <a:r>
              <a:rPr lang="en-US" sz="3600" dirty="0">
                <a:solidFill>
                  <a:srgbClr val="00B0F0"/>
                </a:solidFill>
                <a:latin typeface="UTM Avo" panose="02040603050506020204" pitchFamily="18" charset="0"/>
                <a:cs typeface="Arial" pitchFamily="34" charset="0"/>
              </a:rPr>
              <a:t> </a:t>
            </a:r>
            <a:r>
              <a:rPr lang="en-US" sz="3600" dirty="0" err="1">
                <a:solidFill>
                  <a:srgbClr val="00B0F0"/>
                </a:solidFill>
                <a:latin typeface="UTM Avo" panose="02040603050506020204" pitchFamily="18" charset="0"/>
                <a:cs typeface="Arial" pitchFamily="34" charset="0"/>
              </a:rPr>
              <a:t>thường</a:t>
            </a:r>
            <a:r>
              <a:rPr lang="en-US" sz="3600" dirty="0">
                <a:solidFill>
                  <a:srgbClr val="00B0F0"/>
                </a:solidFill>
                <a:latin typeface="UTM Avo" panose="02040603050506020204" pitchFamily="18" charset="0"/>
                <a:cs typeface="Arial" pitchFamily="34" charset="0"/>
              </a:rPr>
              <a:t> </a:t>
            </a:r>
            <a:r>
              <a:rPr lang="en-US" sz="3600" dirty="0" err="1">
                <a:solidFill>
                  <a:srgbClr val="00B0F0"/>
                </a:solidFill>
                <a:latin typeface="UTM Avo" panose="02040603050506020204" pitchFamily="18" charset="0"/>
                <a:cs typeface="Arial" pitchFamily="34" charset="0"/>
              </a:rPr>
              <a:t>thấy</a:t>
            </a:r>
            <a:r>
              <a:rPr lang="en-US" sz="3600" dirty="0">
                <a:solidFill>
                  <a:srgbClr val="00B0F0"/>
                </a:solidFill>
                <a:latin typeface="UTM Avo" panose="02040603050506020204" pitchFamily="18" charset="0"/>
                <a:cs typeface="Arial" pitchFamily="34" charset="0"/>
              </a:rPr>
              <a:t> </a:t>
            </a:r>
            <a:r>
              <a:rPr lang="en-US" sz="3600" dirty="0" err="1">
                <a:solidFill>
                  <a:srgbClr val="00B0F0"/>
                </a:solidFill>
                <a:latin typeface="UTM Avo" panose="02040603050506020204" pitchFamily="18" charset="0"/>
                <a:cs typeface="Arial" pitchFamily="34" charset="0"/>
              </a:rPr>
              <a:t>đèn</a:t>
            </a:r>
            <a:r>
              <a:rPr lang="en-US" sz="3600" dirty="0">
                <a:solidFill>
                  <a:srgbClr val="00B0F0"/>
                </a:solidFill>
                <a:latin typeface="UTM Avo" panose="02040603050506020204" pitchFamily="18" charset="0"/>
                <a:cs typeface="Arial" pitchFamily="34" charset="0"/>
              </a:rPr>
              <a:t> </a:t>
            </a:r>
            <a:r>
              <a:rPr lang="en-US" sz="3600" dirty="0" err="1">
                <a:solidFill>
                  <a:srgbClr val="00B0F0"/>
                </a:solidFill>
                <a:latin typeface="UTM Avo" panose="02040603050506020204" pitchFamily="18" charset="0"/>
                <a:cs typeface="Arial" pitchFamily="34" charset="0"/>
              </a:rPr>
              <a:t>giao</a:t>
            </a:r>
            <a:r>
              <a:rPr lang="en-US" sz="3600" dirty="0">
                <a:solidFill>
                  <a:srgbClr val="00B0F0"/>
                </a:solidFill>
                <a:latin typeface="UTM Avo" panose="02040603050506020204" pitchFamily="18" charset="0"/>
                <a:cs typeface="Arial" pitchFamily="34" charset="0"/>
              </a:rPr>
              <a:t> </a:t>
            </a:r>
            <a:r>
              <a:rPr lang="en-US" sz="3600" dirty="0" err="1">
                <a:solidFill>
                  <a:srgbClr val="00B0F0"/>
                </a:solidFill>
                <a:latin typeface="UTM Avo" panose="02040603050506020204" pitchFamily="18" charset="0"/>
                <a:cs typeface="Arial" pitchFamily="34" charset="0"/>
              </a:rPr>
              <a:t>thông</a:t>
            </a:r>
            <a:r>
              <a:rPr lang="en-US" sz="3600" dirty="0">
                <a:solidFill>
                  <a:srgbClr val="00B0F0"/>
                </a:solidFill>
                <a:latin typeface="UTM Avo" panose="02040603050506020204" pitchFamily="18" charset="0"/>
                <a:cs typeface="Arial" pitchFamily="34" charset="0"/>
              </a:rPr>
              <a:t> </a:t>
            </a:r>
            <a:r>
              <a:rPr lang="en-US" sz="3600" dirty="0" err="1">
                <a:solidFill>
                  <a:srgbClr val="00B0F0"/>
                </a:solidFill>
                <a:latin typeface="UTM Avo" panose="02040603050506020204" pitchFamily="18" charset="0"/>
                <a:cs typeface="Arial" pitchFamily="34" charset="0"/>
              </a:rPr>
              <a:t>xuất</a:t>
            </a:r>
            <a:r>
              <a:rPr lang="en-US" sz="3600" dirty="0">
                <a:solidFill>
                  <a:srgbClr val="00B0F0"/>
                </a:solidFill>
                <a:latin typeface="UTM Avo" panose="02040603050506020204" pitchFamily="18" charset="0"/>
                <a:cs typeface="Arial" pitchFamily="34" charset="0"/>
              </a:rPr>
              <a:t> </a:t>
            </a:r>
            <a:r>
              <a:rPr lang="en-US" sz="3600" dirty="0" err="1">
                <a:solidFill>
                  <a:srgbClr val="00B0F0"/>
                </a:solidFill>
                <a:latin typeface="UTM Avo" panose="02040603050506020204" pitchFamily="18" charset="0"/>
                <a:cs typeface="Arial" pitchFamily="34" charset="0"/>
              </a:rPr>
              <a:t>hiện</a:t>
            </a:r>
            <a:r>
              <a:rPr lang="en-US" sz="3600" dirty="0">
                <a:solidFill>
                  <a:srgbClr val="00B0F0"/>
                </a:solidFill>
                <a:latin typeface="UTM Avo" panose="02040603050506020204" pitchFamily="18" charset="0"/>
                <a:cs typeface="Arial" pitchFamily="34" charset="0"/>
              </a:rPr>
              <a:t> ở </a:t>
            </a:r>
            <a:r>
              <a:rPr lang="en-US" sz="3600" dirty="0" err="1">
                <a:solidFill>
                  <a:srgbClr val="00B0F0"/>
                </a:solidFill>
                <a:latin typeface="UTM Avo" panose="02040603050506020204" pitchFamily="18" charset="0"/>
                <a:cs typeface="Arial" pitchFamily="34" charset="0"/>
              </a:rPr>
              <a:t>đâu</a:t>
            </a:r>
            <a:r>
              <a:rPr lang="en-US" sz="3600" dirty="0">
                <a:solidFill>
                  <a:srgbClr val="00B0F0"/>
                </a:solidFill>
                <a:latin typeface="UTM Avo" panose="02040603050506020204" pitchFamily="18" charset="0"/>
                <a:cs typeface="Arial" pitchFamily="34" charset="0"/>
              </a:rPr>
              <a: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2367"/>
          <a:stretch/>
        </p:blipFill>
        <p:spPr>
          <a:xfrm>
            <a:off x="70116" y="733390"/>
            <a:ext cx="2786892" cy="3209960"/>
          </a:xfrm>
          <a:prstGeom prst="rect">
            <a:avLst/>
          </a:prstGeom>
          <a:ln>
            <a:solidFill>
              <a:srgbClr val="00B0F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182" y="742950"/>
            <a:ext cx="2928525" cy="3200400"/>
          </a:xfrm>
          <a:prstGeom prst="rect">
            <a:avLst/>
          </a:prstGeom>
          <a:ln>
            <a:solidFill>
              <a:srgbClr val="00B0F0"/>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9624" y="733388"/>
            <a:ext cx="2933449" cy="3209959"/>
          </a:xfrm>
          <a:prstGeom prst="rect">
            <a:avLst/>
          </a:prstGeom>
          <a:ln>
            <a:solidFill>
              <a:srgbClr val="00B0F0"/>
            </a:solidFill>
          </a:ln>
        </p:spPr>
      </p:pic>
      <p:sp>
        <p:nvSpPr>
          <p:cNvPr id="3" name="Rectangle 2">
            <a:extLst>
              <a:ext uri="{FF2B5EF4-FFF2-40B4-BE49-F238E27FC236}">
                <a16:creationId xmlns:a16="http://schemas.microsoft.com/office/drawing/2014/main" id="{028276D4-A9BA-4598-B627-3CC643C973F7}"/>
              </a:ext>
            </a:extLst>
          </p:cNvPr>
          <p:cNvSpPr/>
          <p:nvPr/>
        </p:nvSpPr>
        <p:spPr>
          <a:xfrm>
            <a:off x="0" y="742950"/>
            <a:ext cx="2928525" cy="3276600"/>
          </a:xfrm>
          <a:prstGeom prst="rect">
            <a:avLst/>
          </a:prstGeom>
          <a:noFill/>
          <a:ln w="57150">
            <a:solidFill>
              <a:srgbClr val="CB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B715C6A-2255-4775-B11A-1E49DD2DA876}"/>
              </a:ext>
            </a:extLst>
          </p:cNvPr>
          <p:cNvSpPr/>
          <p:nvPr/>
        </p:nvSpPr>
        <p:spPr>
          <a:xfrm>
            <a:off x="3086017" y="742950"/>
            <a:ext cx="2928525" cy="3276600"/>
          </a:xfrm>
          <a:prstGeom prst="rect">
            <a:avLst/>
          </a:prstGeom>
          <a:noFill/>
          <a:ln w="57150">
            <a:solidFill>
              <a:srgbClr val="FF8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A76AB-0EE9-4511-90B8-444083DE4A49}"/>
              </a:ext>
            </a:extLst>
          </p:cNvPr>
          <p:cNvSpPr/>
          <p:nvPr/>
        </p:nvSpPr>
        <p:spPr>
          <a:xfrm>
            <a:off x="6152087" y="742950"/>
            <a:ext cx="2928525" cy="3276600"/>
          </a:xfrm>
          <a:prstGeom prst="rect">
            <a:avLst/>
          </a:prstGeom>
          <a:noFill/>
          <a:ln w="57150">
            <a:solidFill>
              <a:srgbClr val="36C1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ocument 17">
            <a:extLst>
              <a:ext uri="{FF2B5EF4-FFF2-40B4-BE49-F238E27FC236}">
                <a16:creationId xmlns:a16="http://schemas.microsoft.com/office/drawing/2014/main" id="{A1C46684-70DB-4065-969D-0750006CD220}"/>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F3DD76FD-476D-4954-B5BD-8C17962BE2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5153" y="-51854"/>
            <a:ext cx="1024081" cy="1024081"/>
          </a:xfrm>
          <a:prstGeom prst="rect">
            <a:avLst/>
          </a:prstGeom>
        </p:spPr>
      </p:pic>
      <p:pic>
        <p:nvPicPr>
          <p:cNvPr id="15" name="Picture 14">
            <a:extLst>
              <a:ext uri="{FF2B5EF4-FFF2-40B4-BE49-F238E27FC236}">
                <a16:creationId xmlns:a16="http://schemas.microsoft.com/office/drawing/2014/main" id="{C002DA8C-E5CE-4E6A-B5DB-25CA4A9DCB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09" y="-211597"/>
            <a:ext cx="1242112" cy="1242112"/>
          </a:xfrm>
          <a:prstGeom prst="rect">
            <a:avLst/>
          </a:prstGeom>
        </p:spPr>
      </p:pic>
    </p:spTree>
    <p:extLst>
      <p:ext uri="{BB962C8B-B14F-4D97-AF65-F5344CB8AC3E}">
        <p14:creationId xmlns:p14="http://schemas.microsoft.com/office/powerpoint/2010/main" val="2888387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6"/>
                                        </p:tgtEl>
                                        <p:attrNameLst>
                                          <p:attrName>ppt_x</p:attrName>
                                        </p:attrNameLst>
                                      </p:cBhvr>
                                      <p:tavLst>
                                        <p:tav tm="0">
                                          <p:val>
                                            <p:strVal val="ppt_x"/>
                                          </p:val>
                                        </p:tav>
                                        <p:tav tm="100000">
                                          <p:val>
                                            <p:strVal val="ppt_x"/>
                                          </p:val>
                                        </p:tav>
                                      </p:tavLst>
                                    </p:anim>
                                    <p:anim calcmode="lin" valueType="num">
                                      <p:cBhvr additive="base">
                                        <p:cTn id="14" dur="500"/>
                                        <p:tgtEl>
                                          <p:spTgt spid="6"/>
                                        </p:tgtEl>
                                        <p:attrNameLst>
                                          <p:attrName>ppt_y</p:attrName>
                                        </p:attrNameLst>
                                      </p:cBhvr>
                                      <p:tavLst>
                                        <p:tav tm="0">
                                          <p:val>
                                            <p:strVal val="ppt_y"/>
                                          </p:val>
                                        </p:tav>
                                        <p:tav tm="100000">
                                          <p:val>
                                            <p:strVal val="1+ppt_h/2"/>
                                          </p:val>
                                        </p:tav>
                                      </p:tavLst>
                                    </p:anim>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pPr marL="0" marR="0" lvl="0" indent="0" algn="l" defTabSz="91318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B0F0"/>
                </a:solidFill>
                <a:effectLst/>
                <a:uLnTx/>
                <a:uFillTx/>
                <a:latin typeface="UTM Avo" panose="02040603050506020204" pitchFamily="18" charset="0"/>
                <a:ea typeface="+mn-ea"/>
                <a:cs typeface="+mn-cs"/>
              </a:rPr>
              <a:t>TIẾT 3</a:t>
            </a:r>
          </a:p>
        </p:txBody>
      </p:sp>
    </p:spTree>
    <p:extLst>
      <p:ext uri="{BB962C8B-B14F-4D97-AF65-F5344CB8AC3E}">
        <p14:creationId xmlns:p14="http://schemas.microsoft.com/office/powerpoint/2010/main" val="1716947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3937756" y="5294413"/>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77337" y="5899795"/>
            <a:ext cx="84201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ĐÈN GIAO THÔNG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7552536" y="5884406"/>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5</a:t>
            </a: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672" r="18083"/>
          <a:stretch/>
        </p:blipFill>
        <p:spPr bwMode="auto">
          <a:xfrm>
            <a:off x="1902623" y="1973284"/>
            <a:ext cx="5408386"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69" y="2082055"/>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4908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F4F90534-FC47-4BA5-9E0E-EC2702FCE52B}"/>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pic>
        <p:nvPicPr>
          <p:cNvPr id="1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922" b="45148"/>
          <a:stretch/>
        </p:blipFill>
        <p:spPr bwMode="auto">
          <a:xfrm>
            <a:off x="207738" y="3222170"/>
            <a:ext cx="8724900" cy="10885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209550" y="285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UTM Avo" panose="02040603050506020204" pitchFamily="18" charset="0"/>
                <a:cs typeface="Arial" pitchFamily="34" charset="0"/>
              </a:rPr>
              <a:t>5</a:t>
            </a:r>
          </a:p>
        </p:txBody>
      </p:sp>
      <p:sp>
        <p:nvSpPr>
          <p:cNvPr id="17" name="TextBox 16"/>
          <p:cNvSpPr txBox="1"/>
          <p:nvPr/>
        </p:nvSpPr>
        <p:spPr>
          <a:xfrm>
            <a:off x="825500" y="345960"/>
            <a:ext cx="8426450" cy="461653"/>
          </a:xfrm>
          <a:prstGeom prst="rect">
            <a:avLst/>
          </a:prstGeom>
          <a:noFill/>
        </p:spPr>
        <p:txBody>
          <a:bodyPr wrap="square" lIns="91428" tIns="45714" rIns="91428" bIns="45714" rtlCol="0">
            <a:spAutoFit/>
          </a:bodyPr>
          <a:lstStyle/>
          <a:p>
            <a:pPr algn="just"/>
            <a:r>
              <a:rPr lang="en-US" sz="2400" b="1" dirty="0" err="1">
                <a:solidFill>
                  <a:srgbClr val="002060"/>
                </a:solidFill>
                <a:latin typeface="UTM Avo" panose="02040603050506020204" pitchFamily="18" charset="0"/>
                <a:ea typeface="Arial-Rounded" pitchFamily="34" charset="0"/>
                <a:cs typeface="Arial" pitchFamily="34" charset="0"/>
              </a:rPr>
              <a:t>Chọn</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từ</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ngữ</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để</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hoàn</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thiện</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câu</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và</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viết</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câu</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vào</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vở</a:t>
            </a:r>
            <a:endParaRPr lang="en-US" sz="2400" b="1" dirty="0">
              <a:solidFill>
                <a:srgbClr val="002060"/>
              </a:solidFill>
              <a:latin typeface="UTM Avo" panose="02040603050506020204" pitchFamily="18" charset="0"/>
              <a:ea typeface="Arial-Rounded" pitchFamily="34" charset="0"/>
              <a:cs typeface="Arial" pitchFamily="34" charset="0"/>
            </a:endParaRPr>
          </a:p>
        </p:txBody>
      </p:sp>
      <p:sp>
        <p:nvSpPr>
          <p:cNvPr id="7" name="TextBox 6"/>
          <p:cNvSpPr txBox="1"/>
          <p:nvPr/>
        </p:nvSpPr>
        <p:spPr>
          <a:xfrm>
            <a:off x="893618" y="1139037"/>
            <a:ext cx="6781800" cy="523208"/>
          </a:xfrm>
          <a:prstGeom prst="rect">
            <a:avLst/>
          </a:prstGeom>
          <a:solidFill>
            <a:srgbClr val="B9EDFF"/>
          </a:solidFill>
        </p:spPr>
        <p:txBody>
          <a:bodyPr wrap="square" lIns="91428" tIns="45714" rIns="91428" bIns="45714" rtlCol="0">
            <a:spAutoFit/>
          </a:bodyPr>
          <a:lstStyle/>
          <a:p>
            <a:pPr algn="just"/>
            <a:r>
              <a:rPr lang="en-US" sz="2800" b="1">
                <a:latin typeface="UTM Avo" panose="02040603050506020204" pitchFamily="18" charset="0"/>
                <a:ea typeface="Arial-Rounded" pitchFamily="34" charset="0"/>
                <a:cs typeface="Arial" pitchFamily="34" charset="0"/>
              </a:rPr>
              <a:t>bổ ích				</a:t>
            </a:r>
          </a:p>
        </p:txBody>
      </p:sp>
      <p:sp>
        <p:nvSpPr>
          <p:cNvPr id="11" name="TextBox 10"/>
          <p:cNvSpPr txBox="1"/>
          <p:nvPr/>
        </p:nvSpPr>
        <p:spPr>
          <a:xfrm>
            <a:off x="228600" y="2052864"/>
            <a:ext cx="8610600" cy="523208"/>
          </a:xfrm>
          <a:prstGeom prst="rect">
            <a:avLst/>
          </a:prstGeom>
          <a:noFill/>
        </p:spPr>
        <p:txBody>
          <a:bodyPr wrap="square" lIns="91428" tIns="45714" rIns="91428" bIns="45714" rtlCol="0">
            <a:spAutoFit/>
          </a:bodyPr>
          <a:lstStyle/>
          <a:p>
            <a:pPr algn="just"/>
            <a:r>
              <a:rPr lang="en-US" sz="2800" b="1" dirty="0">
                <a:solidFill>
                  <a:schemeClr val="bg2">
                    <a:lumMod val="10000"/>
                  </a:schemeClr>
                </a:solidFill>
                <a:latin typeface="UTM Avo" panose="02040603050506020204" pitchFamily="18" charset="0"/>
                <a:ea typeface="Arial-Rounded" pitchFamily="34" charset="0"/>
                <a:cs typeface="Arial" pitchFamily="34" charset="0"/>
              </a:rPr>
              <a:t>Xe </a:t>
            </a:r>
            <a:r>
              <a:rPr lang="en-US" sz="2800" b="1" dirty="0" err="1">
                <a:solidFill>
                  <a:schemeClr val="bg2">
                    <a:lumMod val="10000"/>
                  </a:schemeClr>
                </a:solidFill>
                <a:latin typeface="UTM Avo" panose="02040603050506020204" pitchFamily="18" charset="0"/>
                <a:ea typeface="Arial-Rounded" pitchFamily="34" charset="0"/>
                <a:cs typeface="Arial" pitchFamily="34" charset="0"/>
              </a:rPr>
              <a:t>cộ</a:t>
            </a:r>
            <a:r>
              <a:rPr lang="en-US" sz="2800" b="1" dirty="0">
                <a:solidFill>
                  <a:schemeClr val="bg2">
                    <a:lumMod val="10000"/>
                  </a:schemeClr>
                </a:solidFill>
                <a:latin typeface="UTM Avo" panose="02040603050506020204" pitchFamily="18" charset="0"/>
                <a:ea typeface="Arial-Rounded" pitchFamily="34" charset="0"/>
                <a:cs typeface="Arial" pitchFamily="34" charset="0"/>
              </a:rPr>
              <a:t> </a:t>
            </a:r>
            <a:r>
              <a:rPr lang="en-US" sz="2800" b="1" dirty="0" err="1">
                <a:solidFill>
                  <a:schemeClr val="bg2">
                    <a:lumMod val="10000"/>
                  </a:schemeClr>
                </a:solidFill>
                <a:latin typeface="UTM Avo" panose="02040603050506020204" pitchFamily="18" charset="0"/>
                <a:ea typeface="Arial-Rounded" pitchFamily="34" charset="0"/>
                <a:cs typeface="Arial" pitchFamily="34" charset="0"/>
              </a:rPr>
              <a:t>cần</a:t>
            </a:r>
            <a:r>
              <a:rPr lang="en-US" sz="2800" b="1" dirty="0">
                <a:solidFill>
                  <a:schemeClr val="bg2">
                    <a:lumMod val="10000"/>
                  </a:schemeClr>
                </a:solidFill>
                <a:latin typeface="UTM Avo" panose="02040603050506020204" pitchFamily="18" charset="0"/>
                <a:ea typeface="Arial-Rounded" pitchFamily="34" charset="0"/>
                <a:cs typeface="Arial" pitchFamily="34" charset="0"/>
              </a:rPr>
              <a:t> </a:t>
            </a:r>
            <a:r>
              <a:rPr lang="en-US" sz="2800" b="1" dirty="0" err="1">
                <a:solidFill>
                  <a:schemeClr val="bg2">
                    <a:lumMod val="10000"/>
                  </a:schemeClr>
                </a:solidFill>
                <a:latin typeface="UTM Avo" panose="02040603050506020204" pitchFamily="18" charset="0"/>
                <a:ea typeface="Arial-Rounded" pitchFamily="34" charset="0"/>
                <a:cs typeface="Arial" pitchFamily="34" charset="0"/>
              </a:rPr>
              <a:t>phải</a:t>
            </a:r>
            <a:r>
              <a:rPr lang="en-US" sz="2800" b="1" dirty="0">
                <a:solidFill>
                  <a:schemeClr val="bg2">
                    <a:lumMod val="10000"/>
                  </a:schemeClr>
                </a:solidFill>
                <a:latin typeface="UTM Avo" panose="02040603050506020204" pitchFamily="18" charset="0"/>
                <a:ea typeface="Arial-Rounded" pitchFamily="34" charset="0"/>
                <a:cs typeface="Arial" pitchFamily="34" charset="0"/>
              </a:rPr>
              <a:t> </a:t>
            </a:r>
            <a:r>
              <a:rPr lang="en-US" sz="2800" b="1" dirty="0" err="1">
                <a:solidFill>
                  <a:schemeClr val="bg2">
                    <a:lumMod val="10000"/>
                  </a:schemeClr>
                </a:solidFill>
                <a:latin typeface="UTM Avo" panose="02040603050506020204" pitchFamily="18" charset="0"/>
                <a:ea typeface="Arial-Rounded" pitchFamily="34" charset="0"/>
                <a:cs typeface="Arial" pitchFamily="34" charset="0"/>
              </a:rPr>
              <a:t>dừng</a:t>
            </a:r>
            <a:r>
              <a:rPr lang="en-US" sz="2800" b="1" dirty="0">
                <a:solidFill>
                  <a:schemeClr val="bg2">
                    <a:lumMod val="10000"/>
                  </a:schemeClr>
                </a:solidFill>
                <a:latin typeface="UTM Avo" panose="02040603050506020204" pitchFamily="18" charset="0"/>
                <a:ea typeface="Arial-Rounded" pitchFamily="34" charset="0"/>
                <a:cs typeface="Arial" pitchFamily="34" charset="0"/>
              </a:rPr>
              <a:t> </a:t>
            </a:r>
            <a:r>
              <a:rPr lang="en-US" sz="2800" b="1" dirty="0" err="1">
                <a:solidFill>
                  <a:schemeClr val="bg2">
                    <a:lumMod val="10000"/>
                  </a:schemeClr>
                </a:solidFill>
                <a:latin typeface="UTM Avo" panose="02040603050506020204" pitchFamily="18" charset="0"/>
                <a:ea typeface="Arial-Rounded" pitchFamily="34" charset="0"/>
                <a:cs typeface="Arial" pitchFamily="34" charset="0"/>
              </a:rPr>
              <a:t>lại</a:t>
            </a:r>
            <a:r>
              <a:rPr lang="en-US" sz="2800" b="1" dirty="0">
                <a:solidFill>
                  <a:schemeClr val="bg2">
                    <a:lumMod val="10000"/>
                  </a:schemeClr>
                </a:solidFill>
                <a:latin typeface="UTM Avo" panose="02040603050506020204" pitchFamily="18" charset="0"/>
                <a:ea typeface="Arial-Rounded" pitchFamily="34" charset="0"/>
                <a:cs typeface="Arial" pitchFamily="34" charset="0"/>
              </a:rPr>
              <a:t> </a:t>
            </a:r>
            <a:r>
              <a:rPr lang="en-US" sz="2800" b="1" dirty="0" err="1">
                <a:solidFill>
                  <a:schemeClr val="bg2">
                    <a:lumMod val="10000"/>
                  </a:schemeClr>
                </a:solidFill>
                <a:latin typeface="UTM Avo" panose="02040603050506020204" pitchFamily="18" charset="0"/>
                <a:ea typeface="Arial-Rounded" pitchFamily="34" charset="0"/>
                <a:cs typeface="Arial" pitchFamily="34" charset="0"/>
              </a:rPr>
              <a:t>khi</a:t>
            </a:r>
            <a:r>
              <a:rPr lang="en-US" sz="2800" b="1" dirty="0">
                <a:solidFill>
                  <a:schemeClr val="bg2">
                    <a:lumMod val="10000"/>
                  </a:schemeClr>
                </a:solidFill>
                <a:latin typeface="UTM Avo" panose="02040603050506020204" pitchFamily="18" charset="0"/>
                <a:ea typeface="Arial-Rounded" pitchFamily="34" charset="0"/>
                <a:cs typeface="Arial" pitchFamily="34" charset="0"/>
              </a:rPr>
              <a:t> </a:t>
            </a:r>
            <a:r>
              <a:rPr lang="en-US" sz="2800" b="1" dirty="0" err="1">
                <a:solidFill>
                  <a:schemeClr val="bg2">
                    <a:lumMod val="10000"/>
                  </a:schemeClr>
                </a:solidFill>
                <a:latin typeface="UTM Avo" panose="02040603050506020204" pitchFamily="18" charset="0"/>
                <a:ea typeface="Arial-Rounded" pitchFamily="34" charset="0"/>
                <a:cs typeface="Arial" pitchFamily="34" charset="0"/>
              </a:rPr>
              <a:t>có</a:t>
            </a:r>
            <a:r>
              <a:rPr lang="en-US" sz="2800" b="1" dirty="0">
                <a:solidFill>
                  <a:schemeClr val="bg2">
                    <a:lumMod val="10000"/>
                  </a:schemeClr>
                </a:solidFill>
                <a:latin typeface="UTM Avo" panose="02040603050506020204" pitchFamily="18" charset="0"/>
                <a:ea typeface="Arial-Rounded" pitchFamily="34" charset="0"/>
                <a:cs typeface="Arial" pitchFamily="34" charset="0"/>
              </a:rPr>
              <a:t> (….…..)   .</a:t>
            </a:r>
          </a:p>
        </p:txBody>
      </p:sp>
      <p:sp>
        <p:nvSpPr>
          <p:cNvPr id="12" name="TextBox 11"/>
          <p:cNvSpPr txBox="1"/>
          <p:nvPr/>
        </p:nvSpPr>
        <p:spPr>
          <a:xfrm>
            <a:off x="3268354" y="1139037"/>
            <a:ext cx="2112818" cy="523208"/>
          </a:xfrm>
          <a:prstGeom prst="rect">
            <a:avLst/>
          </a:prstGeom>
          <a:solidFill>
            <a:srgbClr val="B9EDFF"/>
          </a:solidFill>
        </p:spPr>
        <p:txBody>
          <a:bodyPr wrap="square" lIns="91428" tIns="45714" rIns="91428" bIns="45714" rtlCol="0">
            <a:spAutoFit/>
          </a:bodyPr>
          <a:lstStyle/>
          <a:p>
            <a:pPr algn="ctr"/>
            <a:r>
              <a:rPr lang="en-US" sz="2800" b="1" dirty="0" err="1">
                <a:solidFill>
                  <a:schemeClr val="bg2">
                    <a:lumMod val="10000"/>
                  </a:schemeClr>
                </a:solidFill>
                <a:latin typeface="UTM Avo" panose="02040603050506020204" pitchFamily="18" charset="0"/>
                <a:ea typeface="Arial-Rounded" pitchFamily="34" charset="0"/>
                <a:cs typeface="Arial" pitchFamily="34" charset="0"/>
              </a:rPr>
              <a:t>đèn</a:t>
            </a:r>
            <a:r>
              <a:rPr lang="en-US" sz="2800" b="1" dirty="0">
                <a:solidFill>
                  <a:schemeClr val="bg2">
                    <a:lumMod val="10000"/>
                  </a:schemeClr>
                </a:solidFill>
                <a:latin typeface="UTM Avo" panose="02040603050506020204" pitchFamily="18" charset="0"/>
                <a:ea typeface="Arial-Rounded" pitchFamily="34" charset="0"/>
                <a:cs typeface="Arial" pitchFamily="34" charset="0"/>
              </a:rPr>
              <a:t> </a:t>
            </a:r>
            <a:r>
              <a:rPr lang="en-US" sz="2800" b="1" dirty="0" err="1">
                <a:solidFill>
                  <a:schemeClr val="bg2">
                    <a:lumMod val="10000"/>
                  </a:schemeClr>
                </a:solidFill>
                <a:latin typeface="UTM Avo" panose="02040603050506020204" pitchFamily="18" charset="0"/>
                <a:ea typeface="Arial-Rounded" pitchFamily="34" charset="0"/>
                <a:cs typeface="Arial" pitchFamily="34" charset="0"/>
              </a:rPr>
              <a:t>vàng</a:t>
            </a:r>
            <a:endParaRPr lang="en-US" sz="2800" b="1" dirty="0">
              <a:solidFill>
                <a:schemeClr val="bg2">
                  <a:lumMod val="10000"/>
                </a:schemeClr>
              </a:solidFill>
              <a:latin typeface="UTM Avo" panose="02040603050506020204" pitchFamily="18" charset="0"/>
              <a:ea typeface="Arial-Rounded" pitchFamily="34" charset="0"/>
              <a:cs typeface="Arial" pitchFamily="34" charset="0"/>
            </a:endParaRPr>
          </a:p>
        </p:txBody>
      </p:sp>
      <p:sp>
        <p:nvSpPr>
          <p:cNvPr id="13" name="TextBox 12"/>
          <p:cNvSpPr txBox="1"/>
          <p:nvPr/>
        </p:nvSpPr>
        <p:spPr>
          <a:xfrm>
            <a:off x="893618" y="1139037"/>
            <a:ext cx="2112818" cy="523208"/>
          </a:xfrm>
          <a:prstGeom prst="rect">
            <a:avLst/>
          </a:prstGeom>
          <a:solidFill>
            <a:srgbClr val="B9EDFF"/>
          </a:solidFill>
        </p:spPr>
        <p:txBody>
          <a:bodyPr wrap="square" lIns="91428" tIns="45714" rIns="91428" bIns="45714" rtlCol="0">
            <a:spAutoFit/>
          </a:bodyPr>
          <a:lstStyle/>
          <a:p>
            <a:pPr algn="ctr"/>
            <a:r>
              <a:rPr lang="en-US" sz="2800" b="1" dirty="0" err="1">
                <a:solidFill>
                  <a:schemeClr val="bg2">
                    <a:lumMod val="10000"/>
                  </a:schemeClr>
                </a:solidFill>
                <a:latin typeface="UTM Avo" panose="02040603050506020204" pitchFamily="18" charset="0"/>
                <a:ea typeface="Arial-Rounded" pitchFamily="34" charset="0"/>
                <a:cs typeface="Arial" pitchFamily="34" charset="0"/>
              </a:rPr>
              <a:t>đèn</a:t>
            </a:r>
            <a:r>
              <a:rPr lang="en-US" sz="2800" b="1" dirty="0">
                <a:solidFill>
                  <a:schemeClr val="bg2">
                    <a:lumMod val="10000"/>
                  </a:schemeClr>
                </a:solidFill>
                <a:latin typeface="UTM Avo" panose="02040603050506020204" pitchFamily="18" charset="0"/>
                <a:ea typeface="Arial-Rounded" pitchFamily="34" charset="0"/>
                <a:cs typeface="Arial" pitchFamily="34" charset="0"/>
              </a:rPr>
              <a:t> </a:t>
            </a:r>
            <a:r>
              <a:rPr lang="en-US" sz="2800" b="1" dirty="0" err="1">
                <a:solidFill>
                  <a:schemeClr val="bg2">
                    <a:lumMod val="10000"/>
                  </a:schemeClr>
                </a:solidFill>
                <a:latin typeface="UTM Avo" panose="02040603050506020204" pitchFamily="18" charset="0"/>
                <a:ea typeface="Arial-Rounded" pitchFamily="34" charset="0"/>
                <a:cs typeface="Arial" pitchFamily="34" charset="0"/>
              </a:rPr>
              <a:t>xanh</a:t>
            </a:r>
            <a:endParaRPr lang="en-US" sz="2800" b="1" dirty="0">
              <a:solidFill>
                <a:schemeClr val="bg2">
                  <a:lumMod val="10000"/>
                </a:schemeClr>
              </a:solidFill>
              <a:latin typeface="UTM Avo" panose="02040603050506020204" pitchFamily="18" charset="0"/>
              <a:ea typeface="Arial-Rounded" pitchFamily="34" charset="0"/>
              <a:cs typeface="Arial" pitchFamily="34" charset="0"/>
            </a:endParaRPr>
          </a:p>
        </p:txBody>
      </p:sp>
      <p:sp>
        <p:nvSpPr>
          <p:cNvPr id="10" name="TextBox 9"/>
          <p:cNvSpPr txBox="1"/>
          <p:nvPr/>
        </p:nvSpPr>
        <p:spPr>
          <a:xfrm>
            <a:off x="5708393" y="1139037"/>
            <a:ext cx="1613415" cy="523208"/>
          </a:xfrm>
          <a:prstGeom prst="rect">
            <a:avLst/>
          </a:prstGeom>
          <a:solidFill>
            <a:srgbClr val="B9EDFF"/>
          </a:solidFill>
          <a:ln>
            <a:noFill/>
          </a:ln>
        </p:spPr>
        <p:txBody>
          <a:bodyPr wrap="square" lIns="91428" tIns="45714" rIns="91428" bIns="45714" rtlCol="0">
            <a:spAutoFit/>
          </a:bodyPr>
          <a:lstStyle/>
          <a:p>
            <a:pPr algn="ctr"/>
            <a:r>
              <a:rPr lang="en-US" sz="2800" b="1" dirty="0" err="1">
                <a:solidFill>
                  <a:schemeClr val="bg2">
                    <a:lumMod val="10000"/>
                  </a:schemeClr>
                </a:solidFill>
                <a:latin typeface="UTM Avo" panose="02040603050506020204" pitchFamily="18" charset="0"/>
                <a:ea typeface="Arial-Rounded" pitchFamily="34" charset="0"/>
                <a:cs typeface="Arial" pitchFamily="34" charset="0"/>
              </a:rPr>
              <a:t>đèn</a:t>
            </a:r>
            <a:r>
              <a:rPr lang="en-US" sz="2800" b="1" dirty="0">
                <a:solidFill>
                  <a:schemeClr val="bg2">
                    <a:lumMod val="10000"/>
                  </a:schemeClr>
                </a:solidFill>
                <a:latin typeface="UTM Avo" panose="02040603050506020204" pitchFamily="18" charset="0"/>
                <a:ea typeface="Arial-Rounded" pitchFamily="34" charset="0"/>
                <a:cs typeface="Arial" pitchFamily="34" charset="0"/>
              </a:rPr>
              <a:t> </a:t>
            </a:r>
            <a:r>
              <a:rPr lang="en-US" sz="2800" b="1" dirty="0" err="1">
                <a:solidFill>
                  <a:schemeClr val="bg2">
                    <a:lumMod val="10000"/>
                  </a:schemeClr>
                </a:solidFill>
                <a:latin typeface="UTM Avo" panose="02040603050506020204" pitchFamily="18" charset="0"/>
                <a:ea typeface="Arial-Rounded" pitchFamily="34" charset="0"/>
                <a:cs typeface="Arial" pitchFamily="34" charset="0"/>
              </a:rPr>
              <a:t>đỏ</a:t>
            </a:r>
            <a:endParaRPr lang="en-US" sz="2800" b="1" dirty="0">
              <a:solidFill>
                <a:schemeClr val="bg2">
                  <a:lumMod val="10000"/>
                </a:schemeClr>
              </a:solidFill>
              <a:latin typeface="UTM Avo" panose="02040603050506020204" pitchFamily="18" charset="0"/>
              <a:ea typeface="Arial-Rounded" pitchFamily="34" charset="0"/>
              <a:cs typeface="Arial" pitchFamily="34" charset="0"/>
            </a:endParaRPr>
          </a:p>
        </p:txBody>
      </p:sp>
      <p:sp>
        <p:nvSpPr>
          <p:cNvPr id="15" name="Rectangle 14"/>
          <p:cNvSpPr/>
          <p:nvPr/>
        </p:nvSpPr>
        <p:spPr>
          <a:xfrm>
            <a:off x="825500" y="3540577"/>
            <a:ext cx="9067800" cy="630942"/>
          </a:xfrm>
          <a:prstGeom prst="rect">
            <a:avLst/>
          </a:prstGeom>
        </p:spPr>
        <p:txBody>
          <a:bodyPr wrap="square">
            <a:spAutoFit/>
          </a:bodyPr>
          <a:lstStyle/>
          <a:p>
            <a:pPr algn="just"/>
            <a:r>
              <a:rPr lang="vi-VN" sz="3500" b="1">
                <a:solidFill>
                  <a:srgbClr val="7030A0"/>
                </a:solidFill>
                <a:latin typeface="HP001 5 hàng" pitchFamily="34" charset="0"/>
              </a:rPr>
              <a:t>Xe cộ cần </a:t>
            </a:r>
            <a:r>
              <a:rPr lang="el-GR" sz="3500" b="1">
                <a:solidFill>
                  <a:srgbClr val="7030A0"/>
                </a:solidFill>
                <a:latin typeface="HP001 5 hàng" pitchFamily="34" charset="0"/>
              </a:rPr>
              <a:t>ι</a:t>
            </a:r>
            <a:r>
              <a:rPr lang="vi-VN" sz="3500" b="1">
                <a:solidFill>
                  <a:srgbClr val="7030A0"/>
                </a:solidFill>
                <a:latin typeface="HP001 5 hàng" pitchFamily="34" charset="0"/>
              </a:rPr>
              <a:t>ải dừng lại </a:t>
            </a:r>
            <a:r>
              <a:rPr lang="el-GR" sz="3500" b="1">
                <a:solidFill>
                  <a:srgbClr val="7030A0"/>
                </a:solidFill>
                <a:latin typeface="HP001 5 hàng" pitchFamily="34" charset="0"/>
              </a:rPr>
              <a:t>δ</a:t>
            </a:r>
            <a:r>
              <a:rPr lang="vi-VN" sz="3500" b="1">
                <a:solidFill>
                  <a:srgbClr val="7030A0"/>
                </a:solidFill>
                <a:latin typeface="HP001 5 hàng" pitchFamily="34" charset="0"/>
              </a:rPr>
              <a:t>i có </a:t>
            </a:r>
            <a:r>
              <a:rPr lang="el-GR" sz="3500" b="1">
                <a:solidFill>
                  <a:srgbClr val="7030A0"/>
                </a:solidFill>
                <a:latin typeface="HP001 5 hàng" pitchFamily="34" charset="0"/>
              </a:rPr>
              <a:t>Α˝</a:t>
            </a:r>
            <a:r>
              <a:rPr lang="vi-VN" sz="3500" b="1">
                <a:solidFill>
                  <a:srgbClr val="7030A0"/>
                </a:solidFill>
                <a:latin typeface="HP001 5 hàng" pitchFamily="34" charset="0"/>
              </a:rPr>
              <a:t>n đỏ</a:t>
            </a:r>
            <a:r>
              <a:rPr lang="en-US" sz="3500" b="1">
                <a:solidFill>
                  <a:srgbClr val="7030A0"/>
                </a:solidFill>
                <a:latin typeface="HP001 5 hàng" pitchFamily="34" charset="0"/>
              </a:rPr>
              <a:t>.</a:t>
            </a:r>
            <a:endParaRPr lang="en-US" sz="3500" b="1">
              <a:solidFill>
                <a:srgbClr val="7030A0"/>
              </a:solidFill>
              <a:latin typeface="HP001 4 hàng" pitchFamily="34" charset="0"/>
            </a:endParaRPr>
          </a:p>
        </p:txBody>
      </p:sp>
      <p:pic>
        <p:nvPicPr>
          <p:cNvPr id="2"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13.8521"/>
                </p14:media>
              </p:ext>
            </p:extLst>
          </p:nvPr>
        </p:nvPicPr>
        <p:blipFill>
          <a:blip r:embed="rId8"/>
          <a:stretch>
            <a:fillRect/>
          </a:stretch>
        </p:blipFill>
        <p:spPr>
          <a:xfrm>
            <a:off x="9906000" y="898071"/>
            <a:ext cx="609600" cy="609600"/>
          </a:xfrm>
          <a:prstGeom prst="rect">
            <a:avLst/>
          </a:prstGeom>
        </p:spPr>
      </p:pic>
      <p:sp>
        <p:nvSpPr>
          <p:cNvPr id="19" name="TextBox 18"/>
          <p:cNvSpPr txBox="1"/>
          <p:nvPr/>
        </p:nvSpPr>
        <p:spPr>
          <a:xfrm>
            <a:off x="1239341" y="4492797"/>
            <a:ext cx="6918037" cy="523208"/>
          </a:xfrm>
          <a:prstGeom prst="rect">
            <a:avLst/>
          </a:prstGeom>
          <a:solidFill>
            <a:schemeClr val="bg1"/>
          </a:solidFill>
        </p:spPr>
        <p:txBody>
          <a:bodyPr wrap="square" lIns="91428" tIns="45714" rIns="91428" bIns="45714" rtlCol="0">
            <a:spAutoFit/>
          </a:bodyPr>
          <a:lstStyle/>
          <a:p>
            <a:pPr algn="ctr"/>
            <a:r>
              <a:rPr lang="en-US" sz="2800" b="1">
                <a:latin typeface="UTM Avo" panose="02040603050506020204" pitchFamily="18" charset="0"/>
                <a:ea typeface="Arial-Rounded" pitchFamily="34" charset="0"/>
                <a:cs typeface="Arial" pitchFamily="34" charset="0"/>
              </a:rPr>
              <a:t>Khi viết chữ đầu dòng, ta lưu ý gì?</a:t>
            </a:r>
          </a:p>
        </p:txBody>
      </p:sp>
      <p:sp>
        <p:nvSpPr>
          <p:cNvPr id="20" name="TextBox 19"/>
          <p:cNvSpPr txBox="1"/>
          <p:nvPr/>
        </p:nvSpPr>
        <p:spPr>
          <a:xfrm>
            <a:off x="1239341" y="4492797"/>
            <a:ext cx="6918037" cy="523208"/>
          </a:xfrm>
          <a:prstGeom prst="rect">
            <a:avLst/>
          </a:prstGeom>
          <a:solidFill>
            <a:schemeClr val="bg1"/>
          </a:solidFill>
        </p:spPr>
        <p:txBody>
          <a:bodyPr wrap="square" lIns="91428" tIns="45714" rIns="91428" bIns="45714" rtlCol="0">
            <a:spAutoFit/>
          </a:bodyPr>
          <a:lstStyle/>
          <a:p>
            <a:pPr algn="ctr"/>
            <a:r>
              <a:rPr lang="en-US" sz="2800" b="1">
                <a:latin typeface="UTM Avo" panose="02040603050506020204" pitchFamily="18" charset="0"/>
                <a:ea typeface="Arial-Rounded" pitchFamily="34" charset="0"/>
                <a:cs typeface="Arial" pitchFamily="34" charset="0"/>
              </a:rPr>
              <a:t>Những chữ nào viết hoa? Vì sao?</a:t>
            </a:r>
          </a:p>
        </p:txBody>
      </p:sp>
      <p:sp>
        <p:nvSpPr>
          <p:cNvPr id="21" name="TextBox 20"/>
          <p:cNvSpPr txBox="1"/>
          <p:nvPr/>
        </p:nvSpPr>
        <p:spPr>
          <a:xfrm>
            <a:off x="1239341" y="4492797"/>
            <a:ext cx="6918037" cy="523208"/>
          </a:xfrm>
          <a:prstGeom prst="rect">
            <a:avLst/>
          </a:prstGeom>
          <a:solidFill>
            <a:schemeClr val="bg1"/>
          </a:solidFill>
        </p:spPr>
        <p:txBody>
          <a:bodyPr wrap="square" lIns="91428" tIns="45714" rIns="91428" bIns="45714" rtlCol="0">
            <a:spAutoFit/>
          </a:bodyPr>
          <a:lstStyle/>
          <a:p>
            <a:pPr algn="ctr"/>
            <a:r>
              <a:rPr lang="en-US" sz="2800" b="1">
                <a:latin typeface="UTM Avo" panose="02040603050506020204" pitchFamily="18" charset="0"/>
                <a:ea typeface="Arial-Rounded" pitchFamily="34" charset="0"/>
                <a:cs typeface="Arial" pitchFamily="34" charset="0"/>
              </a:rPr>
              <a:t>Kết thúc câu có dấu gì?</a:t>
            </a:r>
          </a:p>
        </p:txBody>
      </p:sp>
      <p:pic>
        <p:nvPicPr>
          <p:cNvPr id="23" name="Picture 22">
            <a:extLst>
              <a:ext uri="{FF2B5EF4-FFF2-40B4-BE49-F238E27FC236}">
                <a16:creationId xmlns:a16="http://schemas.microsoft.com/office/drawing/2014/main" id="{34D118C9-42EF-42A9-A04A-7CC1D69D12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60200" y="4242360"/>
            <a:ext cx="1024081" cy="1024081"/>
          </a:xfrm>
          <a:prstGeom prst="rect">
            <a:avLst/>
          </a:prstGeo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par>
                                <p:cTn id="35" presetID="1" presetClass="mediacall" presetSubtype="0" fill="hold" nodeType="withEffect">
                                  <p:stCondLst>
                                    <p:cond delay="0"/>
                                  </p:stCondLst>
                                  <p:childTnLst>
                                    <p:cmd type="call" cmd="playFrom(0.0)">
                                      <p:cBhvr>
                                        <p:cTn id="36" dur="1685" fill="hold"/>
                                        <p:tgtEl>
                                          <p:spTgt spid="2"/>
                                        </p:tgtEl>
                                      </p:cBhvr>
                                    </p:cmd>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2"/>
                                        </p:tgtEl>
                                        <p:attrNameLst>
                                          <p:attrName>r</p:attrName>
                                        </p:attrNameLst>
                                      </p:cBhvr>
                                    </p:animRot>
                                    <p:animRot by="-240000">
                                      <p:cBhvr>
                                        <p:cTn id="42" dur="200" fill="hold">
                                          <p:stCondLst>
                                            <p:cond delay="200"/>
                                          </p:stCondLst>
                                        </p:cTn>
                                        <p:tgtEl>
                                          <p:spTgt spid="12"/>
                                        </p:tgtEl>
                                        <p:attrNameLst>
                                          <p:attrName>r</p:attrName>
                                        </p:attrNameLst>
                                      </p:cBhvr>
                                    </p:animRot>
                                    <p:animRot by="240000">
                                      <p:cBhvr>
                                        <p:cTn id="43" dur="200" fill="hold">
                                          <p:stCondLst>
                                            <p:cond delay="400"/>
                                          </p:stCondLst>
                                        </p:cTn>
                                        <p:tgtEl>
                                          <p:spTgt spid="12"/>
                                        </p:tgtEl>
                                        <p:attrNameLst>
                                          <p:attrName>r</p:attrName>
                                        </p:attrNameLst>
                                      </p:cBhvr>
                                    </p:animRot>
                                    <p:animRot by="-240000">
                                      <p:cBhvr>
                                        <p:cTn id="44" dur="200" fill="hold">
                                          <p:stCondLst>
                                            <p:cond delay="600"/>
                                          </p:stCondLst>
                                        </p:cTn>
                                        <p:tgtEl>
                                          <p:spTgt spid="12"/>
                                        </p:tgtEl>
                                        <p:attrNameLst>
                                          <p:attrName>r</p:attrName>
                                        </p:attrNameLst>
                                      </p:cBhvr>
                                    </p:animRot>
                                    <p:animRot by="120000">
                                      <p:cBhvr>
                                        <p:cTn id="45" dur="200" fill="hold">
                                          <p:stCondLst>
                                            <p:cond delay="800"/>
                                          </p:stCondLst>
                                        </p:cTn>
                                        <p:tgtEl>
                                          <p:spTgt spid="12"/>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5" name="hammer.wav"/>
                                        </p:tgtEl>
                                      </p:cMediaNode>
                                    </p:audio>
                                  </p:subTnLst>
                                </p:cTn>
                              </p:par>
                              <p:par>
                                <p:cTn id="46" presetID="1" presetClass="mediacall" presetSubtype="0" fill="hold" nodeType="withEffect">
                                  <p:stCondLst>
                                    <p:cond delay="0"/>
                                  </p:stCondLst>
                                  <p:childTnLst>
                                    <p:cmd type="call" cmd="playFrom(0.0)">
                                      <p:cBhvr>
                                        <p:cTn id="47" dur="1685" fill="hold"/>
                                        <p:tgtEl>
                                          <p:spTgt spid="2"/>
                                        </p:tgtEl>
                                      </p:cBhvr>
                                    </p:cmd>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42" presetClass="path" presetSubtype="0" accel="50000" decel="50000" fill="hold" grpId="0" nodeType="clickEffect">
                                  <p:stCondLst>
                                    <p:cond delay="0"/>
                                  </p:stCondLst>
                                  <p:iterate type="lt">
                                    <p:tmPct val="0"/>
                                  </p:iterate>
                                  <p:childTnLst>
                                    <p:animMotion origin="layout" path="M -0.01632 -0.00494 L 0.03785 0.17161 " pathEditMode="relative" rAng="0" ptsTypes="AA">
                                      <p:cBhvr>
                                        <p:cTn id="52" dur="2000" fill="hold"/>
                                        <p:tgtEl>
                                          <p:spTgt spid="10"/>
                                        </p:tgtEl>
                                        <p:attrNameLst>
                                          <p:attrName>ppt_x</p:attrName>
                                          <p:attrName>ppt_y</p:attrName>
                                        </p:attrNameLst>
                                      </p:cBhvr>
                                      <p:rCtr x="2708" y="8827"/>
                                    </p:animMotion>
                                  </p:childTnLst>
                                  <p:subTnLst>
                                    <p:audio>
                                      <p:cMediaNode vol="100000">
                                        <p:cTn display="0" masterRel="sameClick">
                                          <p:stCondLst>
                                            <p:cond evt="begin" delay="0">
                                              <p:tn val="5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0"/>
                  </p:tgtEl>
                </p:cond>
              </p:nextCondLst>
            </p:seq>
            <p:audio>
              <p:cMediaNode vol="100000">
                <p:cTn id="53"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P spid="10" grpId="0" animBg="1"/>
      <p:bldP spid="15" grpId="0"/>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166" y="140752"/>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UTM Avo" panose="02040603050506020204" pitchFamily="18" charset="0"/>
                <a:cs typeface="Times New Roman" pitchFamily="18" charset="0"/>
              </a:rPr>
              <a:t>6</a:t>
            </a:r>
          </a:p>
        </p:txBody>
      </p:sp>
      <p:sp>
        <p:nvSpPr>
          <p:cNvPr id="3" name="TextBox 2"/>
          <p:cNvSpPr txBox="1"/>
          <p:nvPr/>
        </p:nvSpPr>
        <p:spPr>
          <a:xfrm>
            <a:off x="643084" y="140866"/>
            <a:ext cx="8094518" cy="892540"/>
          </a:xfrm>
          <a:prstGeom prst="rect">
            <a:avLst/>
          </a:prstGeom>
          <a:noFill/>
        </p:spPr>
        <p:txBody>
          <a:bodyPr wrap="square" lIns="91428" tIns="45714" rIns="91428" bIns="45714" rtlCol="0">
            <a:spAutoFit/>
          </a:bodyPr>
          <a:lstStyle/>
          <a:p>
            <a:pPr algn="just"/>
            <a:r>
              <a:rPr lang="en-US" sz="2600" b="1" dirty="0">
                <a:solidFill>
                  <a:srgbClr val="002060"/>
                </a:solidFill>
                <a:latin typeface="UTM Avo" panose="02040603050506020204" pitchFamily="18" charset="0"/>
                <a:ea typeface="Arial-Rounded" pitchFamily="34" charset="0"/>
                <a:cs typeface="Arial" pitchFamily="34" charset="0"/>
              </a:rPr>
              <a:t>Quan </a:t>
            </a:r>
            <a:r>
              <a:rPr lang="en-US" sz="2600" b="1" dirty="0" err="1">
                <a:solidFill>
                  <a:srgbClr val="002060"/>
                </a:solidFill>
                <a:latin typeface="UTM Avo" panose="02040603050506020204" pitchFamily="18" charset="0"/>
                <a:ea typeface="Arial-Rounded" pitchFamily="34" charset="0"/>
                <a:cs typeface="Arial" pitchFamily="34" charset="0"/>
              </a:rPr>
              <a:t>sát</a:t>
            </a:r>
            <a:r>
              <a:rPr lang="en-US" sz="2600" b="1" dirty="0">
                <a:solidFill>
                  <a:srgbClr val="002060"/>
                </a:solidFill>
                <a:latin typeface="UTM Avo" panose="02040603050506020204" pitchFamily="18" charset="0"/>
                <a:ea typeface="Arial-Rounded" pitchFamily="34" charset="0"/>
                <a:cs typeface="Arial" pitchFamily="34" charset="0"/>
              </a:rPr>
              <a:t> </a:t>
            </a:r>
            <a:r>
              <a:rPr lang="en-US" sz="2600" b="1" dirty="0" err="1">
                <a:solidFill>
                  <a:srgbClr val="002060"/>
                </a:solidFill>
                <a:latin typeface="UTM Avo" panose="02040603050506020204" pitchFamily="18" charset="0"/>
                <a:ea typeface="Arial-Rounded" pitchFamily="34" charset="0"/>
                <a:cs typeface="Arial" pitchFamily="34" charset="0"/>
              </a:rPr>
              <a:t>tranh</a:t>
            </a:r>
            <a:r>
              <a:rPr lang="en-US" sz="2600" b="1" dirty="0">
                <a:solidFill>
                  <a:srgbClr val="002060"/>
                </a:solidFill>
                <a:latin typeface="UTM Avo" panose="02040603050506020204" pitchFamily="18" charset="0"/>
                <a:ea typeface="Arial-Rounded" pitchFamily="34" charset="0"/>
                <a:cs typeface="Arial" pitchFamily="34" charset="0"/>
              </a:rPr>
              <a:t> </a:t>
            </a:r>
            <a:r>
              <a:rPr lang="en-US" sz="2600" b="1" dirty="0" err="1">
                <a:solidFill>
                  <a:srgbClr val="002060"/>
                </a:solidFill>
                <a:latin typeface="UTM Avo" panose="02040603050506020204" pitchFamily="18" charset="0"/>
                <a:ea typeface="Arial-Rounded" pitchFamily="34" charset="0"/>
                <a:cs typeface="Arial" pitchFamily="34" charset="0"/>
              </a:rPr>
              <a:t>và</a:t>
            </a:r>
            <a:r>
              <a:rPr lang="en-US" sz="2600" b="1" dirty="0">
                <a:solidFill>
                  <a:srgbClr val="002060"/>
                </a:solidFill>
                <a:latin typeface="UTM Avo" panose="02040603050506020204" pitchFamily="18" charset="0"/>
                <a:ea typeface="Arial-Rounded" pitchFamily="34" charset="0"/>
                <a:cs typeface="Arial" pitchFamily="34" charset="0"/>
              </a:rPr>
              <a:t> </a:t>
            </a:r>
            <a:r>
              <a:rPr lang="en-US" sz="2600" b="1" dirty="0" err="1">
                <a:solidFill>
                  <a:srgbClr val="002060"/>
                </a:solidFill>
                <a:latin typeface="UTM Avo" panose="02040603050506020204" pitchFamily="18" charset="0"/>
                <a:ea typeface="Arial-Rounded" pitchFamily="34" charset="0"/>
                <a:cs typeface="Arial" pitchFamily="34" charset="0"/>
              </a:rPr>
              <a:t>dùng</a:t>
            </a:r>
            <a:r>
              <a:rPr lang="en-US" sz="2600" b="1" dirty="0">
                <a:solidFill>
                  <a:srgbClr val="002060"/>
                </a:solidFill>
                <a:latin typeface="UTM Avo" panose="02040603050506020204" pitchFamily="18" charset="0"/>
                <a:ea typeface="Arial-Rounded" pitchFamily="34" charset="0"/>
                <a:cs typeface="Arial" pitchFamily="34" charset="0"/>
              </a:rPr>
              <a:t> </a:t>
            </a:r>
            <a:r>
              <a:rPr lang="en-US" sz="2600" b="1" dirty="0" err="1">
                <a:solidFill>
                  <a:srgbClr val="002060"/>
                </a:solidFill>
                <a:latin typeface="UTM Avo" panose="02040603050506020204" pitchFamily="18" charset="0"/>
                <a:ea typeface="Arial-Rounded" pitchFamily="34" charset="0"/>
                <a:cs typeface="Arial" pitchFamily="34" charset="0"/>
              </a:rPr>
              <a:t>từ</a:t>
            </a:r>
            <a:r>
              <a:rPr lang="en-US" sz="2600" b="1" dirty="0">
                <a:solidFill>
                  <a:srgbClr val="002060"/>
                </a:solidFill>
                <a:latin typeface="UTM Avo" panose="02040603050506020204" pitchFamily="18" charset="0"/>
                <a:ea typeface="Arial-Rounded" pitchFamily="34" charset="0"/>
                <a:cs typeface="Arial" pitchFamily="34" charset="0"/>
              </a:rPr>
              <a:t> </a:t>
            </a:r>
            <a:r>
              <a:rPr lang="en-US" sz="2600" b="1" dirty="0" err="1">
                <a:solidFill>
                  <a:srgbClr val="002060"/>
                </a:solidFill>
                <a:latin typeface="UTM Avo" panose="02040603050506020204" pitchFamily="18" charset="0"/>
                <a:ea typeface="Arial-Rounded" pitchFamily="34" charset="0"/>
                <a:cs typeface="Arial" pitchFamily="34" charset="0"/>
              </a:rPr>
              <a:t>ngữ</a:t>
            </a:r>
            <a:r>
              <a:rPr lang="en-US" sz="2600" b="1" dirty="0">
                <a:solidFill>
                  <a:srgbClr val="002060"/>
                </a:solidFill>
                <a:latin typeface="UTM Avo" panose="02040603050506020204" pitchFamily="18" charset="0"/>
                <a:ea typeface="Arial-Rounded" pitchFamily="34" charset="0"/>
                <a:cs typeface="Arial" pitchFamily="34" charset="0"/>
              </a:rPr>
              <a:t> </a:t>
            </a:r>
            <a:r>
              <a:rPr lang="en-US" sz="2600" b="1" dirty="0" err="1">
                <a:solidFill>
                  <a:srgbClr val="002060"/>
                </a:solidFill>
                <a:latin typeface="UTM Avo" panose="02040603050506020204" pitchFamily="18" charset="0"/>
                <a:ea typeface="Arial-Rounded" pitchFamily="34" charset="0"/>
                <a:cs typeface="Arial" pitchFamily="34" charset="0"/>
              </a:rPr>
              <a:t>trong</a:t>
            </a:r>
            <a:r>
              <a:rPr lang="en-US" sz="2600" b="1" dirty="0">
                <a:solidFill>
                  <a:srgbClr val="002060"/>
                </a:solidFill>
                <a:latin typeface="UTM Avo" panose="02040603050506020204" pitchFamily="18" charset="0"/>
                <a:ea typeface="Arial-Rounded" pitchFamily="34" charset="0"/>
                <a:cs typeface="Arial" pitchFamily="34" charset="0"/>
              </a:rPr>
              <a:t> </a:t>
            </a:r>
            <a:r>
              <a:rPr lang="en-US" sz="2600" b="1" dirty="0" err="1">
                <a:solidFill>
                  <a:srgbClr val="002060"/>
                </a:solidFill>
                <a:latin typeface="UTM Avo" panose="02040603050506020204" pitchFamily="18" charset="0"/>
                <a:ea typeface="Arial-Rounded" pitchFamily="34" charset="0"/>
                <a:cs typeface="Arial" pitchFamily="34" charset="0"/>
              </a:rPr>
              <a:t>khung</a:t>
            </a:r>
            <a:r>
              <a:rPr lang="en-US" sz="2600" b="1" dirty="0">
                <a:solidFill>
                  <a:srgbClr val="002060"/>
                </a:solidFill>
                <a:latin typeface="UTM Avo" panose="02040603050506020204" pitchFamily="18" charset="0"/>
                <a:ea typeface="Arial-Rounded" pitchFamily="34" charset="0"/>
                <a:cs typeface="Arial" pitchFamily="34" charset="0"/>
              </a:rPr>
              <a:t> </a:t>
            </a:r>
            <a:r>
              <a:rPr lang="en-US" sz="2600" b="1" dirty="0" err="1">
                <a:solidFill>
                  <a:srgbClr val="002060"/>
                </a:solidFill>
                <a:latin typeface="UTM Avo" panose="02040603050506020204" pitchFamily="18" charset="0"/>
                <a:ea typeface="Arial-Rounded" pitchFamily="34" charset="0"/>
                <a:cs typeface="Arial" pitchFamily="34" charset="0"/>
              </a:rPr>
              <a:t>để</a:t>
            </a:r>
            <a:r>
              <a:rPr lang="en-US" sz="2600" b="1" dirty="0">
                <a:solidFill>
                  <a:srgbClr val="002060"/>
                </a:solidFill>
                <a:latin typeface="UTM Avo" panose="02040603050506020204" pitchFamily="18" charset="0"/>
                <a:ea typeface="Arial-Rounded" pitchFamily="34" charset="0"/>
                <a:cs typeface="Arial" pitchFamily="34" charset="0"/>
              </a:rPr>
              <a:t> </a:t>
            </a:r>
            <a:r>
              <a:rPr lang="en-US" sz="2600" b="1" dirty="0" err="1">
                <a:solidFill>
                  <a:srgbClr val="002060"/>
                </a:solidFill>
                <a:latin typeface="UTM Avo" panose="02040603050506020204" pitchFamily="18" charset="0"/>
                <a:ea typeface="Arial-Rounded" pitchFamily="34" charset="0"/>
                <a:cs typeface="Arial" pitchFamily="34" charset="0"/>
              </a:rPr>
              <a:t>nói</a:t>
            </a:r>
            <a:r>
              <a:rPr lang="en-US" sz="2600" b="1" dirty="0">
                <a:solidFill>
                  <a:srgbClr val="002060"/>
                </a:solidFill>
                <a:latin typeface="UTM Avo" panose="02040603050506020204" pitchFamily="18" charset="0"/>
                <a:ea typeface="Arial-Rounded" pitchFamily="34" charset="0"/>
                <a:cs typeface="Arial" pitchFamily="34" charset="0"/>
              </a:rPr>
              <a:t> </a:t>
            </a:r>
            <a:r>
              <a:rPr lang="en-US" sz="2600" b="1" dirty="0" err="1">
                <a:solidFill>
                  <a:srgbClr val="002060"/>
                </a:solidFill>
                <a:latin typeface="UTM Avo" panose="02040603050506020204" pitchFamily="18" charset="0"/>
                <a:ea typeface="Arial-Rounded" pitchFamily="34" charset="0"/>
                <a:cs typeface="Arial" pitchFamily="34" charset="0"/>
              </a:rPr>
              <a:t>theo</a:t>
            </a:r>
            <a:r>
              <a:rPr lang="en-US" sz="2600" b="1" dirty="0">
                <a:solidFill>
                  <a:srgbClr val="002060"/>
                </a:solidFill>
                <a:latin typeface="UTM Avo" panose="02040603050506020204" pitchFamily="18" charset="0"/>
                <a:ea typeface="Arial-Rounded" pitchFamily="34" charset="0"/>
                <a:cs typeface="Arial" pitchFamily="34" charset="0"/>
              </a:rPr>
              <a:t> </a:t>
            </a:r>
            <a:r>
              <a:rPr lang="en-US" sz="2600" b="1" dirty="0" err="1">
                <a:solidFill>
                  <a:srgbClr val="002060"/>
                </a:solidFill>
                <a:latin typeface="UTM Avo" panose="02040603050506020204" pitchFamily="18" charset="0"/>
                <a:ea typeface="Arial-Rounded" pitchFamily="34" charset="0"/>
                <a:cs typeface="Arial" pitchFamily="34" charset="0"/>
              </a:rPr>
              <a:t>tranh</a:t>
            </a:r>
            <a:endParaRPr lang="en-US" sz="2600" b="1" dirty="0">
              <a:solidFill>
                <a:srgbClr val="002060"/>
              </a:solidFill>
              <a:latin typeface="UTM Avo" panose="02040603050506020204" pitchFamily="18" charset="0"/>
              <a:ea typeface="Arial-Rounded" pitchFamily="34" charset="0"/>
              <a:cs typeface="Arial" pitchFamily="34" charset="0"/>
            </a:endParaRPr>
          </a:p>
        </p:txBody>
      </p:sp>
      <p:sp>
        <p:nvSpPr>
          <p:cNvPr id="16" name="TextBox 15"/>
          <p:cNvSpPr txBox="1"/>
          <p:nvPr/>
        </p:nvSpPr>
        <p:spPr>
          <a:xfrm>
            <a:off x="76200" y="1101874"/>
            <a:ext cx="8991600" cy="523208"/>
          </a:xfrm>
          <a:prstGeom prst="rect">
            <a:avLst/>
          </a:prstGeom>
          <a:solidFill>
            <a:schemeClr val="bg1"/>
          </a:solidFill>
          <a:ln w="12700">
            <a:solidFill>
              <a:srgbClr val="00B0F0"/>
            </a:solidFill>
          </a:ln>
        </p:spPr>
        <p:txBody>
          <a:bodyPr wrap="square" lIns="91428" tIns="45714" rIns="91428" bIns="45714" rtlCol="0">
            <a:spAutoFit/>
          </a:bodyPr>
          <a:lstStyle/>
          <a:p>
            <a:pPr algn="ctr"/>
            <a:r>
              <a:rPr lang="en-US" sz="2800" dirty="0" err="1">
                <a:solidFill>
                  <a:srgbClr val="002060"/>
                </a:solidFill>
                <a:latin typeface="UTM Avo" panose="02040603050506020204" pitchFamily="18" charset="0"/>
                <a:ea typeface="Arial-Rounded" pitchFamily="34" charset="0"/>
                <a:cs typeface="Arial" pitchFamily="34" charset="0"/>
              </a:rPr>
              <a:t>đèn</a:t>
            </a:r>
            <a:r>
              <a:rPr lang="en-US" sz="2800" dirty="0">
                <a:solidFill>
                  <a:srgbClr val="002060"/>
                </a:solidFill>
                <a:latin typeface="UTM Avo" panose="02040603050506020204" pitchFamily="18" charset="0"/>
                <a:ea typeface="Arial-Rounded" pitchFamily="34" charset="0"/>
                <a:cs typeface="Arial" pitchFamily="34" charset="0"/>
              </a:rPr>
              <a:t> </a:t>
            </a:r>
            <a:r>
              <a:rPr lang="en-US" sz="2800" dirty="0" err="1">
                <a:solidFill>
                  <a:srgbClr val="002060"/>
                </a:solidFill>
                <a:latin typeface="UTM Avo" panose="02040603050506020204" pitchFamily="18" charset="0"/>
                <a:ea typeface="Arial-Rounded" pitchFamily="34" charset="0"/>
                <a:cs typeface="Arial" pitchFamily="34" charset="0"/>
              </a:rPr>
              <a:t>đỏ</a:t>
            </a:r>
            <a:r>
              <a:rPr lang="en-US" sz="2800" dirty="0">
                <a:solidFill>
                  <a:srgbClr val="002060"/>
                </a:solidFill>
                <a:latin typeface="UTM Avo" panose="02040603050506020204" pitchFamily="18" charset="0"/>
                <a:ea typeface="Arial-Rounded" pitchFamily="34" charset="0"/>
                <a:cs typeface="Arial" pitchFamily="34" charset="0"/>
              </a:rPr>
              <a:t> 	</a:t>
            </a:r>
            <a:r>
              <a:rPr lang="en-US" sz="2800" dirty="0" err="1">
                <a:solidFill>
                  <a:srgbClr val="002060"/>
                </a:solidFill>
                <a:latin typeface="UTM Avo" panose="02040603050506020204" pitchFamily="18" charset="0"/>
                <a:ea typeface="Arial-Rounded" pitchFamily="34" charset="0"/>
                <a:cs typeface="Arial" pitchFamily="34" charset="0"/>
              </a:rPr>
              <a:t>nguy</a:t>
            </a:r>
            <a:r>
              <a:rPr lang="en-US" sz="2800" dirty="0">
                <a:solidFill>
                  <a:srgbClr val="002060"/>
                </a:solidFill>
                <a:latin typeface="UTM Avo" panose="02040603050506020204" pitchFamily="18" charset="0"/>
                <a:ea typeface="Arial-Rounded" pitchFamily="34" charset="0"/>
                <a:cs typeface="Arial" pitchFamily="34" charset="0"/>
              </a:rPr>
              <a:t> </a:t>
            </a:r>
            <a:r>
              <a:rPr lang="en-US" sz="2800" dirty="0" err="1">
                <a:solidFill>
                  <a:srgbClr val="002060"/>
                </a:solidFill>
                <a:latin typeface="UTM Avo" panose="02040603050506020204" pitchFamily="18" charset="0"/>
                <a:ea typeface="Arial-Rounded" pitchFamily="34" charset="0"/>
                <a:cs typeface="Arial" pitchFamily="34" charset="0"/>
              </a:rPr>
              <a:t>hiểm</a:t>
            </a:r>
            <a:r>
              <a:rPr lang="en-US" sz="2800" dirty="0">
                <a:solidFill>
                  <a:srgbClr val="002060"/>
                </a:solidFill>
                <a:latin typeface="UTM Avo" panose="02040603050506020204" pitchFamily="18" charset="0"/>
                <a:ea typeface="Arial-Rounded" pitchFamily="34" charset="0"/>
                <a:cs typeface="Arial" pitchFamily="34" charset="0"/>
              </a:rPr>
              <a:t>     </a:t>
            </a:r>
            <a:r>
              <a:rPr lang="en-US" sz="2800" dirty="0" err="1">
                <a:solidFill>
                  <a:srgbClr val="002060"/>
                </a:solidFill>
                <a:latin typeface="UTM Avo" panose="02040603050506020204" pitchFamily="18" charset="0"/>
                <a:ea typeface="Arial-Rounded" pitchFamily="34" charset="0"/>
                <a:cs typeface="Arial" pitchFamily="34" charset="0"/>
              </a:rPr>
              <a:t>đèn</a:t>
            </a:r>
            <a:r>
              <a:rPr lang="en-US" sz="2800" dirty="0">
                <a:solidFill>
                  <a:srgbClr val="002060"/>
                </a:solidFill>
                <a:latin typeface="UTM Avo" panose="02040603050506020204" pitchFamily="18" charset="0"/>
                <a:ea typeface="Arial-Rounded" pitchFamily="34" charset="0"/>
                <a:cs typeface="Arial" pitchFamily="34" charset="0"/>
              </a:rPr>
              <a:t> </a:t>
            </a:r>
            <a:r>
              <a:rPr lang="en-US" sz="2800" dirty="0" err="1">
                <a:solidFill>
                  <a:srgbClr val="002060"/>
                </a:solidFill>
                <a:latin typeface="UTM Avo" panose="02040603050506020204" pitchFamily="18" charset="0"/>
                <a:ea typeface="Arial-Rounded" pitchFamily="34" charset="0"/>
                <a:cs typeface="Arial" pitchFamily="34" charset="0"/>
              </a:rPr>
              <a:t>xanh</a:t>
            </a:r>
            <a:r>
              <a:rPr lang="en-US" sz="2800" dirty="0">
                <a:solidFill>
                  <a:srgbClr val="002060"/>
                </a:solidFill>
                <a:latin typeface="UTM Avo" panose="02040603050506020204" pitchFamily="18" charset="0"/>
                <a:ea typeface="Arial-Rounded" pitchFamily="34" charset="0"/>
                <a:cs typeface="Arial" pitchFamily="34" charset="0"/>
              </a:rPr>
              <a:t>    qua </a:t>
            </a:r>
            <a:r>
              <a:rPr lang="en-US" sz="2800" dirty="0" err="1">
                <a:solidFill>
                  <a:srgbClr val="002060"/>
                </a:solidFill>
                <a:latin typeface="UTM Avo" panose="02040603050506020204" pitchFamily="18" charset="0"/>
                <a:ea typeface="Arial-Rounded" pitchFamily="34" charset="0"/>
                <a:cs typeface="Arial" pitchFamily="34" charset="0"/>
              </a:rPr>
              <a:t>đường</a:t>
            </a:r>
            <a:endParaRPr lang="en-US" sz="2800" dirty="0">
              <a:solidFill>
                <a:srgbClr val="002060"/>
              </a:solidFill>
              <a:latin typeface="UTM Avo" panose="02040603050506020204" pitchFamily="18" charset="0"/>
              <a:ea typeface="Arial-Rounded" pitchFamily="34" charset="0"/>
              <a:cs typeface="Arial"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66" y="2049756"/>
            <a:ext cx="39624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77" y="1977525"/>
            <a:ext cx="3895725" cy="249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pPr marL="0" marR="0" lvl="0" indent="0" algn="l" defTabSz="91318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B0F0"/>
                </a:solidFill>
                <a:effectLst/>
                <a:uLnTx/>
                <a:uFillTx/>
                <a:latin typeface="UTM Avo" panose="02040603050506020204" pitchFamily="18" charset="0"/>
                <a:ea typeface="+mn-ea"/>
                <a:cs typeface="+mn-cs"/>
              </a:rPr>
              <a:t>TIẾT 4</a:t>
            </a:r>
          </a:p>
        </p:txBody>
      </p:sp>
    </p:spTree>
    <p:extLst>
      <p:ext uri="{BB962C8B-B14F-4D97-AF65-F5344CB8AC3E}">
        <p14:creationId xmlns:p14="http://schemas.microsoft.com/office/powerpoint/2010/main" val="3390485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C96F0ED6-C9BE-4F97-B3DD-653D11E23DA7}"/>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914DD57-DCFF-4AAB-ACF8-59D15F6995EA}"/>
              </a:ext>
            </a:extLst>
          </p:cNvPr>
          <p:cNvPicPr>
            <a:picLocks noChangeAspect="1"/>
          </p:cNvPicPr>
          <p:nvPr/>
        </p:nvPicPr>
        <p:blipFill rotWithShape="1">
          <a:blip r:embed="rId4">
            <a:extLst>
              <a:ext uri="{28A0092B-C50C-407E-A947-70E740481C1C}">
                <a14:useLocalDpi xmlns:a14="http://schemas.microsoft.com/office/drawing/2010/main" val="0"/>
              </a:ext>
            </a:extLst>
          </a:blip>
          <a:srcRect t="12195" r="3291" b="17291"/>
          <a:stretch/>
        </p:blipFill>
        <p:spPr>
          <a:xfrm>
            <a:off x="0" y="-51854"/>
            <a:ext cx="8794489" cy="5226813"/>
          </a:xfrm>
          <a:prstGeom prst="rect">
            <a:avLst/>
          </a:prstGeom>
        </p:spPr>
      </p:pic>
      <p:pic>
        <p:nvPicPr>
          <p:cNvPr id="4" name="Picture 3">
            <a:extLst>
              <a:ext uri="{FF2B5EF4-FFF2-40B4-BE49-F238E27FC236}">
                <a16:creationId xmlns:a16="http://schemas.microsoft.com/office/drawing/2014/main" id="{951C62F6-5793-463E-9C32-A45845D861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5153" y="-51854"/>
            <a:ext cx="1024081" cy="1024081"/>
          </a:xfrm>
          <a:prstGeom prst="rect">
            <a:avLst/>
          </a:prstGeom>
        </p:spPr>
      </p:pic>
      <p:pic>
        <p:nvPicPr>
          <p:cNvPr id="5" name="Picture 4">
            <a:extLst>
              <a:ext uri="{FF2B5EF4-FFF2-40B4-BE49-F238E27FC236}">
                <a16:creationId xmlns:a16="http://schemas.microsoft.com/office/drawing/2014/main" id="{6682D5DE-955A-4402-8AF9-DB5FF4147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09" y="-211597"/>
            <a:ext cx="1242112" cy="1242112"/>
          </a:xfrm>
          <a:prstGeom prst="rect">
            <a:avLst/>
          </a:prstGeom>
        </p:spPr>
      </p:pic>
      <p:pic>
        <p:nvPicPr>
          <p:cNvPr id="2" name="y2meta.com-Tín hiệu đèn giao thông _ Bài hát mầm non _ Hoạt hình nhạc thiếu nhi vui nhộn _ VnChilds-(480p)">
            <a:hlinkClick r:id="" action="ppaction://media"/>
            <a:extLst>
              <a:ext uri="{FF2B5EF4-FFF2-40B4-BE49-F238E27FC236}">
                <a16:creationId xmlns:a16="http://schemas.microsoft.com/office/drawing/2014/main" id="{B27B4FA5-93FF-4E45-8B56-49E2DADF5C3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8200" y="890323"/>
            <a:ext cx="6412089" cy="3554810"/>
          </a:xfrm>
          <a:prstGeom prst="rect">
            <a:avLst/>
          </a:prstGeom>
        </p:spPr>
      </p:pic>
    </p:spTree>
    <p:extLst>
      <p:ext uri="{BB962C8B-B14F-4D97-AF65-F5344CB8AC3E}">
        <p14:creationId xmlns:p14="http://schemas.microsoft.com/office/powerpoint/2010/main" val="3568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ocument 17">
            <a:extLst>
              <a:ext uri="{FF2B5EF4-FFF2-40B4-BE49-F238E27FC236}">
                <a16:creationId xmlns:a16="http://schemas.microsoft.com/office/drawing/2014/main" id="{CCA96985-0E59-4EBC-B731-38A687D86FF3}"/>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DB405F32-D1F2-4CEB-99F8-A321A5DA7E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5153" y="-51854"/>
            <a:ext cx="1024081" cy="1024081"/>
          </a:xfrm>
          <a:prstGeom prst="rect">
            <a:avLst/>
          </a:prstGeom>
        </p:spPr>
      </p:pic>
      <p:sp>
        <p:nvSpPr>
          <p:cNvPr id="28" name="TextBox 27"/>
          <p:cNvSpPr txBox="1"/>
          <p:nvPr/>
        </p:nvSpPr>
        <p:spPr>
          <a:xfrm>
            <a:off x="1179281"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UTM Avo" panose="02040603050506020204" pitchFamily="18" charset="0"/>
                <a:ea typeface="Arial-Rounded" pitchFamily="34" charset="0"/>
                <a:cs typeface="Arial" pitchFamily="34" charset="0"/>
              </a:rPr>
              <a:t>Đoạn trên có mấy câu?</a:t>
            </a:r>
          </a:p>
        </p:txBody>
      </p:sp>
      <p:grpSp>
        <p:nvGrpSpPr>
          <p:cNvPr id="2" name="Group 1"/>
          <p:cNvGrpSpPr/>
          <p:nvPr/>
        </p:nvGrpSpPr>
        <p:grpSpPr>
          <a:xfrm>
            <a:off x="117764" y="895351"/>
            <a:ext cx="8873836" cy="3536452"/>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17764" y="112075"/>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UTM Avo" panose="02040603050506020204" pitchFamily="18" charset="0"/>
                <a:cs typeface="Times New Roman" pitchFamily="18" charset="0"/>
              </a:rPr>
              <a:t>7</a:t>
            </a:r>
          </a:p>
        </p:txBody>
      </p:sp>
      <p:sp>
        <p:nvSpPr>
          <p:cNvPr id="22" name="TextBox 21"/>
          <p:cNvSpPr txBox="1"/>
          <p:nvPr/>
        </p:nvSpPr>
        <p:spPr>
          <a:xfrm>
            <a:off x="744682" y="199273"/>
            <a:ext cx="2379518" cy="523208"/>
          </a:xfrm>
          <a:prstGeom prst="rect">
            <a:avLst/>
          </a:prstGeom>
          <a:noFill/>
        </p:spPr>
        <p:txBody>
          <a:bodyPr wrap="square" lIns="91428" tIns="45714" rIns="91428" bIns="45714" rtlCol="0">
            <a:spAutoFit/>
          </a:bodyPr>
          <a:lstStyle/>
          <a:p>
            <a:pPr algn="just"/>
            <a:r>
              <a:rPr lang="en-US" sz="2800" b="1">
                <a:latin typeface="UTM Avo" panose="02040603050506020204" pitchFamily="18" charset="0"/>
                <a:ea typeface="Arial-Rounded" pitchFamily="34" charset="0"/>
                <a:cs typeface="Arial" pitchFamily="34" charset="0"/>
              </a:rPr>
              <a:t>Nghe viết</a:t>
            </a:r>
          </a:p>
        </p:txBody>
      </p:sp>
      <p:sp>
        <p:nvSpPr>
          <p:cNvPr id="6" name="TextBox 5"/>
          <p:cNvSpPr txBox="1"/>
          <p:nvPr/>
        </p:nvSpPr>
        <p:spPr>
          <a:xfrm>
            <a:off x="919469" y="1742299"/>
            <a:ext cx="5330621" cy="2246757"/>
          </a:xfrm>
          <a:prstGeom prst="rect">
            <a:avLst/>
          </a:prstGeom>
          <a:noFill/>
        </p:spPr>
        <p:txBody>
          <a:bodyPr wrap="square" lIns="91428" tIns="45714" rIns="91428" bIns="45714" rtlCol="0">
            <a:spAutoFit/>
          </a:bodyPr>
          <a:lstStyle/>
          <a:p>
            <a:pPr algn="just"/>
            <a:r>
              <a:rPr lang="en-US" sz="2800" dirty="0">
                <a:latin typeface="Arial" pitchFamily="34"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Đèn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đỏ</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báo</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hiệu</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dừng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lại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Đèn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xanh</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báo</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hiệu</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được</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phép</a:t>
            </a:r>
            <a:r>
              <a:rPr lang="en-US" sz="2800" dirty="0">
                <a:latin typeface="UTM Avo" panose="02040603050506020204" pitchFamily="18" charset="0"/>
                <a:ea typeface="Arial-Rounded" pitchFamily="34" charset="0"/>
                <a:cs typeface="Arial" pitchFamily="34" charset="0"/>
              </a:rPr>
              <a:t> di </a:t>
            </a:r>
            <a:r>
              <a:rPr lang="en-US" sz="2800" dirty="0" err="1">
                <a:latin typeface="UTM Avo" panose="02040603050506020204" pitchFamily="18" charset="0"/>
                <a:ea typeface="Arial-Rounded" pitchFamily="34" charset="0"/>
                <a:cs typeface="Arial" pitchFamily="34" charset="0"/>
              </a:rPr>
              <a:t>chuyển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Đèn</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vàng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báo</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hiệu</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đi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chậm</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rồi</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dừng</a:t>
            </a:r>
            <a:r>
              <a:rPr lang="en-US" sz="2800" dirty="0">
                <a:latin typeface="UTM Avo" panose="02040603050506020204" pitchFamily="18" charset="0"/>
                <a:ea typeface="Arial-Rounded" pitchFamily="34" charset="0"/>
                <a:cs typeface="Arial" pitchFamily="34" charset="0"/>
              </a:rPr>
              <a:t> </a:t>
            </a:r>
            <a:r>
              <a:rPr lang="en-US" sz="2800" dirty="0" err="1">
                <a:latin typeface="UTM Avo" panose="02040603050506020204" pitchFamily="18" charset="0"/>
                <a:ea typeface="Arial-Rounded" pitchFamily="34" charset="0"/>
                <a:cs typeface="Arial" pitchFamily="34" charset="0"/>
              </a:rPr>
              <a:t>hẳn</a:t>
            </a:r>
            <a:r>
              <a:rPr lang="en-US" sz="2800" dirty="0">
                <a:latin typeface="UTM Avo" panose="02040603050506020204" pitchFamily="18" charset="0"/>
                <a:ea typeface="Arial-Rounded" pitchFamily="34" charset="0"/>
                <a:cs typeface="Arial" pitchFamily="34" charset="0"/>
              </a:rPr>
              <a:t>.</a:t>
            </a:r>
          </a:p>
        </p:txBody>
      </p:sp>
      <p:sp>
        <p:nvSpPr>
          <p:cNvPr id="11" name="TextBox 10"/>
          <p:cNvSpPr txBox="1"/>
          <p:nvPr/>
        </p:nvSpPr>
        <p:spPr>
          <a:xfrm>
            <a:off x="1026883"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UTM Avo" panose="02040603050506020204" pitchFamily="18" charset="0"/>
                <a:ea typeface="Arial-Rounded" pitchFamily="34" charset="0"/>
                <a:cs typeface="Arial" pitchFamily="34" charset="0"/>
              </a:rPr>
              <a:t>Khi viết chữ đầu dòng, ta lưu ý gì?</a:t>
            </a:r>
          </a:p>
        </p:txBody>
      </p:sp>
      <p:sp>
        <p:nvSpPr>
          <p:cNvPr id="5" name="Right Arrow 4"/>
          <p:cNvSpPr/>
          <p:nvPr/>
        </p:nvSpPr>
        <p:spPr>
          <a:xfrm>
            <a:off x="1116070" y="1921734"/>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UTM Avo" panose="02040603050506020204" pitchFamily="18" charset="0"/>
                <a:ea typeface="Arial-Rounded" pitchFamily="34" charset="0"/>
                <a:cs typeface="Arial" pitchFamily="34" charset="0"/>
              </a:rPr>
              <a:t>Những chữ nào viết hoa? Vì sao?</a:t>
            </a:r>
          </a:p>
        </p:txBody>
      </p:sp>
      <p:cxnSp>
        <p:nvCxnSpPr>
          <p:cNvPr id="9" name="Straight Connector 8"/>
          <p:cNvCxnSpPr/>
          <p:nvPr/>
        </p:nvCxnSpPr>
        <p:spPr>
          <a:xfrm>
            <a:off x="1676400" y="2203962"/>
            <a:ext cx="2900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29545" y="3090186"/>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31682"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UTM Avo" panose="02040603050506020204" pitchFamily="18" charset="0"/>
                <a:ea typeface="Arial-Rounded" pitchFamily="34" charset="0"/>
                <a:cs typeface="Arial" pitchFamily="34" charset="0"/>
              </a:rPr>
              <a:t>Kết thúc câu có dấu gì?</a:t>
            </a:r>
          </a:p>
        </p:txBody>
      </p:sp>
      <p:sp>
        <p:nvSpPr>
          <p:cNvPr id="20" name="Oval 19"/>
          <p:cNvSpPr/>
          <p:nvPr/>
        </p:nvSpPr>
        <p:spPr>
          <a:xfrm>
            <a:off x="1374569" y="2434975"/>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UTM Avo" panose="02040603050506020204" pitchFamily="18" charset="0"/>
                <a:ea typeface="Arial-Rounded" pitchFamily="34" charset="0"/>
                <a:cs typeface="Arial" pitchFamily="34" charset="0"/>
              </a:rPr>
              <a:t>Em hãy tìm từ dễ viết lẫn trong bài.</a:t>
            </a:r>
          </a:p>
        </p:txBody>
      </p:sp>
      <p:sp>
        <p:nvSpPr>
          <p:cNvPr id="26" name="Oval 25"/>
          <p:cNvSpPr/>
          <p:nvPr/>
        </p:nvSpPr>
        <p:spPr>
          <a:xfrm>
            <a:off x="4000399" y="2871238"/>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1667740" y="2647349"/>
            <a:ext cx="266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178" y="1070217"/>
            <a:ext cx="1566542" cy="321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1667740" y="3722175"/>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5761429-AD6C-47EC-9593-AC62943749B7}"/>
              </a:ext>
            </a:extLst>
          </p:cNvPr>
          <p:cNvCxnSpPr/>
          <p:nvPr/>
        </p:nvCxnSpPr>
        <p:spPr>
          <a:xfrm>
            <a:off x="3280929" y="2266950"/>
            <a:ext cx="1752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01C496-7177-4137-96B6-21C7CA110693}"/>
              </a:ext>
            </a:extLst>
          </p:cNvPr>
          <p:cNvCxnSpPr/>
          <p:nvPr/>
        </p:nvCxnSpPr>
        <p:spPr>
          <a:xfrm>
            <a:off x="2133600" y="3064048"/>
            <a:ext cx="1752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32" presetClass="emph" presetSubtype="0" fill="hold" grpId="0" nodeType="after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childTnLst>
                          </p:cTn>
                        </p:par>
                        <p:par>
                          <p:cTn id="25" fill="hold">
                            <p:stCondLst>
                              <p:cond delay="3500"/>
                            </p:stCondLst>
                            <p:childTnLst>
                              <p:par>
                                <p:cTn id="26" presetID="10" presetClass="exit" presetSubtype="0" fill="hold" grpId="2"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3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500"/>
                                        <p:tgtEl>
                                          <p:spTgt spid="9"/>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3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par>
                          <p:cTn id="72" fill="hold">
                            <p:stCondLst>
                              <p:cond delay="500"/>
                            </p:stCondLst>
                            <p:childTnLst>
                              <p:par>
                                <p:cTn id="73" presetID="8" presetClass="emph" presetSubtype="0" fill="hold" grpId="1" nodeType="afterEffect">
                                  <p:stCondLst>
                                    <p:cond delay="0"/>
                                  </p:stCondLst>
                                  <p:childTnLst>
                                    <p:animRot by="21600000">
                                      <p:cBhvr>
                                        <p:cTn id="74" dur="2500" fill="hold"/>
                                        <p:tgtEl>
                                          <p:spTgt spid="26"/>
                                        </p:tgtEl>
                                        <p:attrNameLst>
                                          <p:attrName>r</p:attrName>
                                        </p:attrNameLst>
                                      </p:cBhvr>
                                    </p:animRot>
                                  </p:childTnLst>
                                </p:cTn>
                              </p:par>
                              <p:par>
                                <p:cTn id="75" presetID="8" presetClass="emph" presetSubtype="0" fill="hold" grpId="1" nodeType="withEffect">
                                  <p:stCondLst>
                                    <p:cond delay="0"/>
                                  </p:stCondLst>
                                  <p:childTnLst>
                                    <p:animRot by="21600000">
                                      <p:cBhvr>
                                        <p:cTn id="76" dur="2500" fill="hold"/>
                                        <p:tgtEl>
                                          <p:spTgt spid="20"/>
                                        </p:tgtEl>
                                        <p:attrNameLst>
                                          <p:attrName>r</p:attrName>
                                        </p:attrNameLst>
                                      </p:cBhvr>
                                    </p:animRot>
                                  </p:childTnLst>
                                </p:cTn>
                              </p:par>
                              <p:par>
                                <p:cTn id="77" presetID="8" presetClass="emph" presetSubtype="0" fill="hold" grpId="1" nodeType="withEffect">
                                  <p:stCondLst>
                                    <p:cond delay="0"/>
                                  </p:stCondLst>
                                  <p:childTnLst>
                                    <p:animRot by="21600000">
                                      <p:cBhvr>
                                        <p:cTn id="78" dur="2500" fill="hold"/>
                                        <p:tgtEl>
                                          <p:spTgt spid="25"/>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5" grpId="0" animBg="1"/>
      <p:bldP spid="5" grpId="1" animBg="1"/>
      <p:bldP spid="5" grpId="2" animBg="1"/>
      <p:bldP spid="13" grpId="0" animBg="1"/>
      <p:bldP spid="24" grpId="0" animBg="1"/>
      <p:bldP spid="20" grpId="0" animBg="1"/>
      <p:bldP spid="20" grpId="1" animBg="1"/>
      <p:bldP spid="27" grpId="0" animBg="1"/>
      <p:bldP spid="26" grpId="0" animBg="1"/>
      <p:bldP spid="26" grpId="1" animBg="1"/>
      <p:bldP spid="25" grpId="0" animBg="1"/>
      <p:bldP spid="25"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1720</TotalTime>
  <Words>455</Words>
  <Application>Microsoft Office PowerPoint</Application>
  <PresentationFormat>On-screen Show (16:9)</PresentationFormat>
  <Paragraphs>64</Paragraphs>
  <Slides>14</Slides>
  <Notes>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 Rounded MT Bold</vt:lpstr>
      <vt:lpstr>Arial-Rounded</vt:lpstr>
      <vt:lpstr>Calibri</vt:lpstr>
      <vt:lpstr>HP001 4 hàng</vt:lpstr>
      <vt:lpstr>HP001 5 hàng</vt:lpstr>
      <vt:lpstr>UTM Avo</vt:lpstr>
      <vt:lpstr>Office Theme</vt:lpstr>
      <vt:lpstr>PowerPoint Presentation</vt:lpstr>
      <vt:lpstr>Đọc đoạn 2 trong bài Đèn giao thông.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Latitude 3520</cp:lastModifiedBy>
  <cp:revision>265</cp:revision>
  <dcterms:created xsi:type="dcterms:W3CDTF">2020-12-08T15:48:47Z</dcterms:created>
  <dcterms:modified xsi:type="dcterms:W3CDTF">2022-03-13T15:28:07Z</dcterms:modified>
</cp:coreProperties>
</file>