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4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7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03" r:id="rId4"/>
    <p:sldMasterId id="2147483739" r:id="rId5"/>
    <p:sldMasterId id="2147483744" r:id="rId6"/>
    <p:sldMasterId id="2147483758" r:id="rId7"/>
    <p:sldMasterId id="2147483793" r:id="rId8"/>
  </p:sldMasterIdLst>
  <p:notesMasterIdLst>
    <p:notesMasterId r:id="rId35"/>
  </p:notesMasterIdLst>
  <p:sldIdLst>
    <p:sldId id="259" r:id="rId9"/>
    <p:sldId id="428" r:id="rId10"/>
    <p:sldId id="385" r:id="rId11"/>
    <p:sldId id="387" r:id="rId12"/>
    <p:sldId id="391" r:id="rId13"/>
    <p:sldId id="388" r:id="rId14"/>
    <p:sldId id="386" r:id="rId15"/>
    <p:sldId id="389" r:id="rId16"/>
    <p:sldId id="762" r:id="rId17"/>
    <p:sldId id="257" r:id="rId18"/>
    <p:sldId id="763" r:id="rId19"/>
    <p:sldId id="260" r:id="rId20"/>
    <p:sldId id="263" r:id="rId21"/>
    <p:sldId id="268" r:id="rId22"/>
    <p:sldId id="429" r:id="rId23"/>
    <p:sldId id="430" r:id="rId24"/>
    <p:sldId id="420" r:id="rId25"/>
    <p:sldId id="431" r:id="rId26"/>
    <p:sldId id="433" r:id="rId27"/>
    <p:sldId id="432" r:id="rId28"/>
    <p:sldId id="434" r:id="rId29"/>
    <p:sldId id="422" r:id="rId30"/>
    <p:sldId id="435" r:id="rId31"/>
    <p:sldId id="764" r:id="rId32"/>
    <p:sldId id="273" r:id="rId33"/>
    <p:sldId id="427" r:id="rId34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533" autoAdjust="0"/>
  </p:normalViewPr>
  <p:slideViewPr>
    <p:cSldViewPr snapToGrid="0">
      <p:cViewPr varScale="1">
        <p:scale>
          <a:sx n="112" d="100"/>
          <a:sy n="112" d="100"/>
        </p:scale>
        <p:origin x="11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gs" Target="tags/tag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1E10-7D43-454D-BE40-A704D4DC4ACE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804B-ADBC-4030-AD30-DF44F310F3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14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945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038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8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270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578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276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280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886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112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0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40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2CD908-B056-4B80-8112-888AE7EE60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38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7.xml"/><Relationship Id="rId4" Type="http://schemas.openxmlformats.org/officeDocument/2006/relationships/hyperlink" Target="http://bit.ly/2TtBDfr" TargetMode="Externa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0.png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958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2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1841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48529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3739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15456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647507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004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859489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969311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solidFill>
          <a:schemeClr val="accent5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18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44" name="Google Shape;444;p1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1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46" name="Google Shape;446;p1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1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1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1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1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1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2" name="Google Shape;452;p18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53" name="Google Shape;453;p18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54" name="Google Shape;454;p18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6" name="Google Shape;456;p18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8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8"/>
          <p:cNvSpPr txBox="1">
            <a:spLocks noGrp="1"/>
          </p:cNvSpPr>
          <p:nvPr>
            <p:ph type="title"/>
          </p:nvPr>
        </p:nvSpPr>
        <p:spPr>
          <a:xfrm>
            <a:off x="1570651" y="1105933"/>
            <a:ext cx="7264000" cy="75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59" name="Google Shape;459;p18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460" name="Google Shape;460;p18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461" name="Google Shape;46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62" name="Google Shape;46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63" name="Google Shape;46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4" name="Google Shape;46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5" name="Google Shape;46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6" name="Google Shape;46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7" name="Google Shape;46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8" name="Google Shape;46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69" name="Google Shape;46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0" name="Google Shape;47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1" name="Google Shape;47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2" name="Google Shape;47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3" name="Google Shape;47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4" name="Google Shape;47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5" name="Google Shape;47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6" name="Google Shape;47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7" name="Google Shape;47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8" name="Google Shape;47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79" name="Google Shape;47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80" name="Google Shape;480;p18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481" name="Google Shape;481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82" name="Google Shape;482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483" name="Google Shape;483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4" name="Google Shape;484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5" name="Google Shape;485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6" name="Google Shape;486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7" name="Google Shape;487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8" name="Google Shape;488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89" name="Google Shape;489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0" name="Google Shape;490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1" name="Google Shape;491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2" name="Google Shape;492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3" name="Google Shape;493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4" name="Google Shape;494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5" name="Google Shape;495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6" name="Google Shape;496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7" name="Google Shape;497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8" name="Google Shape;498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" name="Google Shape;499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500" name="Google Shape;500;p18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501" name="Google Shape;501;p18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502" name="Google Shape;50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03" name="Google Shape;50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04" name="Google Shape;50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" name="Google Shape;50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" name="Google Shape;50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" name="Google Shape;50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" name="Google Shape;50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" name="Google Shape;50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" name="Google Shape;51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1" name="Google Shape;51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2" name="Google Shape;51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" name="Google Shape;51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" name="Google Shape;51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" name="Google Shape;51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6" name="Google Shape;51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7" name="Google Shape;51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8" name="Google Shape;51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9" name="Google Shape;51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21" name="Google Shape;521;p18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522" name="Google Shape;522;p18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23" name="Google Shape;523;p18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524" name="Google Shape;524;p18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" name="Google Shape;525;p18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6" name="Google Shape;526;p18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7" name="Google Shape;527;p18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8" name="Google Shape;528;p18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9" name="Google Shape;529;p18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0" name="Google Shape;530;p18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1" name="Google Shape;531;p18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2" name="Google Shape;532;p18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" name="Google Shape;533;p18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8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" name="Google Shape;535;p18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6" name="Google Shape;536;p18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8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" name="Google Shape;538;p18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" name="Google Shape;539;p18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" name="Google Shape;540;p18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42376653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55456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00469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2666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93888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490974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699560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280133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29383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39867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5272122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753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0528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8892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7632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9599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402174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5503912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246113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7860407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7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2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30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89344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1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45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2141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644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9790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2091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55130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0916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97627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3552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545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60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4093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57438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8902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941090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1253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4667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54624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074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9626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8337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85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08427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84377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28693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9019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395844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65995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498277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053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82346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283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617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07664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477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528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470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77850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390753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454164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5547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9694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77472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48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874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340960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24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01044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24692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16835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899543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328753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511897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50828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18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0736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6299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360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6471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048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94412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30402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752784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0571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4668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97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83263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58536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437322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20804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76219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6842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0198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12841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7538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674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21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7532983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96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20724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147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4857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622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659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6220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6024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55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49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87584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7337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0135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680248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04451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470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88429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18706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629597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8926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theme" Target="../theme/theme7.xml"/><Relationship Id="rId8" Type="http://schemas.openxmlformats.org/officeDocument/2006/relationships/slideLayout" Target="../slideLayouts/slideLayout10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31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861BF-276B-4CFD-8851-6A2BE50954E7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C1CA6-1F32-4A00-88D7-4DC6D16416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CF9C3498-8529-4CF9-98AA-1B7B53B315A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6" y="323849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7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02246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3076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1238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7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17/03/2024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05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Font typeface="Arvo"/>
              <a:buNone/>
              <a:defRPr sz="3500" b="1">
                <a:solidFill>
                  <a:schemeClr val="accent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●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○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5857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3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82.xml"/><Relationship Id="rId1" Type="http://schemas.openxmlformats.org/officeDocument/2006/relationships/tags" Target="../tags/tag13.xml"/><Relationship Id="rId5" Type="http://schemas.openxmlformats.org/officeDocument/2006/relationships/image" Target="../media/image50.png"/><Relationship Id="rId4" Type="http://schemas.openxmlformats.org/officeDocument/2006/relationships/audio" Target="../media/audio4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3.xml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29.xml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Layout" Target="../slideLayouts/slideLayout103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11" Type="http://schemas.openxmlformats.org/officeDocument/2006/relationships/image" Target="../media/image20.sv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jpg"/><Relationship Id="rId15" Type="http://schemas.openxmlformats.org/officeDocument/2006/relationships/image" Target="../media/image15.png"/><Relationship Id="rId10" Type="http://schemas.openxmlformats.org/officeDocument/2006/relationships/image" Target="../media/image28.svg"/><Relationship Id="rId4" Type="http://schemas.openxmlformats.org/officeDocument/2006/relationships/audio" Target="../media/audio3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.png"/><Relationship Id="rId11" Type="http://schemas.openxmlformats.org/officeDocument/2006/relationships/image" Target="../media/image33.png"/><Relationship Id="rId5" Type="http://schemas.openxmlformats.org/officeDocument/2006/relationships/image" Target="../media/image21.png"/><Relationship Id="rId10" Type="http://schemas.openxmlformats.org/officeDocument/2006/relationships/image" Target="../media/image20.svg"/><Relationship Id="rId4" Type="http://schemas.openxmlformats.org/officeDocument/2006/relationships/audio" Target="../media/audio2.wav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microsoft.com/office/2007/relationships/hdphoto" Target="../media/hdphoto2.wdp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jpg"/><Relationship Id="rId10" Type="http://schemas.openxmlformats.org/officeDocument/2006/relationships/image" Target="../media/image28.sv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2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11" Type="http://schemas.openxmlformats.org/officeDocument/2006/relationships/image" Target="../media/image20.sv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microsoft.com/office/2007/relationships/hdphoto" Target="../media/hdphoto2.wdp"/><Relationship Id="rId12" Type="http://schemas.openxmlformats.org/officeDocument/2006/relationships/image" Target="../media/image30.png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jpg"/><Relationship Id="rId15" Type="http://schemas.openxmlformats.org/officeDocument/2006/relationships/image" Target="../media/image15.png"/><Relationship Id="rId10" Type="http://schemas.openxmlformats.org/officeDocument/2006/relationships/image" Target="../media/image28.svg"/><Relationship Id="rId4" Type="http://schemas.openxmlformats.org/officeDocument/2006/relationships/audio" Target="../media/audio3.wav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66" b="3333"/>
          <a:stretch/>
        </p:blipFill>
        <p:spPr>
          <a:xfrm>
            <a:off x="0" y="-65314"/>
            <a:ext cx="12332494" cy="69233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528" b="99394" l="9645" r="74613">
                        <a14:foregroundMark x1="26752" y1="91753" x2="30209" y2="94421"/>
                        <a14:foregroundMark x1="60146" y1="81928" x2="59691" y2="86901"/>
                        <a14:foregroundMark x1="57143" y1="89327" x2="62693" y2="90055"/>
                        <a14:foregroundMark x1="56233" y1="91449" x2="53230" y2="95149"/>
                        <a14:foregroundMark x1="67607" y1="92298" x2="66970" y2="93996"/>
                        <a14:foregroundMark x1="84895" y1="76228" x2="84895" y2="82171"/>
                        <a14:foregroundMark x1="77161" y1="84597" x2="78708" y2="85021"/>
                        <a14:foregroundMark x1="78708" y1="92177" x2="79800" y2="92602"/>
                        <a14:foregroundMark x1="82803" y1="90176" x2="81893" y2="91571"/>
                        <a14:foregroundMark x1="93449" y1="85446" x2="95359" y2="85870"/>
                        <a14:foregroundMark x1="37034" y1="72711" x2="44586" y2="74106"/>
                        <a14:foregroundMark x1="65696" y1="72589" x2="67243" y2="73560"/>
                        <a14:foregroundMark x1="37671" y1="83263" x2="37671" y2="89388"/>
                        <a14:foregroundMark x1="40946" y1="94239" x2="45223" y2="92784"/>
                        <a14:backgroundMark x1="28935" y1="86719" x2="28207" y2="88175"/>
                        <a14:backgroundMark x1="38944" y1="93329" x2="38944" y2="96422"/>
                        <a14:backgroundMark x1="52411" y1="85324" x2="53503" y2="88478"/>
                        <a14:backgroundMark x1="43403" y1="89145" x2="44677" y2="89569"/>
                        <a14:backgroundMark x1="42584" y1="85324" x2="43858" y2="85446"/>
                        <a14:backgroundMark x1="59054" y1="93451" x2="60783" y2="97271"/>
                        <a14:backgroundMark x1="69336" y1="90055" x2="73339" y2="97150"/>
                        <a14:backgroundMark x1="78253" y1="86598" x2="81893" y2="87871"/>
                        <a14:backgroundMark x1="79982" y1="84354" x2="80801" y2="83445"/>
                        <a14:backgroundMark x1="76342" y1="83869" x2="76342" y2="85203"/>
                        <a14:backgroundMark x1="94904" y1="87750" x2="96633" y2="89448"/>
                        <a14:backgroundMark x1="26206" y1="73438" x2="31483" y2="74106"/>
                        <a14:backgroundMark x1="29572" y1="78714" x2="30846" y2="78714"/>
                        <a14:backgroundMark x1="20837" y1="72408" x2="29754" y2="75682"/>
                        <a14:backgroundMark x1="34486" y1="72589" x2="30482" y2="76410"/>
                        <a14:backgroundMark x1="43221" y1="72286" x2="45405" y2="73863"/>
                        <a14:backgroundMark x1="45223" y1="78532" x2="55414" y2="77138"/>
                        <a14:backgroundMark x1="43494" y1="78108" x2="49227" y2="79139"/>
                        <a14:backgroundMark x1="46861" y1="79139" x2="57780" y2="76289"/>
                        <a14:backgroundMark x1="57143" y1="77138" x2="58053" y2="78290"/>
                        <a14:backgroundMark x1="29390" y1="77259" x2="31119" y2="79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792"/>
          <a:stretch/>
        </p:blipFill>
        <p:spPr>
          <a:xfrm>
            <a:off x="1049735" y="3223024"/>
            <a:ext cx="8165389" cy="37002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24E368B-E4F4-47A3-B4C0-E2F43EFB0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8542" y="1318312"/>
            <a:ext cx="5828281" cy="1609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49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2" b="11814"/>
          <a:stretch/>
        </p:blipFill>
        <p:spPr>
          <a:xfrm>
            <a:off x="0" y="0"/>
            <a:ext cx="12192000" cy="691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745697-5B39-461F-9FBD-45D5B3849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4138" y="552460"/>
            <a:ext cx="5651482" cy="1682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62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0F215D-59C2-4A2D-B3A4-3F0FFD82C851}"/>
              </a:ext>
            </a:extLst>
          </p:cNvPr>
          <p:cNvSpPr txBox="1"/>
          <p:nvPr/>
        </p:nvSpPr>
        <p:spPr>
          <a:xfrm>
            <a:off x="3476767" y="719499"/>
            <a:ext cx="6858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ker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  <a:endParaRPr lang="en-US" sz="440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FC249-C454-4A5C-B485-2A23BBDF99C5}"/>
              </a:ext>
            </a:extLst>
          </p:cNvPr>
          <p:cNvSpPr txBox="1"/>
          <p:nvPr/>
        </p:nvSpPr>
        <p:spPr>
          <a:xfrm>
            <a:off x="959893" y="1868743"/>
            <a:ext cx="10345003" cy="202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3020" algn="just">
              <a:lnSpc>
                <a:spcPct val="120000"/>
              </a:lnSpc>
            </a:pPr>
            <a:r>
              <a: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Nêu được đặc điểm của biển báo cấm đi ngược chiều, màu sắc, hình dạng, kích thước các bộ phận của biển báo.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F2A6D-6338-42D3-9230-0F8375ABA107}"/>
              </a:ext>
            </a:extLst>
          </p:cNvPr>
          <p:cNvSpPr txBox="1"/>
          <p:nvPr/>
        </p:nvSpPr>
        <p:spPr>
          <a:xfrm>
            <a:off x="887104" y="3897440"/>
            <a:ext cx="10495129" cy="202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3020" algn="just">
              <a:lnSpc>
                <a:spcPct val="120000"/>
              </a:lnSpc>
            </a:pPr>
            <a:r>
              <a:rPr lang="en-US" sz="36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Lựa chọn và sử dụng được vật liệu, dụng cụ cần thiết đúng cách, an toàn để làm biển báo cấm đi ngược chiều.</a:t>
            </a:r>
            <a:endParaRPr lang="en-US" sz="3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35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3857" y="462"/>
            <a:ext cx="2548349" cy="25422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439" y="664429"/>
            <a:ext cx="8697654" cy="574504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56908" y="1295591"/>
            <a:ext cx="6315712" cy="5767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1BD5C-5543-40F0-81C0-D902C7C6F0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6035" y="2713798"/>
            <a:ext cx="512718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6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Tìm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hiểu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sản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phẩm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mẫu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a)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7860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0000"/>
                </a:solidFill>
                <a:latin typeface="Calibri"/>
                <a:sym typeface="Arial"/>
              </a:rPr>
              <a:t>Em hãy quan sát mẫu biển cấm đi ngược chiều Hình 2 và cho biết hình dạng, màu sắc, kích thước các bộ phận của biển báo.</a:t>
            </a:r>
            <a:endParaRPr lang="en-US" sz="2800" b="1" kern="0" dirty="0">
              <a:solidFill>
                <a:srgbClr val="FF0000"/>
              </a:solidFill>
              <a:latin typeface="Calibri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95230-0324-43D5-AE03-EFD188DBD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25" y="1657350"/>
            <a:ext cx="5734050" cy="456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grpSp>
        <p:nvGrpSpPr>
          <p:cNvPr id="7" name="Nhóm 43">
            <a:extLst>
              <a:ext uri="{FF2B5EF4-FFF2-40B4-BE49-F238E27FC236}">
                <a16:creationId xmlns:a16="http://schemas.microsoft.com/office/drawing/2014/main" id="{A44E309B-A915-4552-9FBB-720483C00252}"/>
              </a:ext>
            </a:extLst>
          </p:cNvPr>
          <p:cNvGrpSpPr/>
          <p:nvPr/>
        </p:nvGrpSpPr>
        <p:grpSpPr>
          <a:xfrm>
            <a:off x="4085896" y="166860"/>
            <a:ext cx="4302700" cy="1598414"/>
            <a:chOff x="270647" y="399071"/>
            <a:chExt cx="4437117" cy="1387414"/>
          </a:xfrm>
        </p:grpSpPr>
        <p:grpSp>
          <p:nvGrpSpPr>
            <p:cNvPr id="8" name="Group 27">
              <a:extLst>
                <a:ext uri="{FF2B5EF4-FFF2-40B4-BE49-F238E27FC236}">
                  <a16:creationId xmlns:a16="http://schemas.microsoft.com/office/drawing/2014/main" id="{D735E11E-898C-49F8-9580-A01CF3CE7E21}"/>
                </a:ext>
              </a:extLst>
            </p:cNvPr>
            <p:cNvGrpSpPr/>
            <p:nvPr/>
          </p:nvGrpSpPr>
          <p:grpSpPr>
            <a:xfrm>
              <a:off x="270647" y="399071"/>
              <a:ext cx="4437117" cy="1387414"/>
              <a:chOff x="5718583" y="3029820"/>
              <a:chExt cx="2991776" cy="1537986"/>
            </a:xfrm>
          </p:grpSpPr>
          <p:pic>
            <p:nvPicPr>
              <p:cNvPr id="10" name="Picture 28" descr="Shape, rectangle&#10;&#10;Description automatically generated">
                <a:extLst>
                  <a:ext uri="{FF2B5EF4-FFF2-40B4-BE49-F238E27FC236}">
                    <a16:creationId xmlns:a16="http://schemas.microsoft.com/office/drawing/2014/main" id="{142A4AAB-A800-4A6B-9385-E098DC9EFD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3" t="10572" r="8301"/>
              <a:stretch/>
            </p:blipFill>
            <p:spPr>
              <a:xfrm>
                <a:off x="5718583" y="3029820"/>
                <a:ext cx="2991776" cy="1537986"/>
              </a:xfrm>
              <a:prstGeom prst="rect">
                <a:avLst/>
              </a:prstGeom>
            </p:spPr>
          </p:pic>
          <p:sp>
            <p:nvSpPr>
              <p:cNvPr id="11" name="TextBox 29">
                <a:extLst>
                  <a:ext uri="{FF2B5EF4-FFF2-40B4-BE49-F238E27FC236}">
                    <a16:creationId xmlns:a16="http://schemas.microsoft.com/office/drawing/2014/main" id="{EB5785A8-948E-472C-8163-863924581AE1}"/>
                  </a:ext>
                </a:extLst>
              </p:cNvPr>
              <p:cNvSpPr txBox="1"/>
              <p:nvPr/>
            </p:nvSpPr>
            <p:spPr>
              <a:xfrm>
                <a:off x="5917500" y="3215222"/>
                <a:ext cx="2746516" cy="11549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Hoàn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thành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Phiếu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</a:t>
                </a:r>
                <a:r>
                  <a:rPr lang="en-US" sz="3600" b="1" i="1" kern="1200" dirty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en-US" sz="3600" b="1" i="1" kern="1200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tập</a:t>
                </a:r>
                <a:endParaRPr lang="en-US" sz="3600" b="1" i="1" kern="1200" dirty="0">
                  <a:solidFill>
                    <a:schemeClr val="bg1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Hình chữ nhật 45">
              <a:extLst>
                <a:ext uri="{FF2B5EF4-FFF2-40B4-BE49-F238E27FC236}">
                  <a16:creationId xmlns:a16="http://schemas.microsoft.com/office/drawing/2014/main" id="{9389C251-E858-41EA-A5A6-84C022A7E58F}"/>
                </a:ext>
              </a:extLst>
            </p:cNvPr>
            <p:cNvSpPr/>
            <p:nvPr/>
          </p:nvSpPr>
          <p:spPr>
            <a:xfrm>
              <a:off x="728709" y="1391247"/>
              <a:ext cx="708660" cy="228252"/>
            </a:xfrm>
            <a:prstGeom prst="rect">
              <a:avLst/>
            </a:prstGeom>
            <a:solidFill>
              <a:srgbClr val="37BC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D79EC06-DB9B-49DA-AE9B-310F154071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352395"/>
              </p:ext>
            </p:extLst>
          </p:nvPr>
        </p:nvGraphicFramePr>
        <p:xfrm>
          <a:off x="2476501" y="2143125"/>
          <a:ext cx="7896225" cy="3257551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62003">
                  <a:extLst>
                    <a:ext uri="{9D8B030D-6E8A-4147-A177-3AD203B41FA5}">
                      <a16:colId xmlns:a16="http://schemas.microsoft.com/office/drawing/2014/main" val="3069516554"/>
                    </a:ext>
                  </a:extLst>
                </a:gridCol>
                <a:gridCol w="2071023">
                  <a:extLst>
                    <a:ext uri="{9D8B030D-6E8A-4147-A177-3AD203B41FA5}">
                      <a16:colId xmlns:a16="http://schemas.microsoft.com/office/drawing/2014/main" val="1548959483"/>
                    </a:ext>
                  </a:extLst>
                </a:gridCol>
                <a:gridCol w="2042158">
                  <a:extLst>
                    <a:ext uri="{9D8B030D-6E8A-4147-A177-3AD203B41FA5}">
                      <a16:colId xmlns:a16="http://schemas.microsoft.com/office/drawing/2014/main" val="1681563884"/>
                    </a:ext>
                  </a:extLst>
                </a:gridCol>
                <a:gridCol w="1721041">
                  <a:extLst>
                    <a:ext uri="{9D8B030D-6E8A-4147-A177-3AD203B41FA5}">
                      <a16:colId xmlns:a16="http://schemas.microsoft.com/office/drawing/2014/main" val="241050928"/>
                    </a:ext>
                  </a:extLst>
                </a:gridCol>
              </a:tblGrid>
              <a:tr h="727516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dạng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thước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sắc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9915855"/>
                  </a:ext>
                </a:extLst>
              </a:tr>
              <a:tr h="716317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0174419"/>
                  </a:ext>
                </a:extLst>
              </a:tr>
              <a:tr h="1086202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5801809"/>
                  </a:ext>
                </a:extLst>
              </a:tr>
              <a:tr h="727516"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b="1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67834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64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8B803-EA5B-4EBB-B675-E4A8A400CDD7}"/>
              </a:ext>
            </a:extLst>
          </p:cNvPr>
          <p:cNvSpPr txBox="1"/>
          <p:nvPr/>
        </p:nvSpPr>
        <p:spPr>
          <a:xfrm>
            <a:off x="4143375" y="1019175"/>
            <a:ext cx="5143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</a:t>
            </a:r>
            <a:endParaRPr lang="en-US" sz="4000" b="1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6EACD4F-7C72-4562-9F68-F10855ECBC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003792"/>
              </p:ext>
            </p:extLst>
          </p:nvPr>
        </p:nvGraphicFramePr>
        <p:xfrm>
          <a:off x="1152526" y="1906174"/>
          <a:ext cx="10248900" cy="3810508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754253">
                  <a:extLst>
                    <a:ext uri="{9D8B030D-6E8A-4147-A177-3AD203B41FA5}">
                      <a16:colId xmlns:a16="http://schemas.microsoft.com/office/drawing/2014/main" val="1743837466"/>
                    </a:ext>
                  </a:extLst>
                </a:gridCol>
                <a:gridCol w="2563379">
                  <a:extLst>
                    <a:ext uri="{9D8B030D-6E8A-4147-A177-3AD203B41FA5}">
                      <a16:colId xmlns:a16="http://schemas.microsoft.com/office/drawing/2014/main" val="3467509014"/>
                    </a:ext>
                  </a:extLst>
                </a:gridCol>
                <a:gridCol w="3266463">
                  <a:extLst>
                    <a:ext uri="{9D8B030D-6E8A-4147-A177-3AD203B41FA5}">
                      <a16:colId xmlns:a16="http://schemas.microsoft.com/office/drawing/2014/main" val="3960602681"/>
                    </a:ext>
                  </a:extLst>
                </a:gridCol>
                <a:gridCol w="2664805">
                  <a:extLst>
                    <a:ext uri="{9D8B030D-6E8A-4147-A177-3AD203B41FA5}">
                      <a16:colId xmlns:a16="http://schemas.microsoft.com/office/drawing/2014/main" val="241267638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Bộ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phận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Kích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thước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Màu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sắc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922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, ở </a:t>
                      </a:r>
                      <a:r>
                        <a:rPr lang="en-US" sz="2800" dirty="0" err="1">
                          <a:effectLst/>
                        </a:rPr>
                        <a:t>giữa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tròn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bán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kính</a:t>
                      </a:r>
                      <a:r>
                        <a:rPr lang="en-US" sz="2800" dirty="0">
                          <a:effectLst/>
                        </a:rPr>
                        <a:t> 3cm, </a:t>
                      </a:r>
                      <a:r>
                        <a:rPr lang="en-US" sz="2800" dirty="0" err="1">
                          <a:effectLst/>
                        </a:rPr>
                        <a:t>hình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chữ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nhật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4cm, </a:t>
                      </a: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1cm.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 màu đỏ, hình chữ nhật màu trắng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6322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Cột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chữ nhật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Rộng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là</a:t>
                      </a:r>
                      <a:r>
                        <a:rPr lang="en-US" sz="2800" dirty="0">
                          <a:effectLst/>
                        </a:rPr>
                        <a:t> 1cm, </a:t>
                      </a:r>
                      <a:r>
                        <a:rPr lang="en-US" sz="2800" dirty="0" err="1">
                          <a:effectLst/>
                        </a:rPr>
                        <a:t>dài</a:t>
                      </a:r>
                      <a:r>
                        <a:rPr lang="en-US" sz="2800" dirty="0">
                          <a:effectLst/>
                        </a:rPr>
                        <a:t> 10cm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đỏ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trắng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đan</a:t>
                      </a:r>
                      <a:r>
                        <a:rPr lang="en-US" sz="2800" dirty="0">
                          <a:effectLst/>
                        </a:rPr>
                        <a:t> xen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79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Đế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biển</a:t>
                      </a:r>
                      <a:r>
                        <a:rPr lang="en-US" sz="2800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FF0000"/>
                          </a:solidFill>
                          <a:effectLst/>
                        </a:rPr>
                        <a:t>báo</a:t>
                      </a:r>
                      <a:endParaRPr lang="en-US" sz="28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Hình tròn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Bán kính 2cm</a:t>
                      </a:r>
                      <a:endParaRPr lang="en-US" sz="2800" b="1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</a:rPr>
                        <a:t>Màu</a:t>
                      </a:r>
                      <a:r>
                        <a:rPr lang="en-US" sz="2800" dirty="0">
                          <a:effectLst/>
                        </a:rPr>
                        <a:t> </a:t>
                      </a:r>
                      <a:r>
                        <a:rPr lang="en-US" sz="2800" dirty="0" err="1">
                          <a:effectLst/>
                        </a:rPr>
                        <a:t>nâu</a:t>
                      </a:r>
                      <a:r>
                        <a:rPr lang="en-US" sz="2800" dirty="0">
                          <a:effectLst/>
                        </a:rPr>
                        <a:t>, </a:t>
                      </a:r>
                      <a:r>
                        <a:rPr lang="en-US" sz="2800" dirty="0" err="1">
                          <a:effectLst/>
                        </a:rPr>
                        <a:t>đen</a:t>
                      </a:r>
                      <a:endParaRPr lang="en-US" sz="2800" b="1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97354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942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màu sắc, kích thước của biển báo như thế nào?</a:t>
            </a:r>
            <a:endParaRPr lang="en-US" sz="3200" b="1" kern="0" dirty="0">
              <a:solidFill>
                <a:srgbClr val="FFFFFF"/>
              </a:solidFill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Đúng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màu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sắc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và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kích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 </a:t>
            </a:r>
            <a:r>
              <a:rPr lang="es-ES" sz="2800" b="1" dirty="0" err="1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thước</a:t>
            </a:r>
            <a:r>
              <a:rPr lang="es-ES" sz="2800" b="1" dirty="0">
                <a:solidFill>
                  <a:srgbClr val="FFFF00"/>
                </a:solidFill>
                <a:effectLst/>
                <a:ea typeface="SimSun" panose="02010600030101010101" pitchFamily="2" charset="-122"/>
              </a:rPr>
              <a:t>.</a:t>
            </a:r>
            <a:endParaRPr lang="en-US" sz="2800" b="1" dirty="0">
              <a:solidFill>
                <a:srgbClr val="FFFF00"/>
              </a:solidFill>
              <a:effectLst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355112"/>
            <a:ext cx="55582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FFFF"/>
                </a:solidFill>
                <a:cs typeface="Times New Roman" panose="02020603050405020304" pitchFamily="18" charset="0"/>
                <a:sym typeface="Arial"/>
              </a:rPr>
              <a:t>Khi làm biển báo, yêu cầu về tính thẩm mĩ của biển báo như thế nào?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4" name="Nhóm 3">
            <a:extLst>
              <a:ext uri="{FF2B5EF4-FFF2-40B4-BE49-F238E27FC236}">
                <a16:creationId xmlns:a16="http://schemas.microsoft.com/office/drawing/2014/main" id="{6A81A8F0-F411-1CD2-965E-EAA1BD598665}"/>
              </a:ext>
            </a:extLst>
          </p:cNvPr>
          <p:cNvGrpSpPr/>
          <p:nvPr/>
        </p:nvGrpSpPr>
        <p:grpSpPr>
          <a:xfrm>
            <a:off x="7798259" y="2009200"/>
            <a:ext cx="1303867" cy="533400"/>
            <a:chOff x="5838825" y="1495425"/>
            <a:chExt cx="977900" cy="40005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132EDB9-A7B5-7DF9-358C-36011FEA4E79}"/>
                </a:ext>
              </a:extLst>
            </p:cNvPr>
            <p:cNvSpPr/>
            <p:nvPr/>
          </p:nvSpPr>
          <p:spPr>
            <a:xfrm>
              <a:off x="5838825" y="1495425"/>
              <a:ext cx="428625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ình chữ nhật 2">
              <a:extLst>
                <a:ext uri="{FF2B5EF4-FFF2-40B4-BE49-F238E27FC236}">
                  <a16:creationId xmlns:a16="http://schemas.microsoft.com/office/drawing/2014/main" id="{FA131A33-FAE0-C222-2A9E-304DAF9EFF9D}"/>
                </a:ext>
              </a:extLst>
            </p:cNvPr>
            <p:cNvSpPr/>
            <p:nvPr/>
          </p:nvSpPr>
          <p:spPr>
            <a:xfrm>
              <a:off x="6388101" y="1495425"/>
              <a:ext cx="428624" cy="400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D171453-6CBC-4EE9-9BF5-68CCF881FFC9}"/>
              </a:ext>
            </a:extLst>
          </p:cNvPr>
          <p:cNvSpPr txBox="1"/>
          <p:nvPr/>
        </p:nvSpPr>
        <p:spPr>
          <a:xfrm>
            <a:off x="3476624" y="2114550"/>
            <a:ext cx="446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2800" b="1">
                <a:solidFill>
                  <a:srgbClr val="FFFF00"/>
                </a:solidFill>
                <a:ea typeface="SimSun" panose="02010600030101010101" pitchFamily="2" charset="-122"/>
              </a:rPr>
              <a:t>Đẹp, cân đối, chắc chắn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4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l="16567" t="22928" r="17674" b="22957"/>
          <a:stretch/>
        </p:blipFill>
        <p:spPr>
          <a:xfrm rot="1805956">
            <a:off x="425681" y="396184"/>
            <a:ext cx="7633253" cy="628153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732" y="1493887"/>
            <a:ext cx="3389670" cy="5633192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 rot="320565">
            <a:off x="1627268" y="2751139"/>
            <a:ext cx="597415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Vật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liệu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và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dụng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/>
                <a:cs typeface="Calibri" panose="020F0502020204030204" pitchFamily="34" charset="0"/>
                <a:sym typeface="+mn-lt"/>
              </a:rPr>
              <a:t>cụ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字魂36号-正文宋楷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7" name="文本框 16"/>
          <p:cNvSpPr txBox="1"/>
          <p:nvPr/>
        </p:nvSpPr>
        <p:spPr>
          <a:xfrm rot="682699">
            <a:off x="4161842" y="1851442"/>
            <a:ext cx="896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字魂36号-正文宋楷" panose="020F0502020204030204"/>
                <a:ea typeface="字魂36号-正文宋楷"/>
                <a:cs typeface="+mn-ea"/>
                <a:sym typeface="+mn-lt"/>
              </a:rPr>
              <a:t>b)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字魂36号-正文宋楷" panose="020F0502020204030204"/>
              <a:ea typeface="字魂36号-正文宋楷"/>
              <a:cs typeface="+mn-ea"/>
              <a:sym typeface="+mn-lt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9852994" y="-368823"/>
            <a:ext cx="2339006" cy="2796060"/>
            <a:chOff x="9852994" y="-368823"/>
            <a:chExt cx="2339006" cy="2796060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860280" y="-129370"/>
              <a:ext cx="2331720" cy="2556607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09241" flipH="1">
              <a:off x="9918518" y="-434347"/>
              <a:ext cx="1358752" cy="14897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960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9B6410-E8FC-4F3F-9E0B-521C4F415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887" y="871537"/>
            <a:ext cx="3662363" cy="4403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B24637-0372-40E7-9C73-4D2F731704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800" y="1395412"/>
            <a:ext cx="477880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36号-正文宋楷" panose="020F0502020204030204"/>
              <a:cs typeface="+mn-cs"/>
            </a:endParaRPr>
          </a:p>
        </p:txBody>
      </p:sp>
      <p:sp>
        <p:nvSpPr>
          <p:cNvPr id="18" name="Hình chữ nhật: Góc Tròn 67">
            <a:extLst>
              <a:ext uri="{FF2B5EF4-FFF2-40B4-BE49-F238E27FC236}">
                <a16:creationId xmlns:a16="http://schemas.microsoft.com/office/drawing/2014/main" id="{DC53F9E8-B54F-48EB-871C-28711A0060DE}"/>
              </a:ext>
            </a:extLst>
          </p:cNvPr>
          <p:cNvSpPr/>
          <p:nvPr/>
        </p:nvSpPr>
        <p:spPr>
          <a:xfrm>
            <a:off x="450002" y="106250"/>
            <a:ext cx="11446723" cy="1272194"/>
          </a:xfrm>
          <a:custGeom>
            <a:avLst/>
            <a:gdLst>
              <a:gd name="connsiteX0" fmla="*/ 0 w 11446723"/>
              <a:gd name="connsiteY0" fmla="*/ 212037 h 1272194"/>
              <a:gd name="connsiteX1" fmla="*/ 212037 w 11446723"/>
              <a:gd name="connsiteY1" fmla="*/ 0 h 1272194"/>
              <a:gd name="connsiteX2" fmla="*/ 681950 w 11446723"/>
              <a:gd name="connsiteY2" fmla="*/ 0 h 1272194"/>
              <a:gd name="connsiteX3" fmla="*/ 1151863 w 11446723"/>
              <a:gd name="connsiteY3" fmla="*/ 0 h 1272194"/>
              <a:gd name="connsiteX4" fmla="*/ 1511549 w 11446723"/>
              <a:gd name="connsiteY4" fmla="*/ 0 h 1272194"/>
              <a:gd name="connsiteX5" fmla="*/ 2312142 w 11446723"/>
              <a:gd name="connsiteY5" fmla="*/ 0 h 1272194"/>
              <a:gd name="connsiteX6" fmla="*/ 2671828 w 11446723"/>
              <a:gd name="connsiteY6" fmla="*/ 0 h 1272194"/>
              <a:gd name="connsiteX7" fmla="*/ 3472421 w 11446723"/>
              <a:gd name="connsiteY7" fmla="*/ 0 h 1272194"/>
              <a:gd name="connsiteX8" fmla="*/ 3721880 w 11446723"/>
              <a:gd name="connsiteY8" fmla="*/ 0 h 1272194"/>
              <a:gd name="connsiteX9" fmla="*/ 4191793 w 11446723"/>
              <a:gd name="connsiteY9" fmla="*/ 0 h 1272194"/>
              <a:gd name="connsiteX10" fmla="*/ 4441253 w 11446723"/>
              <a:gd name="connsiteY10" fmla="*/ 0 h 1272194"/>
              <a:gd name="connsiteX11" fmla="*/ 5131619 w 11446723"/>
              <a:gd name="connsiteY11" fmla="*/ 0 h 1272194"/>
              <a:gd name="connsiteX12" fmla="*/ 5711759 w 11446723"/>
              <a:gd name="connsiteY12" fmla="*/ 0 h 1272194"/>
              <a:gd name="connsiteX13" fmla="*/ 6181672 w 11446723"/>
              <a:gd name="connsiteY13" fmla="*/ 0 h 1272194"/>
              <a:gd name="connsiteX14" fmla="*/ 6431132 w 11446723"/>
              <a:gd name="connsiteY14" fmla="*/ 0 h 1272194"/>
              <a:gd name="connsiteX15" fmla="*/ 6680592 w 11446723"/>
              <a:gd name="connsiteY15" fmla="*/ 0 h 1272194"/>
              <a:gd name="connsiteX16" fmla="*/ 7150504 w 11446723"/>
              <a:gd name="connsiteY16" fmla="*/ 0 h 1272194"/>
              <a:gd name="connsiteX17" fmla="*/ 7620417 w 11446723"/>
              <a:gd name="connsiteY17" fmla="*/ 0 h 1272194"/>
              <a:gd name="connsiteX18" fmla="*/ 7980104 w 11446723"/>
              <a:gd name="connsiteY18" fmla="*/ 0 h 1272194"/>
              <a:gd name="connsiteX19" fmla="*/ 8560243 w 11446723"/>
              <a:gd name="connsiteY19" fmla="*/ 0 h 1272194"/>
              <a:gd name="connsiteX20" fmla="*/ 9360836 w 11446723"/>
              <a:gd name="connsiteY20" fmla="*/ 0 h 1272194"/>
              <a:gd name="connsiteX21" fmla="*/ 9610296 w 11446723"/>
              <a:gd name="connsiteY21" fmla="*/ 0 h 1272194"/>
              <a:gd name="connsiteX22" fmla="*/ 9969982 w 11446723"/>
              <a:gd name="connsiteY22" fmla="*/ 0 h 1272194"/>
              <a:gd name="connsiteX23" fmla="*/ 10439895 w 11446723"/>
              <a:gd name="connsiteY23" fmla="*/ 0 h 1272194"/>
              <a:gd name="connsiteX24" fmla="*/ 11234686 w 11446723"/>
              <a:gd name="connsiteY24" fmla="*/ 0 h 1272194"/>
              <a:gd name="connsiteX25" fmla="*/ 11446723 w 11446723"/>
              <a:gd name="connsiteY25" fmla="*/ 212037 h 1272194"/>
              <a:gd name="connsiteX26" fmla="*/ 11446723 w 11446723"/>
              <a:gd name="connsiteY26" fmla="*/ 644578 h 1272194"/>
              <a:gd name="connsiteX27" fmla="*/ 11446723 w 11446723"/>
              <a:gd name="connsiteY27" fmla="*/ 1060157 h 1272194"/>
              <a:gd name="connsiteX28" fmla="*/ 11234686 w 11446723"/>
              <a:gd name="connsiteY28" fmla="*/ 1272194 h 1272194"/>
              <a:gd name="connsiteX29" fmla="*/ 10764773 w 11446723"/>
              <a:gd name="connsiteY29" fmla="*/ 1272194 h 1272194"/>
              <a:gd name="connsiteX30" fmla="*/ 10184634 w 11446723"/>
              <a:gd name="connsiteY30" fmla="*/ 1272194 h 1272194"/>
              <a:gd name="connsiteX31" fmla="*/ 9384041 w 11446723"/>
              <a:gd name="connsiteY31" fmla="*/ 1272194 h 1272194"/>
              <a:gd name="connsiteX32" fmla="*/ 8583449 w 11446723"/>
              <a:gd name="connsiteY32" fmla="*/ 1272194 h 1272194"/>
              <a:gd name="connsiteX33" fmla="*/ 8003309 w 11446723"/>
              <a:gd name="connsiteY33" fmla="*/ 1272194 h 1272194"/>
              <a:gd name="connsiteX34" fmla="*/ 7202717 w 11446723"/>
              <a:gd name="connsiteY34" fmla="*/ 1272194 h 1272194"/>
              <a:gd name="connsiteX35" fmla="*/ 6953257 w 11446723"/>
              <a:gd name="connsiteY35" fmla="*/ 1272194 h 1272194"/>
              <a:gd name="connsiteX36" fmla="*/ 6262891 w 11446723"/>
              <a:gd name="connsiteY36" fmla="*/ 1272194 h 1272194"/>
              <a:gd name="connsiteX37" fmla="*/ 6013431 w 11446723"/>
              <a:gd name="connsiteY37" fmla="*/ 1272194 h 1272194"/>
              <a:gd name="connsiteX38" fmla="*/ 5763971 w 11446723"/>
              <a:gd name="connsiteY38" fmla="*/ 1272194 h 1272194"/>
              <a:gd name="connsiteX39" fmla="*/ 5404285 w 11446723"/>
              <a:gd name="connsiteY39" fmla="*/ 1272194 h 1272194"/>
              <a:gd name="connsiteX40" fmla="*/ 4934372 w 11446723"/>
              <a:gd name="connsiteY40" fmla="*/ 1272194 h 1272194"/>
              <a:gd name="connsiteX41" fmla="*/ 4244006 w 11446723"/>
              <a:gd name="connsiteY41" fmla="*/ 1272194 h 1272194"/>
              <a:gd name="connsiteX42" fmla="*/ 3884320 w 11446723"/>
              <a:gd name="connsiteY42" fmla="*/ 1272194 h 1272194"/>
              <a:gd name="connsiteX43" fmla="*/ 3634860 w 11446723"/>
              <a:gd name="connsiteY43" fmla="*/ 1272194 h 1272194"/>
              <a:gd name="connsiteX44" fmla="*/ 2834267 w 11446723"/>
              <a:gd name="connsiteY44" fmla="*/ 1272194 h 1272194"/>
              <a:gd name="connsiteX45" fmla="*/ 2474581 w 11446723"/>
              <a:gd name="connsiteY45" fmla="*/ 1272194 h 1272194"/>
              <a:gd name="connsiteX46" fmla="*/ 2114894 w 11446723"/>
              <a:gd name="connsiteY46" fmla="*/ 1272194 h 1272194"/>
              <a:gd name="connsiteX47" fmla="*/ 1644981 w 11446723"/>
              <a:gd name="connsiteY47" fmla="*/ 1272194 h 1272194"/>
              <a:gd name="connsiteX48" fmla="*/ 844389 w 11446723"/>
              <a:gd name="connsiteY48" fmla="*/ 1272194 h 1272194"/>
              <a:gd name="connsiteX49" fmla="*/ 212037 w 11446723"/>
              <a:gd name="connsiteY49" fmla="*/ 1272194 h 1272194"/>
              <a:gd name="connsiteX50" fmla="*/ 0 w 11446723"/>
              <a:gd name="connsiteY50" fmla="*/ 1060157 h 1272194"/>
              <a:gd name="connsiteX51" fmla="*/ 0 w 11446723"/>
              <a:gd name="connsiteY51" fmla="*/ 619135 h 1272194"/>
              <a:gd name="connsiteX52" fmla="*/ 0 w 11446723"/>
              <a:gd name="connsiteY52" fmla="*/ 212037 h 1272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446723" h="1272194" fill="none" extrusionOk="0">
                <a:moveTo>
                  <a:pt x="0" y="212037"/>
                </a:moveTo>
                <a:cubicBezTo>
                  <a:pt x="-2790" y="92121"/>
                  <a:pt x="83327" y="7866"/>
                  <a:pt x="212037" y="0"/>
                </a:cubicBezTo>
                <a:cubicBezTo>
                  <a:pt x="311965" y="-52705"/>
                  <a:pt x="564353" y="11179"/>
                  <a:pt x="681950" y="0"/>
                </a:cubicBezTo>
                <a:cubicBezTo>
                  <a:pt x="799547" y="-11179"/>
                  <a:pt x="1039408" y="8478"/>
                  <a:pt x="1151863" y="0"/>
                </a:cubicBezTo>
                <a:cubicBezTo>
                  <a:pt x="1264318" y="-8478"/>
                  <a:pt x="1332173" y="32478"/>
                  <a:pt x="1511549" y="0"/>
                </a:cubicBezTo>
                <a:cubicBezTo>
                  <a:pt x="1690925" y="-32478"/>
                  <a:pt x="1962485" y="90382"/>
                  <a:pt x="2312142" y="0"/>
                </a:cubicBezTo>
                <a:cubicBezTo>
                  <a:pt x="2661799" y="-90382"/>
                  <a:pt x="2557737" y="37007"/>
                  <a:pt x="2671828" y="0"/>
                </a:cubicBezTo>
                <a:cubicBezTo>
                  <a:pt x="2785919" y="-37007"/>
                  <a:pt x="3206562" y="41547"/>
                  <a:pt x="3472421" y="0"/>
                </a:cubicBezTo>
                <a:cubicBezTo>
                  <a:pt x="3738280" y="-41547"/>
                  <a:pt x="3648415" y="29029"/>
                  <a:pt x="3721880" y="0"/>
                </a:cubicBezTo>
                <a:cubicBezTo>
                  <a:pt x="3795345" y="-29029"/>
                  <a:pt x="4075940" y="284"/>
                  <a:pt x="4191793" y="0"/>
                </a:cubicBezTo>
                <a:cubicBezTo>
                  <a:pt x="4307646" y="-284"/>
                  <a:pt x="4364151" y="19199"/>
                  <a:pt x="4441253" y="0"/>
                </a:cubicBezTo>
                <a:cubicBezTo>
                  <a:pt x="4518355" y="-19199"/>
                  <a:pt x="4989457" y="26021"/>
                  <a:pt x="5131619" y="0"/>
                </a:cubicBezTo>
                <a:cubicBezTo>
                  <a:pt x="5273781" y="-26021"/>
                  <a:pt x="5507114" y="28767"/>
                  <a:pt x="5711759" y="0"/>
                </a:cubicBezTo>
                <a:cubicBezTo>
                  <a:pt x="5916404" y="-28767"/>
                  <a:pt x="5961042" y="4440"/>
                  <a:pt x="6181672" y="0"/>
                </a:cubicBezTo>
                <a:cubicBezTo>
                  <a:pt x="6402302" y="-4440"/>
                  <a:pt x="6347812" y="2484"/>
                  <a:pt x="6431132" y="0"/>
                </a:cubicBezTo>
                <a:cubicBezTo>
                  <a:pt x="6514452" y="-2484"/>
                  <a:pt x="6582409" y="25506"/>
                  <a:pt x="6680592" y="0"/>
                </a:cubicBezTo>
                <a:cubicBezTo>
                  <a:pt x="6778775" y="-25506"/>
                  <a:pt x="7006359" y="7404"/>
                  <a:pt x="7150504" y="0"/>
                </a:cubicBezTo>
                <a:cubicBezTo>
                  <a:pt x="7294649" y="-7404"/>
                  <a:pt x="7395595" y="20133"/>
                  <a:pt x="7620417" y="0"/>
                </a:cubicBezTo>
                <a:cubicBezTo>
                  <a:pt x="7845239" y="-20133"/>
                  <a:pt x="7895267" y="32048"/>
                  <a:pt x="7980104" y="0"/>
                </a:cubicBezTo>
                <a:cubicBezTo>
                  <a:pt x="8064941" y="-32048"/>
                  <a:pt x="8313184" y="40509"/>
                  <a:pt x="8560243" y="0"/>
                </a:cubicBezTo>
                <a:cubicBezTo>
                  <a:pt x="8807302" y="-40509"/>
                  <a:pt x="9147622" y="77077"/>
                  <a:pt x="9360836" y="0"/>
                </a:cubicBezTo>
                <a:cubicBezTo>
                  <a:pt x="9574050" y="-77077"/>
                  <a:pt x="9556861" y="4305"/>
                  <a:pt x="9610296" y="0"/>
                </a:cubicBezTo>
                <a:cubicBezTo>
                  <a:pt x="9663731" y="-4305"/>
                  <a:pt x="9837433" y="8209"/>
                  <a:pt x="9969982" y="0"/>
                </a:cubicBezTo>
                <a:cubicBezTo>
                  <a:pt x="10102531" y="-8209"/>
                  <a:pt x="10265067" y="54173"/>
                  <a:pt x="10439895" y="0"/>
                </a:cubicBezTo>
                <a:cubicBezTo>
                  <a:pt x="10614723" y="-54173"/>
                  <a:pt x="10950035" y="36221"/>
                  <a:pt x="11234686" y="0"/>
                </a:cubicBezTo>
                <a:cubicBezTo>
                  <a:pt x="11351983" y="-20062"/>
                  <a:pt x="11438259" y="93868"/>
                  <a:pt x="11446723" y="212037"/>
                </a:cubicBezTo>
                <a:cubicBezTo>
                  <a:pt x="11468784" y="350308"/>
                  <a:pt x="11438583" y="484478"/>
                  <a:pt x="11446723" y="644578"/>
                </a:cubicBezTo>
                <a:cubicBezTo>
                  <a:pt x="11454863" y="804678"/>
                  <a:pt x="11400241" y="900754"/>
                  <a:pt x="11446723" y="1060157"/>
                </a:cubicBezTo>
                <a:cubicBezTo>
                  <a:pt x="11414803" y="1173431"/>
                  <a:pt x="11369711" y="1288504"/>
                  <a:pt x="11234686" y="1272194"/>
                </a:cubicBezTo>
                <a:cubicBezTo>
                  <a:pt x="11073755" y="1291957"/>
                  <a:pt x="10910859" y="1269766"/>
                  <a:pt x="10764773" y="1272194"/>
                </a:cubicBezTo>
                <a:cubicBezTo>
                  <a:pt x="10618687" y="1274622"/>
                  <a:pt x="10302668" y="1205605"/>
                  <a:pt x="10184634" y="1272194"/>
                </a:cubicBezTo>
                <a:cubicBezTo>
                  <a:pt x="10066600" y="1338783"/>
                  <a:pt x="9781320" y="1253721"/>
                  <a:pt x="9384041" y="1272194"/>
                </a:cubicBezTo>
                <a:cubicBezTo>
                  <a:pt x="8986762" y="1290667"/>
                  <a:pt x="8752861" y="1216113"/>
                  <a:pt x="8583449" y="1272194"/>
                </a:cubicBezTo>
                <a:cubicBezTo>
                  <a:pt x="8414037" y="1328275"/>
                  <a:pt x="8149044" y="1245887"/>
                  <a:pt x="8003309" y="1272194"/>
                </a:cubicBezTo>
                <a:cubicBezTo>
                  <a:pt x="7857574" y="1298501"/>
                  <a:pt x="7494429" y="1219975"/>
                  <a:pt x="7202717" y="1272194"/>
                </a:cubicBezTo>
                <a:cubicBezTo>
                  <a:pt x="6911005" y="1324413"/>
                  <a:pt x="7037217" y="1246968"/>
                  <a:pt x="6953257" y="1272194"/>
                </a:cubicBezTo>
                <a:cubicBezTo>
                  <a:pt x="6869297" y="1297420"/>
                  <a:pt x="6428283" y="1200198"/>
                  <a:pt x="6262891" y="1272194"/>
                </a:cubicBezTo>
                <a:cubicBezTo>
                  <a:pt x="6097499" y="1344190"/>
                  <a:pt x="6088119" y="1259746"/>
                  <a:pt x="6013431" y="1272194"/>
                </a:cubicBezTo>
                <a:cubicBezTo>
                  <a:pt x="5938743" y="1284642"/>
                  <a:pt x="5820294" y="1256308"/>
                  <a:pt x="5763971" y="1272194"/>
                </a:cubicBezTo>
                <a:cubicBezTo>
                  <a:pt x="5707648" y="1288080"/>
                  <a:pt x="5545093" y="1257837"/>
                  <a:pt x="5404285" y="1272194"/>
                </a:cubicBezTo>
                <a:cubicBezTo>
                  <a:pt x="5263477" y="1286551"/>
                  <a:pt x="5102674" y="1234501"/>
                  <a:pt x="4934372" y="1272194"/>
                </a:cubicBezTo>
                <a:cubicBezTo>
                  <a:pt x="4766070" y="1309887"/>
                  <a:pt x="4384557" y="1197388"/>
                  <a:pt x="4244006" y="1272194"/>
                </a:cubicBezTo>
                <a:cubicBezTo>
                  <a:pt x="4103455" y="1347000"/>
                  <a:pt x="4021858" y="1233444"/>
                  <a:pt x="3884320" y="1272194"/>
                </a:cubicBezTo>
                <a:cubicBezTo>
                  <a:pt x="3746782" y="1310944"/>
                  <a:pt x="3716257" y="1269603"/>
                  <a:pt x="3634860" y="1272194"/>
                </a:cubicBezTo>
                <a:cubicBezTo>
                  <a:pt x="3553463" y="1274785"/>
                  <a:pt x="3007564" y="1214049"/>
                  <a:pt x="2834267" y="1272194"/>
                </a:cubicBezTo>
                <a:cubicBezTo>
                  <a:pt x="2660970" y="1330339"/>
                  <a:pt x="2595336" y="1253761"/>
                  <a:pt x="2474581" y="1272194"/>
                </a:cubicBezTo>
                <a:cubicBezTo>
                  <a:pt x="2353826" y="1290627"/>
                  <a:pt x="2209622" y="1244908"/>
                  <a:pt x="2114894" y="1272194"/>
                </a:cubicBezTo>
                <a:cubicBezTo>
                  <a:pt x="2020166" y="1299480"/>
                  <a:pt x="1746536" y="1244312"/>
                  <a:pt x="1644981" y="1272194"/>
                </a:cubicBezTo>
                <a:cubicBezTo>
                  <a:pt x="1543426" y="1300076"/>
                  <a:pt x="1062751" y="1210764"/>
                  <a:pt x="844389" y="1272194"/>
                </a:cubicBezTo>
                <a:cubicBezTo>
                  <a:pt x="626027" y="1333624"/>
                  <a:pt x="500703" y="1229450"/>
                  <a:pt x="212037" y="1272194"/>
                </a:cubicBezTo>
                <a:cubicBezTo>
                  <a:pt x="116662" y="1272623"/>
                  <a:pt x="11950" y="1184378"/>
                  <a:pt x="0" y="1060157"/>
                </a:cubicBezTo>
                <a:cubicBezTo>
                  <a:pt x="-52707" y="947904"/>
                  <a:pt x="39072" y="771176"/>
                  <a:pt x="0" y="619135"/>
                </a:cubicBezTo>
                <a:cubicBezTo>
                  <a:pt x="-39072" y="467094"/>
                  <a:pt x="41478" y="386436"/>
                  <a:pt x="0" y="212037"/>
                </a:cubicBezTo>
                <a:close/>
              </a:path>
              <a:path w="11446723" h="1272194" stroke="0" extrusionOk="0">
                <a:moveTo>
                  <a:pt x="0" y="212037"/>
                </a:moveTo>
                <a:cubicBezTo>
                  <a:pt x="-7339" y="84907"/>
                  <a:pt x="100510" y="-23989"/>
                  <a:pt x="212037" y="0"/>
                </a:cubicBezTo>
                <a:cubicBezTo>
                  <a:pt x="434451" y="-39306"/>
                  <a:pt x="540823" y="49482"/>
                  <a:pt x="792176" y="0"/>
                </a:cubicBezTo>
                <a:cubicBezTo>
                  <a:pt x="1043529" y="-49482"/>
                  <a:pt x="1027850" y="1224"/>
                  <a:pt x="1262089" y="0"/>
                </a:cubicBezTo>
                <a:cubicBezTo>
                  <a:pt x="1496328" y="-1224"/>
                  <a:pt x="1592433" y="24507"/>
                  <a:pt x="1842229" y="0"/>
                </a:cubicBezTo>
                <a:cubicBezTo>
                  <a:pt x="2092025" y="-24507"/>
                  <a:pt x="2207162" y="55956"/>
                  <a:pt x="2532595" y="0"/>
                </a:cubicBezTo>
                <a:cubicBezTo>
                  <a:pt x="2858028" y="-55956"/>
                  <a:pt x="3097319" y="34346"/>
                  <a:pt x="3333187" y="0"/>
                </a:cubicBezTo>
                <a:cubicBezTo>
                  <a:pt x="3569055" y="-34346"/>
                  <a:pt x="3746634" y="88055"/>
                  <a:pt x="4133779" y="0"/>
                </a:cubicBezTo>
                <a:cubicBezTo>
                  <a:pt x="4520924" y="-88055"/>
                  <a:pt x="4395938" y="33113"/>
                  <a:pt x="4603692" y="0"/>
                </a:cubicBezTo>
                <a:cubicBezTo>
                  <a:pt x="4811446" y="-33113"/>
                  <a:pt x="4764036" y="5300"/>
                  <a:pt x="4853152" y="0"/>
                </a:cubicBezTo>
                <a:cubicBezTo>
                  <a:pt x="4942268" y="-5300"/>
                  <a:pt x="4993420" y="17953"/>
                  <a:pt x="5102612" y="0"/>
                </a:cubicBezTo>
                <a:cubicBezTo>
                  <a:pt x="5211804" y="-17953"/>
                  <a:pt x="5586385" y="18170"/>
                  <a:pt x="5903205" y="0"/>
                </a:cubicBezTo>
                <a:cubicBezTo>
                  <a:pt x="6220025" y="-18170"/>
                  <a:pt x="6185637" y="15462"/>
                  <a:pt x="6373118" y="0"/>
                </a:cubicBezTo>
                <a:cubicBezTo>
                  <a:pt x="6560599" y="-15462"/>
                  <a:pt x="6614067" y="1836"/>
                  <a:pt x="6732804" y="0"/>
                </a:cubicBezTo>
                <a:cubicBezTo>
                  <a:pt x="6851541" y="-1836"/>
                  <a:pt x="7022306" y="48225"/>
                  <a:pt x="7202717" y="0"/>
                </a:cubicBezTo>
                <a:cubicBezTo>
                  <a:pt x="7383128" y="-48225"/>
                  <a:pt x="7349374" y="27326"/>
                  <a:pt x="7452177" y="0"/>
                </a:cubicBezTo>
                <a:cubicBezTo>
                  <a:pt x="7554980" y="-27326"/>
                  <a:pt x="7949887" y="81734"/>
                  <a:pt x="8142543" y="0"/>
                </a:cubicBezTo>
                <a:cubicBezTo>
                  <a:pt x="8335199" y="-81734"/>
                  <a:pt x="8556586" y="25128"/>
                  <a:pt x="8943135" y="0"/>
                </a:cubicBezTo>
                <a:cubicBezTo>
                  <a:pt x="9329684" y="-25128"/>
                  <a:pt x="9261549" y="13647"/>
                  <a:pt x="9523275" y="0"/>
                </a:cubicBezTo>
                <a:cubicBezTo>
                  <a:pt x="9785001" y="-13647"/>
                  <a:pt x="9744497" y="23349"/>
                  <a:pt x="9882961" y="0"/>
                </a:cubicBezTo>
                <a:cubicBezTo>
                  <a:pt x="10021425" y="-23349"/>
                  <a:pt x="10336870" y="63813"/>
                  <a:pt x="10573327" y="0"/>
                </a:cubicBezTo>
                <a:cubicBezTo>
                  <a:pt x="10809784" y="-63813"/>
                  <a:pt x="10966803" y="76593"/>
                  <a:pt x="11234686" y="0"/>
                </a:cubicBezTo>
                <a:cubicBezTo>
                  <a:pt x="11345711" y="-5175"/>
                  <a:pt x="11457078" y="110351"/>
                  <a:pt x="11446723" y="212037"/>
                </a:cubicBezTo>
                <a:cubicBezTo>
                  <a:pt x="11454213" y="417050"/>
                  <a:pt x="11444238" y="526607"/>
                  <a:pt x="11446723" y="636097"/>
                </a:cubicBezTo>
                <a:cubicBezTo>
                  <a:pt x="11449208" y="745587"/>
                  <a:pt x="11437217" y="912785"/>
                  <a:pt x="11446723" y="1060157"/>
                </a:cubicBezTo>
                <a:cubicBezTo>
                  <a:pt x="11417452" y="1193600"/>
                  <a:pt x="11322051" y="1255841"/>
                  <a:pt x="11234686" y="1272194"/>
                </a:cubicBezTo>
                <a:cubicBezTo>
                  <a:pt x="10970787" y="1331119"/>
                  <a:pt x="10863602" y="1261064"/>
                  <a:pt x="10544320" y="1272194"/>
                </a:cubicBezTo>
                <a:cubicBezTo>
                  <a:pt x="10225038" y="1283324"/>
                  <a:pt x="9994445" y="1189148"/>
                  <a:pt x="9743728" y="1272194"/>
                </a:cubicBezTo>
                <a:cubicBezTo>
                  <a:pt x="9493011" y="1355240"/>
                  <a:pt x="9552368" y="1249858"/>
                  <a:pt x="9494268" y="1272194"/>
                </a:cubicBezTo>
                <a:cubicBezTo>
                  <a:pt x="9436168" y="1294530"/>
                  <a:pt x="8959101" y="1268637"/>
                  <a:pt x="8803902" y="1272194"/>
                </a:cubicBezTo>
                <a:cubicBezTo>
                  <a:pt x="8648703" y="1275751"/>
                  <a:pt x="8552128" y="1249050"/>
                  <a:pt x="8333989" y="1272194"/>
                </a:cubicBezTo>
                <a:cubicBezTo>
                  <a:pt x="8115850" y="1295338"/>
                  <a:pt x="8045488" y="1224675"/>
                  <a:pt x="7864076" y="1272194"/>
                </a:cubicBezTo>
                <a:cubicBezTo>
                  <a:pt x="7682664" y="1319713"/>
                  <a:pt x="7713468" y="1270141"/>
                  <a:pt x="7614616" y="1272194"/>
                </a:cubicBezTo>
                <a:cubicBezTo>
                  <a:pt x="7515764" y="1274247"/>
                  <a:pt x="7379983" y="1236068"/>
                  <a:pt x="7254930" y="1272194"/>
                </a:cubicBezTo>
                <a:cubicBezTo>
                  <a:pt x="7129877" y="1308320"/>
                  <a:pt x="6867473" y="1208024"/>
                  <a:pt x="6674790" y="1272194"/>
                </a:cubicBezTo>
                <a:cubicBezTo>
                  <a:pt x="6482107" y="1336364"/>
                  <a:pt x="6077030" y="1187020"/>
                  <a:pt x="5874198" y="1272194"/>
                </a:cubicBezTo>
                <a:cubicBezTo>
                  <a:pt x="5671366" y="1357368"/>
                  <a:pt x="5349281" y="1187997"/>
                  <a:pt x="5073605" y="1272194"/>
                </a:cubicBezTo>
                <a:cubicBezTo>
                  <a:pt x="4797929" y="1356391"/>
                  <a:pt x="4824376" y="1232721"/>
                  <a:pt x="4713919" y="1272194"/>
                </a:cubicBezTo>
                <a:cubicBezTo>
                  <a:pt x="4603462" y="1311667"/>
                  <a:pt x="4272318" y="1209601"/>
                  <a:pt x="3913327" y="1272194"/>
                </a:cubicBezTo>
                <a:cubicBezTo>
                  <a:pt x="3554336" y="1334787"/>
                  <a:pt x="3384076" y="1220917"/>
                  <a:pt x="3222961" y="1272194"/>
                </a:cubicBezTo>
                <a:cubicBezTo>
                  <a:pt x="3061846" y="1323471"/>
                  <a:pt x="2862033" y="1202991"/>
                  <a:pt x="2642821" y="1272194"/>
                </a:cubicBezTo>
                <a:cubicBezTo>
                  <a:pt x="2423609" y="1341397"/>
                  <a:pt x="2491806" y="1258093"/>
                  <a:pt x="2393361" y="1272194"/>
                </a:cubicBezTo>
                <a:cubicBezTo>
                  <a:pt x="2294916" y="1286295"/>
                  <a:pt x="2143018" y="1249251"/>
                  <a:pt x="2033675" y="1272194"/>
                </a:cubicBezTo>
                <a:cubicBezTo>
                  <a:pt x="1924332" y="1295137"/>
                  <a:pt x="1484323" y="1250718"/>
                  <a:pt x="1343309" y="1272194"/>
                </a:cubicBezTo>
                <a:cubicBezTo>
                  <a:pt x="1202295" y="1293670"/>
                  <a:pt x="612311" y="1206807"/>
                  <a:pt x="212037" y="1272194"/>
                </a:cubicBezTo>
                <a:cubicBezTo>
                  <a:pt x="89221" y="1282695"/>
                  <a:pt x="-19319" y="1157008"/>
                  <a:pt x="0" y="1060157"/>
                </a:cubicBezTo>
                <a:cubicBezTo>
                  <a:pt x="-42920" y="887572"/>
                  <a:pt x="26385" y="843175"/>
                  <a:pt x="0" y="636097"/>
                </a:cubicBezTo>
                <a:cubicBezTo>
                  <a:pt x="-26385" y="429019"/>
                  <a:pt x="23654" y="353679"/>
                  <a:pt x="0" y="212037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rgbClr val="0070C0"/>
            </a:solidFill>
            <a:extLst>
              <a:ext uri="{C807C97D-BFC1-408E-A445-0C87EB9F89A2}">
                <ask:lineSketchStyleProps xmlns:ask="http://schemas.microsoft.com/office/drawing/2018/sketchyshapes" sd="417746644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800" b="1" kern="0">
                <a:solidFill>
                  <a:srgbClr val="FF0000"/>
                </a:solidFill>
                <a:latin typeface="Calibri"/>
                <a:sym typeface="Arial"/>
              </a:rPr>
              <a:t>Em hãy lựa chọn các vật liệu, dụng cụ trong Hình 3 để làm biển cấm đi ngược chiều và lập bảng theo gợi ý dưới đây.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064257-AF0B-47FF-A1D5-F2EBF0C9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712230"/>
              </p:ext>
            </p:extLst>
          </p:nvPr>
        </p:nvGraphicFramePr>
        <p:xfrm>
          <a:off x="809625" y="2478616"/>
          <a:ext cx="10820400" cy="27379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800">
                  <a:extLst>
                    <a:ext uri="{9D8B030D-6E8A-4147-A177-3AD203B41FA5}">
                      <a16:colId xmlns:a16="http://schemas.microsoft.com/office/drawing/2014/main" val="2284403567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3878626011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2807301925"/>
                    </a:ext>
                  </a:extLst>
                </a:gridCol>
              </a:tblGrid>
              <a:tr h="82981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88999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Biển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báo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Giấy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thủ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công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màu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đỏ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9676732"/>
                  </a:ext>
                </a:extLst>
              </a:tr>
              <a:tr h="84133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649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441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1" y="185859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511859" y="193023"/>
            <a:ext cx="2684464" cy="728508"/>
            <a:chOff x="4340226" y="193011"/>
            <a:chExt cx="2684463" cy="728508"/>
          </a:xfrm>
        </p:grpSpPr>
        <p:sp>
          <p:nvSpPr>
            <p:cNvPr id="124" name="Rounded Rectangle 123"/>
            <p:cNvSpPr/>
            <p:nvPr/>
          </p:nvSpPr>
          <p:spPr>
            <a:xfrm>
              <a:off x="4340226" y="19301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387851" y="223959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1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9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6" y="1633930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0" y="1881579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4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1" y="2167330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9" y="2343542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6" y="2189554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1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2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6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0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0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5" y="5899542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2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5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7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3" y="2411803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2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89" y="3272229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0" y="4732728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3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4" y="2859479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4" y="4827980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6" y="5157862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77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8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5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5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9" y="1218003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9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7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6" y="117672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4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0" y="2380054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492754" y="193487"/>
            <a:ext cx="58922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Thảo</a:t>
            </a:r>
            <a:r>
              <a:rPr lang="en-US" sz="8000" b="1" kern="0" spc="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8000" b="1" kern="0" spc="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luận</a:t>
            </a:r>
            <a:endParaRPr lang="en-US" sz="8000" b="1" kern="0" spc="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83" b="45000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0B41516-F582-4CBA-9425-83573BA26F48}"/>
              </a:ext>
            </a:extLst>
          </p:cNvPr>
          <p:cNvSpPr/>
          <p:nvPr/>
        </p:nvSpPr>
        <p:spPr>
          <a:xfrm>
            <a:off x="561975" y="476250"/>
            <a:ext cx="11182350" cy="59721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AC1DFF4-1009-4A66-BB64-C372D309C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758121"/>
              </p:ext>
            </p:extLst>
          </p:nvPr>
        </p:nvGraphicFramePr>
        <p:xfrm>
          <a:off x="1238250" y="1348866"/>
          <a:ext cx="9658350" cy="4355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19450">
                  <a:extLst>
                    <a:ext uri="{9D8B030D-6E8A-4147-A177-3AD203B41FA5}">
                      <a16:colId xmlns:a16="http://schemas.microsoft.com/office/drawing/2014/main" val="4212223026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711414307"/>
                    </a:ext>
                  </a:extLst>
                </a:gridCol>
                <a:gridCol w="3219450">
                  <a:extLst>
                    <a:ext uri="{9D8B030D-6E8A-4147-A177-3AD203B41FA5}">
                      <a16:colId xmlns:a16="http://schemas.microsoft.com/office/drawing/2014/main" val="12871242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Tên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bộ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phận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Vật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liệu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cụ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lượng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34766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thủ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công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kéo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…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giấy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tắng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1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tờ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bìa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836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Cột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biển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Que gỗ, bút màu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 que,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bút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màu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đỏ</a:t>
                      </a:r>
                      <a:r>
                        <a:rPr lang="en-US" sz="32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trắng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8812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Đế biển báo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Đất nặn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980565" algn="l"/>
                          <a:tab pos="2068195" algn="l"/>
                          <a:tab pos="2390775" algn="l"/>
                          <a:tab pos="2772410" algn="l"/>
                        </a:tabLst>
                      </a:pPr>
                      <a:r>
                        <a:rPr lang="en-US" sz="32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 thanh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14363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02030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D0F215D-59C2-4A2D-B3A4-3F0FFD82C851}"/>
              </a:ext>
            </a:extLst>
          </p:cNvPr>
          <p:cNvSpPr txBox="1"/>
          <p:nvPr/>
        </p:nvSpPr>
        <p:spPr>
          <a:xfrm>
            <a:off x="3476767" y="719499"/>
            <a:ext cx="6858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FC249-C454-4A5C-B485-2A23BBDF99C5}"/>
              </a:ext>
            </a:extLst>
          </p:cNvPr>
          <p:cNvSpPr txBox="1"/>
          <p:nvPr/>
        </p:nvSpPr>
        <p:spPr>
          <a:xfrm>
            <a:off x="959893" y="1868743"/>
            <a:ext cx="10345003" cy="202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302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Nêu được đặc điểm của biển báo cấm đi ngược chiều, màu sắc, hình dạng, kích thước các bộ phận của biển báo.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0F2A6D-6338-42D3-9230-0F8375ABA107}"/>
              </a:ext>
            </a:extLst>
          </p:cNvPr>
          <p:cNvSpPr txBox="1"/>
          <p:nvPr/>
        </p:nvSpPr>
        <p:spPr>
          <a:xfrm>
            <a:off x="887104" y="3897440"/>
            <a:ext cx="10495129" cy="2028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302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Lựa chọn và sử dụng được vật liệu, dụng cụ cần thiết đúng cách, an toàn để làm biển báo cấm đi ngược chiều.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71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2193140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833163" y="4939483"/>
              <a:ext cx="5115750" cy="7039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300" b="1">
                  <a:solidFill>
                    <a:prstClr val="black"/>
                  </a:solidFill>
                  <a:latin typeface="Cambria" panose="02040503050406030204"/>
                  <a:ea typeface="Times New Roman" panose="02020603050405020304" pitchFamily="18" charset="0"/>
                </a:rPr>
                <a:t>C</a:t>
              </a:r>
              <a:r>
                <a:rPr kumimoji="0" lang="en-US" sz="3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huẩn bị bài sau: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3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Times New Roman" panose="02020603050405020304" pitchFamily="18" charset="0"/>
                  <a:cs typeface="+mn-cs"/>
                </a:rPr>
                <a:t>Bài 9: Làm biển báo giao thông (Tiết 3)</a:t>
              </a:r>
              <a:endPara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2106292" y="597457"/>
            <a:ext cx="88879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Tạm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vi-VN" sz="64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vi-VN" sz="64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endParaRPr lang="en-US" sz="64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Ziclets" panose="02000603000000000000" pitchFamily="2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940970"/>
            <a:ext cx="4003897" cy="878364"/>
            <a:chOff x="3173022" y="47813"/>
            <a:chExt cx="3306122" cy="658773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47813"/>
              <a:ext cx="2580382" cy="62324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555186" y="2014702"/>
            <a:ext cx="2211886" cy="5106489"/>
            <a:chOff x="227724" y="1427932"/>
            <a:chExt cx="1658915" cy="3829867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9C4B9138-BBCD-2CB7-77F4-45356C67CB4C}"/>
                </a:ext>
              </a:extLst>
            </p:cNvPr>
            <p:cNvSpPr/>
            <p:nvPr/>
          </p:nvSpPr>
          <p:spPr>
            <a:xfrm>
              <a:off x="227724" y="1427932"/>
              <a:ext cx="1658915" cy="172259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phép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32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32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endParaRPr lang="en-US" sz="3200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44714" y="5325162"/>
            <a:ext cx="7613015" cy="1028013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0450E-1F0E-41BB-ADB6-0FCE0A8410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5185" y="2181226"/>
            <a:ext cx="2339156" cy="1981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10876" y="1895474"/>
            <a:ext cx="7613015" cy="1251664"/>
            <a:chOff x="3456611" y="286390"/>
            <a:chExt cx="6516995" cy="65526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286390"/>
              <a:ext cx="5842438" cy="6552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56611" y="386710"/>
              <a:ext cx="6516995" cy="392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thẳng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22629" y="3619500"/>
            <a:ext cx="7613015" cy="1047750"/>
            <a:chOff x="3530672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30672" y="473067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6FE194FD-F711-40D5-53E8-92EE2C813C57}"/>
              </a:ext>
            </a:extLst>
          </p:cNvPr>
          <p:cNvGrpSpPr/>
          <p:nvPr/>
        </p:nvGrpSpPr>
        <p:grpSpPr>
          <a:xfrm>
            <a:off x="1246718" y="3949285"/>
            <a:ext cx="426000" cy="3062699"/>
            <a:chOff x="897575" y="2960775"/>
            <a:chExt cx="319500" cy="2297024"/>
          </a:xfrm>
          <a:solidFill>
            <a:schemeClr val="tx1">
              <a:lumMod val="10000"/>
            </a:schemeClr>
          </a:solidFill>
        </p:grpSpPr>
        <p:sp>
          <p:nvSpPr>
            <p:cNvPr id="24" name="Google Shape;5864;p73">
              <a:extLst>
                <a:ext uri="{FF2B5EF4-FFF2-40B4-BE49-F238E27FC236}">
                  <a16:creationId xmlns:a16="http://schemas.microsoft.com/office/drawing/2014/main" id="{B7079F14-DB52-1B8B-8F24-913A7C93C614}"/>
                </a:ext>
              </a:extLst>
            </p:cNvPr>
            <p:cNvSpPr/>
            <p:nvPr/>
          </p:nvSpPr>
          <p:spPr>
            <a:xfrm>
              <a:off x="982871" y="2960775"/>
              <a:ext cx="148624" cy="1801487"/>
            </a:xfrm>
            <a:custGeom>
              <a:avLst/>
              <a:gdLst/>
              <a:ahLst/>
              <a:cxnLst/>
              <a:rect l="l" t="t" r="r" b="b"/>
              <a:pathLst>
                <a:path w="1289" h="30495" extrusionOk="0">
                  <a:moveTo>
                    <a:pt x="1" y="1"/>
                  </a:moveTo>
                  <a:lnTo>
                    <a:pt x="1" y="29869"/>
                  </a:lnTo>
                  <a:cubicBezTo>
                    <a:pt x="1" y="30224"/>
                    <a:pt x="309" y="30494"/>
                    <a:pt x="664" y="30494"/>
                  </a:cubicBezTo>
                  <a:cubicBezTo>
                    <a:pt x="1009" y="30494"/>
                    <a:pt x="1289" y="30224"/>
                    <a:pt x="1289" y="29869"/>
                  </a:cubicBezTo>
                  <a:lnTo>
                    <a:pt x="12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5872;p73">
              <a:extLst>
                <a:ext uri="{FF2B5EF4-FFF2-40B4-BE49-F238E27FC236}">
                  <a16:creationId xmlns:a16="http://schemas.microsoft.com/office/drawing/2014/main" id="{830EF3DF-11C3-01ED-37F0-088D2C9F301E}"/>
                </a:ext>
              </a:extLst>
            </p:cNvPr>
            <p:cNvSpPr/>
            <p:nvPr/>
          </p:nvSpPr>
          <p:spPr>
            <a:xfrm>
              <a:off x="897575" y="4276499"/>
              <a:ext cx="319500" cy="981300"/>
            </a:xfrm>
            <a:prstGeom prst="snip2SameRect">
              <a:avLst>
                <a:gd name="adj1" fmla="val 2183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Hình ảnh 45">
            <a:hlinkClick r:id="rId7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571BA9-6611-4E33-AD0F-1781A6A5A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0999" y="2138362"/>
            <a:ext cx="2143125" cy="1902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ngược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chiều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44275" y="5455442"/>
            <a:ext cx="7613015" cy="1256704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Vị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trí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nhau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với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ưu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tiên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381305" y="1858038"/>
            <a:ext cx="2062407" cy="5153946"/>
            <a:chOff x="285979" y="1393528"/>
            <a:chExt cx="1546805" cy="3865460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" name="Hình Bầu dục 35">
              <a:extLst>
                <a:ext uri="{FF2B5EF4-FFF2-40B4-BE49-F238E27FC236}">
                  <a16:creationId xmlns:a16="http://schemas.microsoft.com/office/drawing/2014/main" id="{E3CF8979-738B-86F3-C0F8-DCEE1A599BF4}"/>
                </a:ext>
              </a:extLst>
            </p:cNvPr>
            <p:cNvSpPr/>
            <p:nvPr/>
          </p:nvSpPr>
          <p:spPr>
            <a:xfrm>
              <a:off x="285979" y="1393528"/>
              <a:ext cx="1546805" cy="1555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110C22-FCD3-4E89-81AD-7005BEE146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449" y="2214562"/>
            <a:ext cx="1729525" cy="14716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lang="en-US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587AC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8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lang="en-US" sz="1867" b="0" i="0" u="none" strike="noStrike" kern="0" cap="none" spc="0" normalizeH="0" baseline="0" noProof="0">
                  <a:ln>
                    <a:noFill/>
                  </a:ln>
                  <a:solidFill>
                    <a:srgbClr val="5587AC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ạn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được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chọn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1 trong 3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quả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bóng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bay </a:t>
              </a:r>
              <a:r>
                <a:rPr kumimoji="0" lang="vi-VN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dưới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FF7979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đây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7979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5587AC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72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5kcrjo3s">
      <a:majorFont>
        <a:latin typeface="字魂36号-正文宋楷" panose="020F0302020204030204"/>
        <a:ea typeface="字魂36号-正文宋楷"/>
        <a:cs typeface=""/>
      </a:majorFont>
      <a:minorFont>
        <a:latin typeface="字魂36号-正文宋楷" panose="020F0502020204030204"/>
        <a:ea typeface="字魂36号-正文宋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7.xml><?xml version="1.0" encoding="utf-8"?>
<a:theme xmlns:a="http://schemas.openxmlformats.org/drawingml/2006/main" name="2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914</Words>
  <Application>Microsoft Office PowerPoint</Application>
  <PresentationFormat>Widescreen</PresentationFormat>
  <Paragraphs>142</Paragraphs>
  <Slides>26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55" baseType="lpstr">
      <vt:lpstr>等线</vt:lpstr>
      <vt:lpstr>#9Slide05 SVNClementine</vt:lpstr>
      <vt:lpstr>Alfa Slab One</vt:lpstr>
      <vt:lpstr>Anaheim</vt:lpstr>
      <vt:lpstr>Arial</vt:lpstr>
      <vt:lpstr>Arvo</vt:lpstr>
      <vt:lpstr>Boogaloo</vt:lpstr>
      <vt:lpstr>Calibri</vt:lpstr>
      <vt:lpstr>Cambria</vt:lpstr>
      <vt:lpstr>Catamaran</vt:lpstr>
      <vt:lpstr>Euphoria Script</vt:lpstr>
      <vt:lpstr>Mouse Memoirs</vt:lpstr>
      <vt:lpstr>Nunito Light</vt:lpstr>
      <vt:lpstr>PT Sans</vt:lpstr>
      <vt:lpstr>Raleway</vt:lpstr>
      <vt:lpstr>Roboto Condensed Light</vt:lpstr>
      <vt:lpstr>Spartan</vt:lpstr>
      <vt:lpstr>SVN-Ziclets</vt:lpstr>
      <vt:lpstr>Tahoma</vt:lpstr>
      <vt:lpstr>Times New Roman</vt:lpstr>
      <vt:lpstr>字魂36号-正文宋楷</vt:lpstr>
      <vt:lpstr>Office 主题​​</vt:lpstr>
      <vt:lpstr>School Bus Drivers Day by Slidesgo</vt:lpstr>
      <vt:lpstr>Walk to School Day by Slidesgo</vt:lpstr>
      <vt:lpstr>1_School Bus Drivers Day by Slidesgo</vt:lpstr>
      <vt:lpstr>1_Walk to School Day by Slidesgo</vt:lpstr>
      <vt:lpstr>2_Office Theme</vt:lpstr>
      <vt:lpstr>2_Walk to School Day by Slidesgo</vt:lpstr>
      <vt:lpstr>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Thảo Lê Thị</cp:lastModifiedBy>
  <cp:revision>30</cp:revision>
  <dcterms:created xsi:type="dcterms:W3CDTF">2023-01-15T11:49:21Z</dcterms:created>
  <dcterms:modified xsi:type="dcterms:W3CDTF">2024-03-17T16:18:47Z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336EC1E3-22FB-4346-BADA-D85675B59D3E</vt:lpwstr>
  </property>
  <property fmtid="{D5CDD505-2E9C-101B-9397-08002B2CF9AE}" pid="3" name="ArticulatePath">
    <vt:lpwstr>Tuần 27 - Cong nghệ</vt:lpwstr>
  </property>
</Properties>
</file>